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6E_D79BA985.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8"/>
  </p:notesMasterIdLst>
  <p:sldIdLst>
    <p:sldId id="365" r:id="rId5"/>
    <p:sldId id="366" r:id="rId6"/>
    <p:sldId id="367" r:id="rId7"/>
    <p:sldId id="257" r:id="rId8"/>
    <p:sldId id="369" r:id="rId9"/>
    <p:sldId id="260" r:id="rId10"/>
    <p:sldId id="262" r:id="rId11"/>
    <p:sldId id="263" r:id="rId12"/>
    <p:sldId id="1724" r:id="rId13"/>
    <p:sldId id="2134959019" r:id="rId14"/>
    <p:sldId id="1585" r:id="rId15"/>
    <p:sldId id="2134958944" r:id="rId16"/>
    <p:sldId id="2134958951" r:id="rId17"/>
    <p:sldId id="2134958945" r:id="rId18"/>
    <p:sldId id="2134958946" r:id="rId19"/>
    <p:sldId id="2134958947" r:id="rId20"/>
    <p:sldId id="2134958948" r:id="rId21"/>
    <p:sldId id="2134958957" r:id="rId22"/>
    <p:sldId id="2134958962" r:id="rId23"/>
    <p:sldId id="2134958958" r:id="rId24"/>
    <p:sldId id="2134959129" r:id="rId25"/>
    <p:sldId id="2134958960" r:id="rId26"/>
    <p:sldId id="2134958964" r:id="rId27"/>
    <p:sldId id="2134959046" r:id="rId28"/>
    <p:sldId id="2134959047" r:id="rId29"/>
    <p:sldId id="2134959130" r:id="rId30"/>
    <p:sldId id="277" r:id="rId31"/>
    <p:sldId id="2134958968" r:id="rId32"/>
    <p:sldId id="2134959131" r:id="rId33"/>
    <p:sldId id="1638" r:id="rId34"/>
    <p:sldId id="2134959115" r:id="rId35"/>
    <p:sldId id="284" r:id="rId36"/>
    <p:sldId id="1568" r:id="rId37"/>
    <p:sldId id="343" r:id="rId38"/>
    <p:sldId id="2134959173" r:id="rId39"/>
    <p:sldId id="2134959119" r:id="rId40"/>
    <p:sldId id="2134959102" r:id="rId41"/>
    <p:sldId id="275" r:id="rId42"/>
    <p:sldId id="2134959139" r:id="rId43"/>
    <p:sldId id="2134958980" r:id="rId44"/>
    <p:sldId id="2134959114" r:id="rId45"/>
    <p:sldId id="1621" r:id="rId46"/>
    <p:sldId id="1622" r:id="rId47"/>
    <p:sldId id="2134959116" r:id="rId48"/>
    <p:sldId id="2134959117" r:id="rId49"/>
    <p:sldId id="671" r:id="rId50"/>
    <p:sldId id="673" r:id="rId51"/>
    <p:sldId id="678" r:id="rId52"/>
    <p:sldId id="679" r:id="rId53"/>
    <p:sldId id="2134959052" r:id="rId54"/>
    <p:sldId id="2134959134" r:id="rId55"/>
    <p:sldId id="281" r:id="rId56"/>
    <p:sldId id="693" r:id="rId57"/>
    <p:sldId id="2134959172" r:id="rId58"/>
    <p:sldId id="2134959082" r:id="rId59"/>
    <p:sldId id="2134959080" r:id="rId60"/>
    <p:sldId id="2134959075" r:id="rId61"/>
    <p:sldId id="668" r:id="rId62"/>
    <p:sldId id="2134959078" r:id="rId63"/>
    <p:sldId id="1582" r:id="rId64"/>
    <p:sldId id="2134959122" r:id="rId65"/>
    <p:sldId id="279" r:id="rId66"/>
    <p:sldId id="1735" r:id="rId67"/>
    <p:sldId id="378" r:id="rId68"/>
    <p:sldId id="747" r:id="rId69"/>
    <p:sldId id="1014" r:id="rId70"/>
    <p:sldId id="1650" r:id="rId71"/>
    <p:sldId id="1011" r:id="rId72"/>
    <p:sldId id="1587" r:id="rId73"/>
    <p:sldId id="1588" r:id="rId74"/>
    <p:sldId id="1589" r:id="rId75"/>
    <p:sldId id="613" r:id="rId76"/>
    <p:sldId id="2134959051" r:id="rId77"/>
    <p:sldId id="2134959076" r:id="rId78"/>
    <p:sldId id="303" r:id="rId79"/>
    <p:sldId id="2134959174" r:id="rId80"/>
    <p:sldId id="2134959124" r:id="rId81"/>
    <p:sldId id="2134959137" r:id="rId82"/>
    <p:sldId id="2134959073" r:id="rId83"/>
    <p:sldId id="619" r:id="rId84"/>
    <p:sldId id="2134959079" r:id="rId85"/>
    <p:sldId id="2134959125" r:id="rId86"/>
    <p:sldId id="2134958982" r:id="rId87"/>
    <p:sldId id="2134959175" r:id="rId88"/>
    <p:sldId id="307" r:id="rId89"/>
    <p:sldId id="2134959143" r:id="rId90"/>
    <p:sldId id="2134959141" r:id="rId91"/>
    <p:sldId id="2134959146" r:id="rId92"/>
    <p:sldId id="2134959147" r:id="rId93"/>
    <p:sldId id="2134959151" r:id="rId94"/>
    <p:sldId id="311" r:id="rId95"/>
    <p:sldId id="308" r:id="rId96"/>
    <p:sldId id="2134959145" r:id="rId97"/>
    <p:sldId id="2134959163" r:id="rId98"/>
    <p:sldId id="2134959157" r:id="rId99"/>
    <p:sldId id="2134959158" r:id="rId100"/>
    <p:sldId id="2134959160" r:id="rId101"/>
    <p:sldId id="2134959162" r:id="rId102"/>
    <p:sldId id="616" r:id="rId103"/>
    <p:sldId id="623" r:id="rId104"/>
    <p:sldId id="618" r:id="rId105"/>
    <p:sldId id="625" r:id="rId106"/>
    <p:sldId id="399" r:id="rId10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932D57-905D-F8F7-330C-99FE45C4C16B}" name="Guest User" initials="GU" userId="S::urn:spo:tenantanon#47000bfc-06e7-41f6-883a-3a85424ec8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9AC6"/>
    <a:srgbClr val="008219"/>
    <a:srgbClr val="009E1E"/>
    <a:srgbClr val="5BA74A"/>
    <a:srgbClr val="1EA414"/>
    <a:srgbClr val="005811"/>
    <a:srgbClr val="26CD19"/>
    <a:srgbClr val="003A0B"/>
    <a:srgbClr val="00E5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8" d="100"/>
          <a:sy n="98" d="100"/>
        </p:scale>
        <p:origin x="68" y="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microsoft.com/office/2016/11/relationships/changesInfo" Target="changesInfos/changesInfo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notesMaster" Target="notesMasters/notesMaster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presProps" Target="pres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rla Veale" userId="2c0a20c5-8f64-423f-a922-4a86ad84c893" providerId="ADAL" clId="{8A61711A-5D22-4F93-B231-EDE96DC9B7D5}"/>
    <pc:docChg chg="delSld modSld">
      <pc:chgData name="Orla Veale" userId="2c0a20c5-8f64-423f-a922-4a86ad84c893" providerId="ADAL" clId="{8A61711A-5D22-4F93-B231-EDE96DC9B7D5}" dt="2025-11-11T21:39:50.445" v="17" actId="20577"/>
      <pc:docMkLst>
        <pc:docMk/>
      </pc:docMkLst>
      <pc:sldChg chg="modSp mod">
        <pc:chgData name="Orla Veale" userId="2c0a20c5-8f64-423f-a922-4a86ad84c893" providerId="ADAL" clId="{8A61711A-5D22-4F93-B231-EDE96DC9B7D5}" dt="2025-11-11T21:39:50.445" v="17" actId="20577"/>
        <pc:sldMkLst>
          <pc:docMk/>
          <pc:sldMk cId="1632652426" sldId="365"/>
        </pc:sldMkLst>
        <pc:spChg chg="mod">
          <ac:chgData name="Orla Veale" userId="2c0a20c5-8f64-423f-a922-4a86ad84c893" providerId="ADAL" clId="{8A61711A-5D22-4F93-B231-EDE96DC9B7D5}" dt="2025-11-11T21:39:50.445" v="17" actId="20577"/>
          <ac:spMkLst>
            <pc:docMk/>
            <pc:sldMk cId="1632652426" sldId="365"/>
            <ac:spMk id="3" creationId="{C1F42218-3189-9BC0-8E61-2078FAB54638}"/>
          </ac:spMkLst>
        </pc:spChg>
      </pc:sldChg>
      <pc:sldChg chg="modSp mod">
        <pc:chgData name="Orla Veale" userId="2c0a20c5-8f64-423f-a922-4a86ad84c893" providerId="ADAL" clId="{8A61711A-5D22-4F93-B231-EDE96DC9B7D5}" dt="2025-11-11T21:38:40.362" v="1" actId="2711"/>
        <pc:sldMkLst>
          <pc:docMk/>
          <pc:sldMk cId="3617302917" sldId="366"/>
        </pc:sldMkLst>
        <pc:spChg chg="mod">
          <ac:chgData name="Orla Veale" userId="2c0a20c5-8f64-423f-a922-4a86ad84c893" providerId="ADAL" clId="{8A61711A-5D22-4F93-B231-EDE96DC9B7D5}" dt="2025-11-11T21:38:40.362" v="1" actId="2711"/>
          <ac:spMkLst>
            <pc:docMk/>
            <pc:sldMk cId="3617302917" sldId="366"/>
            <ac:spMk id="2" creationId="{68DEBC85-D680-CE51-DDA9-CC38EEAE3F2D}"/>
          </ac:spMkLst>
        </pc:spChg>
      </pc:sldChg>
      <pc:sldChg chg="del">
        <pc:chgData name="Orla Veale" userId="2c0a20c5-8f64-423f-a922-4a86ad84c893" providerId="ADAL" clId="{8A61711A-5D22-4F93-B231-EDE96DC9B7D5}" dt="2025-11-11T21:38:24.461" v="0" actId="47"/>
        <pc:sldMkLst>
          <pc:docMk/>
          <pc:sldMk cId="1547109538" sldId="368"/>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540237463693759E-2"/>
          <c:y val="5.0833382376275833E-2"/>
          <c:w val="0.79504330708661419"/>
          <c:h val="0.93421830528064731"/>
        </c:manualLayout>
      </c:layout>
      <c:barChart>
        <c:barDir val="bar"/>
        <c:grouping val="clustered"/>
        <c:varyColors val="0"/>
        <c:ser>
          <c:idx val="0"/>
          <c:order val="0"/>
          <c:tx>
            <c:strRef>
              <c:f>Sheet1!$B$1</c:f>
              <c:strCache>
                <c:ptCount val="1"/>
                <c:pt idx="0">
                  <c:v>Column2</c:v>
                </c:pt>
              </c:strCache>
            </c:strRef>
          </c:tx>
          <c:spPr>
            <a:solidFill>
              <a:schemeClr val="accent2">
                <a:lumMod val="20000"/>
                <a:lumOff val="80000"/>
              </a:schemeClr>
            </a:solidFill>
            <a:ln>
              <a:noFill/>
            </a:ln>
            <a:effectLst/>
          </c:spPr>
          <c:invertIfNegative val="0"/>
          <c:cat>
            <c:numRef>
              <c:f>Sheet1!$A$2</c:f>
              <c:numCache>
                <c:formatCode>General</c:formatCode>
                <c:ptCount val="1"/>
              </c:numCache>
            </c:numRef>
          </c:cat>
          <c:val>
            <c:numRef>
              <c:f>Sheet1!$B$2</c:f>
              <c:numCache>
                <c:formatCode>0%</c:formatCode>
                <c:ptCount val="1"/>
                <c:pt idx="0">
                  <c:v>0.04</c:v>
                </c:pt>
              </c:numCache>
            </c:numRef>
          </c:val>
          <c:extLst>
            <c:ext xmlns:c16="http://schemas.microsoft.com/office/drawing/2014/chart" uri="{C3380CC4-5D6E-409C-BE32-E72D297353CC}">
              <c16:uniqueId val="{00000000-CE75-411A-8E41-28B1BC4964B1}"/>
            </c:ext>
          </c:extLst>
        </c:ser>
        <c:ser>
          <c:idx val="1"/>
          <c:order val="1"/>
          <c:tx>
            <c:strRef>
              <c:f>Sheet1!$C$1</c:f>
              <c:strCache>
                <c:ptCount val="1"/>
                <c:pt idx="0">
                  <c:v>Column3</c:v>
                </c:pt>
              </c:strCache>
            </c:strRef>
          </c:tx>
          <c:spPr>
            <a:solidFill>
              <a:schemeClr val="accent2">
                <a:lumMod val="40000"/>
                <a:lumOff val="60000"/>
              </a:schemeClr>
            </a:solidFill>
            <a:ln>
              <a:noFill/>
            </a:ln>
            <a:effectLst/>
          </c:spPr>
          <c:invertIfNegative val="0"/>
          <c:cat>
            <c:numRef>
              <c:f>Sheet1!$A$2</c:f>
              <c:numCache>
                <c:formatCode>General</c:formatCode>
                <c:ptCount val="1"/>
              </c:numCache>
            </c:numRef>
          </c:cat>
          <c:val>
            <c:numRef>
              <c:f>Sheet1!$C$2</c:f>
              <c:numCache>
                <c:formatCode>0%</c:formatCode>
                <c:ptCount val="1"/>
                <c:pt idx="0">
                  <c:v>0.05</c:v>
                </c:pt>
              </c:numCache>
            </c:numRef>
          </c:val>
          <c:extLst>
            <c:ext xmlns:c16="http://schemas.microsoft.com/office/drawing/2014/chart" uri="{C3380CC4-5D6E-409C-BE32-E72D297353CC}">
              <c16:uniqueId val="{00000001-CE75-411A-8E41-28B1BC4964B1}"/>
            </c:ext>
          </c:extLst>
        </c:ser>
        <c:ser>
          <c:idx val="2"/>
          <c:order val="2"/>
          <c:tx>
            <c:strRef>
              <c:f>Sheet1!$D$1</c:f>
              <c:strCache>
                <c:ptCount val="1"/>
                <c:pt idx="0">
                  <c:v>Column4</c:v>
                </c:pt>
              </c:strCache>
            </c:strRef>
          </c:tx>
          <c:spPr>
            <a:solidFill>
              <a:schemeClr val="accent2">
                <a:lumMod val="60000"/>
                <a:lumOff val="40000"/>
              </a:schemeClr>
            </a:solidFill>
            <a:ln>
              <a:noFill/>
            </a:ln>
            <a:effectLst/>
          </c:spPr>
          <c:invertIfNegative val="0"/>
          <c:cat>
            <c:numRef>
              <c:f>Sheet1!$A$2</c:f>
              <c:numCache>
                <c:formatCode>General</c:formatCode>
                <c:ptCount val="1"/>
              </c:numCache>
            </c:numRef>
          </c:cat>
          <c:val>
            <c:numRef>
              <c:f>Sheet1!$D$2</c:f>
              <c:numCache>
                <c:formatCode>0%</c:formatCode>
                <c:ptCount val="1"/>
                <c:pt idx="0">
                  <c:v>0.06</c:v>
                </c:pt>
              </c:numCache>
            </c:numRef>
          </c:val>
          <c:extLst>
            <c:ext xmlns:c16="http://schemas.microsoft.com/office/drawing/2014/chart" uri="{C3380CC4-5D6E-409C-BE32-E72D297353CC}">
              <c16:uniqueId val="{00000002-CE75-411A-8E41-28B1BC4964B1}"/>
            </c:ext>
          </c:extLst>
        </c:ser>
        <c:ser>
          <c:idx val="3"/>
          <c:order val="3"/>
          <c:tx>
            <c:strRef>
              <c:f>Sheet1!$E$1</c:f>
              <c:strCache>
                <c:ptCount val="1"/>
                <c:pt idx="0">
                  <c:v>Column5</c:v>
                </c:pt>
              </c:strCache>
            </c:strRef>
          </c:tx>
          <c:spPr>
            <a:solidFill>
              <a:schemeClr val="accent2"/>
            </a:solidFill>
            <a:ln>
              <a:noFill/>
            </a:ln>
            <a:effectLst/>
          </c:spPr>
          <c:invertIfNegative val="0"/>
          <c:cat>
            <c:numRef>
              <c:f>Sheet1!$A$2</c:f>
              <c:numCache>
                <c:formatCode>General</c:formatCode>
                <c:ptCount val="1"/>
              </c:numCache>
            </c:numRef>
          </c:cat>
          <c:val>
            <c:numRef>
              <c:f>Sheet1!$E$2</c:f>
              <c:numCache>
                <c:formatCode>0%</c:formatCode>
                <c:ptCount val="1"/>
                <c:pt idx="0">
                  <c:v>0.11</c:v>
                </c:pt>
              </c:numCache>
            </c:numRef>
          </c:val>
          <c:extLst>
            <c:ext xmlns:c16="http://schemas.microsoft.com/office/drawing/2014/chart" uri="{C3380CC4-5D6E-409C-BE32-E72D297353CC}">
              <c16:uniqueId val="{00000003-CE75-411A-8E41-28B1BC4964B1}"/>
            </c:ext>
          </c:extLst>
        </c:ser>
        <c:ser>
          <c:idx val="4"/>
          <c:order val="4"/>
          <c:tx>
            <c:strRef>
              <c:f>Sheet1!$F$1</c:f>
              <c:strCache>
                <c:ptCount val="1"/>
                <c:pt idx="0">
                  <c:v>Column6</c:v>
                </c:pt>
              </c:strCache>
            </c:strRef>
          </c:tx>
          <c:spPr>
            <a:solidFill>
              <a:schemeClr val="accent2">
                <a:lumMod val="75000"/>
              </a:schemeClr>
            </a:solidFill>
            <a:ln>
              <a:noFill/>
            </a:ln>
            <a:effectLst/>
          </c:spPr>
          <c:invertIfNegative val="0"/>
          <c:cat>
            <c:numRef>
              <c:f>Sheet1!$A$2</c:f>
              <c:numCache>
                <c:formatCode>General</c:formatCode>
                <c:ptCount val="1"/>
              </c:numCache>
            </c:numRef>
          </c:cat>
          <c:val>
            <c:numRef>
              <c:f>Sheet1!$F$2</c:f>
              <c:numCache>
                <c:formatCode>0%</c:formatCode>
                <c:ptCount val="1"/>
                <c:pt idx="0">
                  <c:v>0.14000000000000001</c:v>
                </c:pt>
              </c:numCache>
            </c:numRef>
          </c:val>
          <c:extLst>
            <c:ext xmlns:c16="http://schemas.microsoft.com/office/drawing/2014/chart" uri="{C3380CC4-5D6E-409C-BE32-E72D297353CC}">
              <c16:uniqueId val="{00000004-CE75-411A-8E41-28B1BC4964B1}"/>
            </c:ext>
          </c:extLst>
        </c:ser>
        <c:ser>
          <c:idx val="5"/>
          <c:order val="5"/>
          <c:tx>
            <c:strRef>
              <c:f>Sheet1!$G$1</c:f>
              <c:strCache>
                <c:ptCount val="1"/>
                <c:pt idx="0">
                  <c:v>Column7</c:v>
                </c:pt>
              </c:strCache>
            </c:strRef>
          </c:tx>
          <c:spPr>
            <a:solidFill>
              <a:srgbClr val="EFCCF6"/>
            </a:solidFill>
            <a:ln>
              <a:noFill/>
            </a:ln>
            <a:effectLst/>
          </c:spPr>
          <c:invertIfNegative val="0"/>
          <c:dPt>
            <c:idx val="0"/>
            <c:invertIfNegative val="0"/>
            <c:bubble3D val="0"/>
            <c:spPr>
              <a:solidFill>
                <a:srgbClr val="EFCCF6"/>
              </a:solidFill>
              <a:ln>
                <a:noFill/>
              </a:ln>
              <a:effectLst/>
            </c:spPr>
            <c:extLst>
              <c:ext xmlns:c16="http://schemas.microsoft.com/office/drawing/2014/chart" uri="{C3380CC4-5D6E-409C-BE32-E72D297353CC}">
                <c16:uniqueId val="{00000006-CE75-411A-8E41-28B1BC4964B1}"/>
              </c:ext>
            </c:extLst>
          </c:dPt>
          <c:cat>
            <c:numRef>
              <c:f>Sheet1!$A$2</c:f>
              <c:numCache>
                <c:formatCode>General</c:formatCode>
                <c:ptCount val="1"/>
              </c:numCache>
            </c:numRef>
          </c:cat>
          <c:val>
            <c:numRef>
              <c:f>Sheet1!$G$2</c:f>
              <c:numCache>
                <c:formatCode>0%</c:formatCode>
                <c:ptCount val="1"/>
                <c:pt idx="0">
                  <c:v>0.16</c:v>
                </c:pt>
              </c:numCache>
            </c:numRef>
          </c:val>
          <c:extLst>
            <c:ext xmlns:c16="http://schemas.microsoft.com/office/drawing/2014/chart" uri="{C3380CC4-5D6E-409C-BE32-E72D297353CC}">
              <c16:uniqueId val="{00000007-CE75-411A-8E41-28B1BC4964B1}"/>
            </c:ext>
          </c:extLst>
        </c:ser>
        <c:ser>
          <c:idx val="6"/>
          <c:order val="6"/>
          <c:tx>
            <c:strRef>
              <c:f>Sheet1!$H$1</c:f>
              <c:strCache>
                <c:ptCount val="1"/>
                <c:pt idx="0">
                  <c:v>Column8</c:v>
                </c:pt>
              </c:strCache>
            </c:strRef>
          </c:tx>
          <c:spPr>
            <a:solidFill>
              <a:srgbClr val="BC84CA"/>
            </a:solidFill>
            <a:ln>
              <a:noFill/>
            </a:ln>
            <a:effectLst/>
          </c:spPr>
          <c:invertIfNegative val="0"/>
          <c:cat>
            <c:numRef>
              <c:f>Sheet1!$A$2</c:f>
              <c:numCache>
                <c:formatCode>General</c:formatCode>
                <c:ptCount val="1"/>
              </c:numCache>
            </c:numRef>
          </c:cat>
          <c:val>
            <c:numRef>
              <c:f>Sheet1!$H$2</c:f>
              <c:numCache>
                <c:formatCode>0%</c:formatCode>
                <c:ptCount val="1"/>
                <c:pt idx="0">
                  <c:v>0.21</c:v>
                </c:pt>
              </c:numCache>
            </c:numRef>
          </c:val>
          <c:extLst>
            <c:ext xmlns:c16="http://schemas.microsoft.com/office/drawing/2014/chart" uri="{C3380CC4-5D6E-409C-BE32-E72D297353CC}">
              <c16:uniqueId val="{00000008-CE75-411A-8E41-28B1BC4964B1}"/>
            </c:ext>
          </c:extLst>
        </c:ser>
        <c:ser>
          <c:idx val="7"/>
          <c:order val="7"/>
          <c:tx>
            <c:strRef>
              <c:f>Sheet1!$I$1</c:f>
              <c:strCache>
                <c:ptCount val="1"/>
                <c:pt idx="0">
                  <c:v>Column9</c:v>
                </c:pt>
              </c:strCache>
            </c:strRef>
          </c:tx>
          <c:spPr>
            <a:solidFill>
              <a:srgbClr val="A25EB5"/>
            </a:solidFill>
            <a:ln>
              <a:noFill/>
            </a:ln>
            <a:effectLst/>
          </c:spPr>
          <c:invertIfNegative val="0"/>
          <c:cat>
            <c:numRef>
              <c:f>Sheet1!$A$2</c:f>
              <c:numCache>
                <c:formatCode>General</c:formatCode>
                <c:ptCount val="1"/>
              </c:numCache>
            </c:numRef>
          </c:cat>
          <c:val>
            <c:numRef>
              <c:f>Sheet1!$I$2</c:f>
              <c:numCache>
                <c:formatCode>0%</c:formatCode>
                <c:ptCount val="1"/>
                <c:pt idx="0">
                  <c:v>0.22</c:v>
                </c:pt>
              </c:numCache>
            </c:numRef>
          </c:val>
          <c:extLst>
            <c:ext xmlns:c16="http://schemas.microsoft.com/office/drawing/2014/chart" uri="{C3380CC4-5D6E-409C-BE32-E72D297353CC}">
              <c16:uniqueId val="{00000009-CE75-411A-8E41-28B1BC4964B1}"/>
            </c:ext>
          </c:extLst>
        </c:ser>
        <c:ser>
          <c:idx val="8"/>
          <c:order val="8"/>
          <c:tx>
            <c:strRef>
              <c:f>Sheet1!$J$1</c:f>
              <c:strCache>
                <c:ptCount val="1"/>
                <c:pt idx="0">
                  <c:v>Column10</c:v>
                </c:pt>
              </c:strCache>
            </c:strRef>
          </c:tx>
          <c:spPr>
            <a:solidFill>
              <a:schemeClr val="tx2"/>
            </a:solidFill>
            <a:ln>
              <a:noFill/>
            </a:ln>
            <a:effectLst/>
          </c:spPr>
          <c:invertIfNegative val="0"/>
          <c:cat>
            <c:numRef>
              <c:f>Sheet1!$A$2</c:f>
              <c:numCache>
                <c:formatCode>General</c:formatCode>
                <c:ptCount val="1"/>
              </c:numCache>
            </c:numRef>
          </c:cat>
          <c:val>
            <c:numRef>
              <c:f>Sheet1!$J$2</c:f>
              <c:numCache>
                <c:formatCode>0%</c:formatCode>
                <c:ptCount val="1"/>
                <c:pt idx="0">
                  <c:v>0.31</c:v>
                </c:pt>
              </c:numCache>
            </c:numRef>
          </c:val>
          <c:extLst>
            <c:ext xmlns:c16="http://schemas.microsoft.com/office/drawing/2014/chart" uri="{C3380CC4-5D6E-409C-BE32-E72D297353CC}">
              <c16:uniqueId val="{0000000A-CE75-411A-8E41-28B1BC4964B1}"/>
            </c:ext>
          </c:extLst>
        </c:ser>
        <c:ser>
          <c:idx val="9"/>
          <c:order val="9"/>
          <c:tx>
            <c:strRef>
              <c:f>Sheet1!$K$1</c:f>
              <c:strCache>
                <c:ptCount val="1"/>
                <c:pt idx="0">
                  <c:v>Column11</c:v>
                </c:pt>
              </c:strCache>
            </c:strRef>
          </c:tx>
          <c:spPr>
            <a:solidFill>
              <a:schemeClr val="tx2">
                <a:lumMod val="75000"/>
              </a:schemeClr>
            </a:solidFill>
            <a:ln>
              <a:noFill/>
            </a:ln>
            <a:effectLst/>
          </c:spPr>
          <c:invertIfNegative val="0"/>
          <c:cat>
            <c:numRef>
              <c:f>Sheet1!$A$2</c:f>
              <c:numCache>
                <c:formatCode>General</c:formatCode>
                <c:ptCount val="1"/>
              </c:numCache>
            </c:numRef>
          </c:cat>
          <c:val>
            <c:numRef>
              <c:f>Sheet1!$K$2</c:f>
              <c:numCache>
                <c:formatCode>0%</c:formatCode>
                <c:ptCount val="1"/>
                <c:pt idx="0">
                  <c:v>0.55000000000000004</c:v>
                </c:pt>
              </c:numCache>
            </c:numRef>
          </c:val>
          <c:extLst>
            <c:ext xmlns:c16="http://schemas.microsoft.com/office/drawing/2014/chart" uri="{C3380CC4-5D6E-409C-BE32-E72D297353CC}">
              <c16:uniqueId val="{0000000B-CE75-411A-8E41-28B1BC4964B1}"/>
            </c:ext>
          </c:extLst>
        </c:ser>
        <c:dLbls>
          <c:showLegendKey val="0"/>
          <c:showVal val="0"/>
          <c:showCatName val="0"/>
          <c:showSerName val="0"/>
          <c:showPercent val="0"/>
          <c:showBubbleSize val="0"/>
        </c:dLbls>
        <c:gapWidth val="182"/>
        <c:axId val="571868456"/>
        <c:axId val="571868784"/>
      </c:barChart>
      <c:catAx>
        <c:axId val="571868456"/>
        <c:scaling>
          <c:orientation val="minMax"/>
        </c:scaling>
        <c:delete val="0"/>
        <c:axPos val="l"/>
        <c:numFmt formatCode="General" sourceLinked="1"/>
        <c:majorTickMark val="none"/>
        <c:minorTickMark val="none"/>
        <c:tickLblPos val="nextTo"/>
        <c:spPr>
          <a:solidFill>
            <a:schemeClr val="bg2"/>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71868784"/>
        <c:crosses val="autoZero"/>
        <c:auto val="1"/>
        <c:lblAlgn val="ctr"/>
        <c:lblOffset val="100"/>
        <c:noMultiLvlLbl val="0"/>
      </c:catAx>
      <c:valAx>
        <c:axId val="571868784"/>
        <c:scaling>
          <c:orientation val="minMax"/>
        </c:scaling>
        <c:delete val="1"/>
        <c:axPos val="b"/>
        <c:majorGridlines>
          <c:spPr>
            <a:ln w="9525" cap="flat" cmpd="sng" algn="ctr">
              <a:solidFill>
                <a:schemeClr val="bg2"/>
              </a:solidFill>
              <a:round/>
            </a:ln>
            <a:effectLst/>
          </c:spPr>
        </c:majorGridlines>
        <c:numFmt formatCode="0%" sourceLinked="1"/>
        <c:majorTickMark val="none"/>
        <c:minorTickMark val="none"/>
        <c:tickLblPos val="nextTo"/>
        <c:crossAx val="5718684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540307939454952E-2"/>
          <c:y val="3.9007167373309108E-2"/>
          <c:w val="0.79504330708661419"/>
          <c:h val="0.92198581560283688"/>
        </c:manualLayout>
      </c:layout>
      <c:barChart>
        <c:barDir val="bar"/>
        <c:grouping val="clustered"/>
        <c:varyColors val="0"/>
        <c:ser>
          <c:idx val="0"/>
          <c:order val="0"/>
          <c:tx>
            <c:strRef>
              <c:f>Sheet1!$B$1</c:f>
              <c:strCache>
                <c:ptCount val="1"/>
                <c:pt idx="0">
                  <c:v>Column2</c:v>
                </c:pt>
              </c:strCache>
            </c:strRef>
          </c:tx>
          <c:spPr>
            <a:solidFill>
              <a:srgbClr val="A25EB5"/>
            </a:solidFill>
            <a:ln>
              <a:noFill/>
            </a:ln>
            <a:effectLst/>
          </c:spPr>
          <c:invertIfNegative val="0"/>
          <c:cat>
            <c:numRef>
              <c:f>Sheet1!$A$2</c:f>
              <c:numCache>
                <c:formatCode>General</c:formatCode>
                <c:ptCount val="1"/>
              </c:numCache>
            </c:numRef>
          </c:cat>
          <c:val>
            <c:numRef>
              <c:f>Sheet1!$B$2</c:f>
              <c:numCache>
                <c:formatCode>0%</c:formatCode>
                <c:ptCount val="1"/>
                <c:pt idx="0">
                  <c:v>0.06</c:v>
                </c:pt>
              </c:numCache>
            </c:numRef>
          </c:val>
          <c:extLst>
            <c:ext xmlns:c16="http://schemas.microsoft.com/office/drawing/2014/chart" uri="{C3380CC4-5D6E-409C-BE32-E72D297353CC}">
              <c16:uniqueId val="{00000000-C78A-4FFB-9DCC-256F90207F37}"/>
            </c:ext>
          </c:extLst>
        </c:ser>
        <c:ser>
          <c:idx val="1"/>
          <c:order val="1"/>
          <c:tx>
            <c:strRef>
              <c:f>Sheet1!$C$1</c:f>
              <c:strCache>
                <c:ptCount val="1"/>
                <c:pt idx="0">
                  <c:v>Column3</c:v>
                </c:pt>
              </c:strCache>
            </c:strRef>
          </c:tx>
          <c:spPr>
            <a:solidFill>
              <a:srgbClr val="CDA3D8"/>
            </a:solidFill>
            <a:ln>
              <a:noFill/>
            </a:ln>
            <a:effectLst/>
          </c:spPr>
          <c:invertIfNegative val="0"/>
          <c:cat>
            <c:numRef>
              <c:f>Sheet1!$A$2</c:f>
              <c:numCache>
                <c:formatCode>General</c:formatCode>
                <c:ptCount val="1"/>
              </c:numCache>
            </c:numRef>
          </c:cat>
          <c:val>
            <c:numRef>
              <c:f>Sheet1!$C$2</c:f>
              <c:numCache>
                <c:formatCode>0%</c:formatCode>
                <c:ptCount val="1"/>
                <c:pt idx="0">
                  <c:v>0.09</c:v>
                </c:pt>
              </c:numCache>
            </c:numRef>
          </c:val>
          <c:extLst>
            <c:ext xmlns:c16="http://schemas.microsoft.com/office/drawing/2014/chart" uri="{C3380CC4-5D6E-409C-BE32-E72D297353CC}">
              <c16:uniqueId val="{00000001-C78A-4FFB-9DCC-256F90207F37}"/>
            </c:ext>
          </c:extLst>
        </c:ser>
        <c:ser>
          <c:idx val="2"/>
          <c:order val="2"/>
          <c:tx>
            <c:strRef>
              <c:f>Sheet1!$D$1</c:f>
              <c:strCache>
                <c:ptCount val="1"/>
                <c:pt idx="0">
                  <c:v>Column4</c:v>
                </c:pt>
              </c:strCache>
            </c:strRef>
          </c:tx>
          <c:spPr>
            <a:solidFill>
              <a:srgbClr val="BC84CA"/>
            </a:solidFill>
            <a:ln>
              <a:noFill/>
            </a:ln>
            <a:effectLst/>
          </c:spPr>
          <c:invertIfNegative val="0"/>
          <c:cat>
            <c:numRef>
              <c:f>Sheet1!$A$2</c:f>
              <c:numCache>
                <c:formatCode>General</c:formatCode>
                <c:ptCount val="1"/>
              </c:numCache>
            </c:numRef>
          </c:cat>
          <c:val>
            <c:numRef>
              <c:f>Sheet1!$D$2</c:f>
              <c:numCache>
                <c:formatCode>0%</c:formatCode>
                <c:ptCount val="1"/>
                <c:pt idx="0">
                  <c:v>0.1</c:v>
                </c:pt>
              </c:numCache>
            </c:numRef>
          </c:val>
          <c:extLst>
            <c:ext xmlns:c16="http://schemas.microsoft.com/office/drawing/2014/chart" uri="{C3380CC4-5D6E-409C-BE32-E72D297353CC}">
              <c16:uniqueId val="{00000002-C78A-4FFB-9DCC-256F90207F37}"/>
            </c:ext>
          </c:extLst>
        </c:ser>
        <c:ser>
          <c:idx val="3"/>
          <c:order val="3"/>
          <c:tx>
            <c:strRef>
              <c:f>Sheet1!$E$1</c:f>
              <c:strCache>
                <c:ptCount val="1"/>
                <c:pt idx="0">
                  <c:v>Column5</c:v>
                </c:pt>
              </c:strCache>
            </c:strRef>
          </c:tx>
          <c:spPr>
            <a:solidFill>
              <a:schemeClr val="tx2">
                <a:lumMod val="60000"/>
                <a:lumOff val="40000"/>
              </a:schemeClr>
            </a:solidFill>
            <a:ln>
              <a:noFill/>
            </a:ln>
            <a:effectLst/>
          </c:spPr>
          <c:invertIfNegative val="0"/>
          <c:cat>
            <c:numRef>
              <c:f>Sheet1!$A$2</c:f>
              <c:numCache>
                <c:formatCode>General</c:formatCode>
                <c:ptCount val="1"/>
              </c:numCache>
            </c:numRef>
          </c:cat>
          <c:val>
            <c:numRef>
              <c:f>Sheet1!$E$2</c:f>
              <c:numCache>
                <c:formatCode>0%</c:formatCode>
                <c:ptCount val="1"/>
                <c:pt idx="0">
                  <c:v>0.13</c:v>
                </c:pt>
              </c:numCache>
            </c:numRef>
          </c:val>
          <c:extLst>
            <c:ext xmlns:c16="http://schemas.microsoft.com/office/drawing/2014/chart" uri="{C3380CC4-5D6E-409C-BE32-E72D297353CC}">
              <c16:uniqueId val="{00000003-C78A-4FFB-9DCC-256F90207F37}"/>
            </c:ext>
          </c:extLst>
        </c:ser>
        <c:ser>
          <c:idx val="4"/>
          <c:order val="4"/>
          <c:tx>
            <c:strRef>
              <c:f>Sheet1!$F$1</c:f>
              <c:strCache>
                <c:ptCount val="1"/>
                <c:pt idx="0">
                  <c:v>Column6</c:v>
                </c:pt>
              </c:strCache>
            </c:strRef>
          </c:tx>
          <c:spPr>
            <a:solidFill>
              <a:schemeClr val="tx2"/>
            </a:solidFill>
            <a:ln>
              <a:noFill/>
            </a:ln>
            <a:effectLst/>
          </c:spPr>
          <c:invertIfNegative val="0"/>
          <c:cat>
            <c:numRef>
              <c:f>Sheet1!$A$2</c:f>
              <c:numCache>
                <c:formatCode>General</c:formatCode>
                <c:ptCount val="1"/>
              </c:numCache>
            </c:numRef>
          </c:cat>
          <c:val>
            <c:numRef>
              <c:f>Sheet1!$F$2</c:f>
              <c:numCache>
                <c:formatCode>0%</c:formatCode>
                <c:ptCount val="1"/>
                <c:pt idx="0">
                  <c:v>0.17</c:v>
                </c:pt>
              </c:numCache>
            </c:numRef>
          </c:val>
          <c:extLst>
            <c:ext xmlns:c16="http://schemas.microsoft.com/office/drawing/2014/chart" uri="{C3380CC4-5D6E-409C-BE32-E72D297353CC}">
              <c16:uniqueId val="{00000004-C78A-4FFB-9DCC-256F90207F37}"/>
            </c:ext>
          </c:extLst>
        </c:ser>
        <c:ser>
          <c:idx val="5"/>
          <c:order val="5"/>
          <c:tx>
            <c:strRef>
              <c:f>Sheet1!$G$1</c:f>
              <c:strCache>
                <c:ptCount val="1"/>
                <c:pt idx="0">
                  <c:v>Column7</c:v>
                </c:pt>
              </c:strCache>
            </c:strRef>
          </c:tx>
          <c:spPr>
            <a:solidFill>
              <a:schemeClr val="tx2">
                <a:lumMod val="75000"/>
              </a:schemeClr>
            </a:solidFill>
            <a:ln>
              <a:noFill/>
            </a:ln>
            <a:effectLst/>
          </c:spPr>
          <c:invertIfNegative val="0"/>
          <c:dPt>
            <c:idx val="0"/>
            <c:invertIfNegative val="0"/>
            <c:bubble3D val="0"/>
            <c:spPr>
              <a:solidFill>
                <a:schemeClr val="tx2">
                  <a:lumMod val="75000"/>
                </a:schemeClr>
              </a:solidFill>
              <a:ln>
                <a:noFill/>
              </a:ln>
              <a:effectLst/>
            </c:spPr>
            <c:extLst>
              <c:ext xmlns:c16="http://schemas.microsoft.com/office/drawing/2014/chart" uri="{C3380CC4-5D6E-409C-BE32-E72D297353CC}">
                <c16:uniqueId val="{00000006-C78A-4FFB-9DCC-256F90207F37}"/>
              </c:ext>
            </c:extLst>
          </c:dPt>
          <c:cat>
            <c:numRef>
              <c:f>Sheet1!$A$2</c:f>
              <c:numCache>
                <c:formatCode>General</c:formatCode>
                <c:ptCount val="1"/>
              </c:numCache>
            </c:numRef>
          </c:cat>
          <c:val>
            <c:numRef>
              <c:f>Sheet1!$G$2</c:f>
              <c:numCache>
                <c:formatCode>0%</c:formatCode>
                <c:ptCount val="1"/>
                <c:pt idx="0">
                  <c:v>0.59</c:v>
                </c:pt>
              </c:numCache>
            </c:numRef>
          </c:val>
          <c:extLst>
            <c:ext xmlns:c16="http://schemas.microsoft.com/office/drawing/2014/chart" uri="{C3380CC4-5D6E-409C-BE32-E72D297353CC}">
              <c16:uniqueId val="{00000005-C78A-4FFB-9DCC-256F90207F37}"/>
            </c:ext>
          </c:extLst>
        </c:ser>
        <c:dLbls>
          <c:showLegendKey val="0"/>
          <c:showVal val="0"/>
          <c:showCatName val="0"/>
          <c:showSerName val="0"/>
          <c:showPercent val="0"/>
          <c:showBubbleSize val="0"/>
        </c:dLbls>
        <c:gapWidth val="182"/>
        <c:axId val="571868456"/>
        <c:axId val="571868784"/>
      </c:barChart>
      <c:catAx>
        <c:axId val="571868456"/>
        <c:scaling>
          <c:orientation val="minMax"/>
        </c:scaling>
        <c:delete val="1"/>
        <c:axPos val="l"/>
        <c:numFmt formatCode="General" sourceLinked="1"/>
        <c:majorTickMark val="none"/>
        <c:minorTickMark val="none"/>
        <c:tickLblPos val="nextTo"/>
        <c:crossAx val="571868784"/>
        <c:crosses val="autoZero"/>
        <c:auto val="1"/>
        <c:lblAlgn val="ctr"/>
        <c:lblOffset val="100"/>
        <c:noMultiLvlLbl val="0"/>
      </c:catAx>
      <c:valAx>
        <c:axId val="571868784"/>
        <c:scaling>
          <c:orientation val="minMax"/>
        </c:scaling>
        <c:delete val="1"/>
        <c:axPos val="b"/>
        <c:numFmt formatCode="0%" sourceLinked="1"/>
        <c:majorTickMark val="none"/>
        <c:minorTickMark val="none"/>
        <c:tickLblPos val="nextTo"/>
        <c:crossAx val="5718684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6E_D79BA985.xml><?xml version="1.0" encoding="utf-8"?>
<p188:cmLst xmlns:a="http://schemas.openxmlformats.org/drawingml/2006/main" xmlns:r="http://schemas.openxmlformats.org/officeDocument/2006/relationships" xmlns:p188="http://schemas.microsoft.com/office/powerpoint/2018/8/main">
  <p188:cm id="{F8982365-B430-4F83-AB57-97C4ABE9EBE5}" authorId="{C4932D57-905D-F8F7-330C-99FE45C4C16B}" created="2025-11-03T14:23:05.334">
    <ac:txMkLst xmlns:ac="http://schemas.microsoft.com/office/drawing/2013/main/command">
      <pc:docMk xmlns:pc="http://schemas.microsoft.com/office/powerpoint/2013/main/command"/>
      <pc:sldMk xmlns:pc="http://schemas.microsoft.com/office/powerpoint/2013/main/command" cId="3617302917" sldId="366"/>
      <ac:spMk id="16" creationId="{7E5C20FF-4F99-15AB-6C50-168E72C0A924}"/>
      <ac:txMk cp="0" len="8">
        <ac:context len="9" hash="379280795"/>
      </ac:txMk>
    </ac:txMkLst>
    <p188:pos x="6554491" y="187271"/>
    <p188:txBody>
      <a:bodyPr/>
      <a:lstStyle/>
      <a:p>
        <a:r>
          <a:rPr lang="en-US"/>
          <a:t>Please insert section numbers and slide numbers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5FC804-C1E0-4B29-8EA8-39792A9238E9}" type="datetimeFigureOut">
              <a:rPr lang="en-IE" smtClean="0"/>
              <a:t>11/11/2025</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659BCB-37A9-4A23-880E-497408D2BFB0}" type="slidenum">
              <a:rPr lang="en-IE" smtClean="0"/>
              <a:t>‹#›</a:t>
            </a:fld>
            <a:endParaRPr lang="en-IE"/>
          </a:p>
        </p:txBody>
      </p:sp>
    </p:spTree>
    <p:extLst>
      <p:ext uri="{BB962C8B-B14F-4D97-AF65-F5344CB8AC3E}">
        <p14:creationId xmlns:p14="http://schemas.microsoft.com/office/powerpoint/2010/main" val="2058099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tobaccofreekids.org/content/what_we_do/industry_watch/product_manipulation/2014_06_19_DesignedforAddiction_web.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pediatrics.aappublications.org/content/144/5/e20190789" TargetMode="External"/><Relationship Id="rId2" Type="http://schemas.openxmlformats.org/officeDocument/2006/relationships/slide" Target="../slides/slide47.xml"/><Relationship Id="rId1" Type="http://schemas.openxmlformats.org/officeDocument/2006/relationships/notesMaster" Target="../notesMasters/notesMaster1.xml"/><Relationship Id="rId5" Type="http://schemas.openxmlformats.org/officeDocument/2006/relationships/hyperlink" Target="https://journals.plos.org/plosone/article?id=10.1371/journal.pone.0194145" TargetMode="External"/><Relationship Id="rId4" Type="http://schemas.openxmlformats.org/officeDocument/2006/relationships/hyperlink" Target="https://www.ncbi.nlm.nih.gov/pubmed/30857471"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tobaccocontrol.bmj.com/content/early/2019/05/08/tobaccocontrol-2018-054824"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cdc.gov/mmwr/volumes/68/ss/pdfs/ss6812a1-H.pdf"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ncbi.nlm.nih.gov/pubmed/31745494"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s://www.ncbi.nlm.nih.gov/pubmed/25730697"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sciencenewsforstudents.org/article/juul-e-cig-vaping-nicotine-teens-addiction"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8" Type="http://schemas.openxmlformats.org/officeDocument/2006/relationships/hyperlink" Target="https://www.ievapor.com/puff-bar-menthol-disposable-pod-device-10pcspack-p-1930.html" TargetMode="External"/><Relationship Id="rId3" Type="http://schemas.openxmlformats.org/officeDocument/2006/relationships/hyperlink" Target="https://support.juul.com/home/learn/faqs/juulpod-basics" TargetMode="External"/><Relationship Id="rId7" Type="http://schemas.openxmlformats.org/officeDocument/2006/relationships/hyperlink" Target="https://www.drugabuse.gov/publications/research-reports/tobacco-nicotine-e-cigarettes/how-does-tobacco-deliver-its-effects" TargetMode="External"/><Relationship Id="rId2" Type="http://schemas.openxmlformats.org/officeDocument/2006/relationships/slide" Target="../slides/slide67.xml"/><Relationship Id="rId1" Type="http://schemas.openxmlformats.org/officeDocument/2006/relationships/notesMaster" Target="../notesMasters/notesMaster1.xml"/><Relationship Id="rId6" Type="http://schemas.openxmlformats.org/officeDocument/2006/relationships/hyperlink" Target="https://www.suorinusa.com/collections/blowsauce-salted/products/blowsauce-watermelon-lollipop-e-juice-by-dripfire-30ml-salted-edtion?variant=1053863936026" TargetMode="External"/><Relationship Id="rId5" Type="http://schemas.openxmlformats.org/officeDocument/2006/relationships/hyperlink" Target="https://www.suorinusa.com/collections/suorin-vagon/products/suorin-vagon?variant=8436760281141" TargetMode="External"/><Relationship Id="rId4" Type="http://schemas.openxmlformats.org/officeDocument/2006/relationships/hyperlink" Target="https://puffecig.com/puff-bar-disposable-device/" TargetMode="Externa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patents.google.com/patent/CA2909967A1/en"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8" Type="http://schemas.openxmlformats.org/officeDocument/2006/relationships/hyperlink" Target="https://media.sciencephoto.com/image/c0090408/800wm" TargetMode="External"/><Relationship Id="rId3" Type="http://schemas.openxmlformats.org/officeDocument/2006/relationships/hyperlink" Target="https://www.ajpmonline.org/article/S0749-3797(19)30391-5/fulltext" TargetMode="External"/><Relationship Id="rId7" Type="http://schemas.openxmlformats.org/officeDocument/2006/relationships/hyperlink" Target="https://www.sciencesource.com/Doc/TR1_WATERMARKED/8/1/f/8/SS2587095.jpg?d63642824148" TargetMode="External"/><Relationship Id="rId2" Type="http://schemas.openxmlformats.org/officeDocument/2006/relationships/slide" Target="../slides/slide69.xml"/><Relationship Id="rId1" Type="http://schemas.openxmlformats.org/officeDocument/2006/relationships/notesMaster" Target="../notesMasters/notesMaster1.xml"/><Relationship Id="rId6" Type="http://schemas.openxmlformats.org/officeDocument/2006/relationships/hyperlink" Target="http://www.hethertonillustration.com/hihome" TargetMode="External"/><Relationship Id="rId5" Type="http://schemas.openxmlformats.org/officeDocument/2006/relationships/hyperlink" Target="https://www.medgadget.com/wp-content/uploads/2018/10/Bronchitis-markets1.jpg" TargetMode="External"/><Relationship Id="rId4" Type="http://schemas.openxmlformats.org/officeDocument/2006/relationships/hyperlink" Target="https://www.ncbi.nlm.nih.gov/pubmed/31483291" TargetMode="External"/><Relationship Id="rId9" Type="http://schemas.openxmlformats.org/officeDocument/2006/relationships/hyperlink" Target="https://www.vecteezy.com/" TargetMode="External"/></Relationships>
</file>

<file path=ppt/notesSlides/_rels/notesSlide57.xml.rels><?xml version="1.0" encoding="UTF-8" standalone="yes"?>
<Relationships xmlns="http://schemas.openxmlformats.org/package/2006/relationships"><Relationship Id="rId8" Type="http://schemas.openxmlformats.org/officeDocument/2006/relationships/hyperlink" Target="https://www.thoughtco.com/blood-vessels-373483" TargetMode="External"/><Relationship Id="rId3" Type="http://schemas.openxmlformats.org/officeDocument/2006/relationships/hyperlink" Target="https://www.ncbi.nlm.nih.gov/pmc/articles/PMC6953758/" TargetMode="External"/><Relationship Id="rId7" Type="http://schemas.openxmlformats.org/officeDocument/2006/relationships/hyperlink" Target="https://www.news-medical.net/health/What-is-Arterial-Stiffness.aspx" TargetMode="External"/><Relationship Id="rId2" Type="http://schemas.openxmlformats.org/officeDocument/2006/relationships/slide" Target="../slides/slide70.xml"/><Relationship Id="rId1" Type="http://schemas.openxmlformats.org/officeDocument/2006/relationships/notesMaster" Target="../notesMasters/notesMaster1.xml"/><Relationship Id="rId6" Type="http://schemas.openxmlformats.org/officeDocument/2006/relationships/hyperlink" Target="https://www.health.harvard.edu/heart-health/e-cigarettes-boost-the-risk-of-heart-attack" TargetMode="External"/><Relationship Id="rId5" Type="http://schemas.openxmlformats.org/officeDocument/2006/relationships/hyperlink" Target="https://www.ncbi.nlm.nih.gov/pubmed/31715629" TargetMode="External"/><Relationship Id="rId10" Type="http://schemas.openxmlformats.org/officeDocument/2006/relationships/hyperlink" Target="https://www.vecteezy.com/" TargetMode="External"/><Relationship Id="rId4" Type="http://schemas.openxmlformats.org/officeDocument/2006/relationships/hyperlink" Target="https://www.ncbi.nlm.nih.gov/pubmed/28146259" TargetMode="External"/><Relationship Id="rId9" Type="http://schemas.openxmlformats.org/officeDocument/2006/relationships/hyperlink" Target="https://www.drugtopics.com/sites/default/files/Blood-Clot_0.png" TargetMode="External"/></Relationships>
</file>

<file path=ppt/notesSlides/_rels/notesSlide58.xml.rels><?xml version="1.0" encoding="UTF-8" standalone="yes"?>
<Relationships xmlns="http://schemas.openxmlformats.org/package/2006/relationships"><Relationship Id="rId8" Type="http://schemas.openxmlformats.org/officeDocument/2006/relationships/hyperlink" Target="https://www.vecteezy.com/" TargetMode="External"/><Relationship Id="rId3" Type="http://schemas.openxmlformats.org/officeDocument/2006/relationships/hyperlink" Target="https://www.ncbi.nlm.nih.gov/pubmed/30166079" TargetMode="External"/><Relationship Id="rId7" Type="http://schemas.openxmlformats.org/officeDocument/2006/relationships/hyperlink" Target="https://i.pinimg.com/originals/6b/9e/53/6b9e53b8f71f2d84c66e1ea0b98d91a8.jpg" TargetMode="External"/><Relationship Id="rId2" Type="http://schemas.openxmlformats.org/officeDocument/2006/relationships/slide" Target="../slides/slide71.xml"/><Relationship Id="rId1" Type="http://schemas.openxmlformats.org/officeDocument/2006/relationships/notesMaster" Target="../notesMasters/notesMaster1.xml"/><Relationship Id="rId6" Type="http://schemas.openxmlformats.org/officeDocument/2006/relationships/hyperlink" Target="https://www.health.harvard.edu/heart-health/e-cigarettes-boost-the-risk-of-heart-attack" TargetMode="External"/><Relationship Id="rId5" Type="http://schemas.openxmlformats.org/officeDocument/2006/relationships/hyperlink" Target="https://www.heart.org/en/health-topics/heart-attack/understand-your-risks-to-prevent-a-heart-attack" TargetMode="External"/><Relationship Id="rId4" Type="http://schemas.openxmlformats.org/officeDocument/2006/relationships/hyperlink" Target="https://www.ncbi.nlm.nih.gov/pmc/articles/PMC6953758/" TargetMode="Externa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truthinitiative.org/research-resources/emerging-tobacco-products/3-ways-juul-harms-environment" TargetMode="External"/><Relationship Id="rId2" Type="http://schemas.openxmlformats.org/officeDocument/2006/relationships/slide" Target="../slides/slide75.xml"/><Relationship Id="rId1" Type="http://schemas.openxmlformats.org/officeDocument/2006/relationships/notesMaster" Target="../notesMasters/notesMaster1.xml"/><Relationship Id="rId4" Type="http://schemas.openxmlformats.org/officeDocument/2006/relationships/hyperlink" Target="https://upload.wikimedia.org/wikipedia/commons/e/e7/History_of_e-cigarette.jpg"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tobaccocontrol.bmj.com/content/early/2019/09/10/tobaccocontrol-2019-055104" TargetMode="External"/><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Good morning everyone, thank you for joining. Today I’ll be talking about nicotine addiction, giving you an update on smoking and vaping, and also discussing the increasing use of snus and nicotine pouches. My name is, and this slide set has been developed by the Irish Thoracic Society.</a:t>
            </a:r>
          </a:p>
          <a:p>
            <a:endParaRPr lang="en-IE"/>
          </a:p>
        </p:txBody>
      </p:sp>
      <p:sp>
        <p:nvSpPr>
          <p:cNvPr id="4" name="Slide Number Placeholder 3"/>
          <p:cNvSpPr>
            <a:spLocks noGrp="1"/>
          </p:cNvSpPr>
          <p:nvPr>
            <p:ph type="sldNum" sz="quarter" idx="5"/>
          </p:nvPr>
        </p:nvSpPr>
        <p:spPr/>
        <p:txBody>
          <a:bodyPr/>
          <a:lstStyle/>
          <a:p>
            <a:fld id="{3B659BCB-37A9-4A23-880E-497408D2BFB0}" type="slidenum">
              <a:rPr lang="en-IE" smtClean="0"/>
              <a:t>1</a:t>
            </a:fld>
            <a:endParaRPr lang="en-IE"/>
          </a:p>
        </p:txBody>
      </p:sp>
    </p:spTree>
    <p:extLst>
      <p:ext uri="{BB962C8B-B14F-4D97-AF65-F5344CB8AC3E}">
        <p14:creationId xmlns:p14="http://schemas.microsoft.com/office/powerpoint/2010/main" val="1644794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Shape 3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5" name="Shape 3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IE" sz="1100">
                <a:latin typeface="Calibri" panose="020F0502020204030204" pitchFamily="34" charset="0"/>
                <a:cs typeface="Calibri" panose="020F0502020204030204" pitchFamily="34" charset="0"/>
              </a:rPr>
              <a:t>“Nicotine isn’t just delivered by cigarettes. Here you can see the variety of products — cigars, e-cigs and vapes, hookah, chew, snuff, and snus. All of these rely on absorption through the mucus membranes, but the risks vary. The common factor is that they all deliver nicotine, and that’s what drives addiction.”</a:t>
            </a:r>
          </a:p>
          <a:p>
            <a:pPr lvl="0">
              <a:spcBef>
                <a:spcPts val="0"/>
              </a:spcBef>
              <a:buNone/>
            </a:pPr>
            <a:endParaRPr lang="en-IE" sz="1100">
              <a:latin typeface="Calibri" panose="020F0502020204030204" pitchFamily="34" charset="0"/>
              <a:cs typeface="Calibri" panose="020F0502020204030204" pitchFamily="34" charset="0"/>
            </a:endParaRPr>
          </a:p>
          <a:p>
            <a:pPr lvl="0">
              <a:spcBef>
                <a:spcPts val="0"/>
              </a:spcBef>
              <a:buNone/>
            </a:pPr>
            <a:r>
              <a:rPr lang="en-IE" sz="1100">
                <a:latin typeface="Calibri" panose="020F0502020204030204" pitchFamily="34" charset="0"/>
                <a:cs typeface="Calibri" panose="020F0502020204030204" pitchFamily="34" charset="0"/>
              </a:rPr>
              <a:t>In 2025, the “new kids on the block” are nicotine pouches and we will talk about these later</a:t>
            </a:r>
            <a:endParaRPr lang="en" sz="11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8031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Regarding Ireland, The Health </a:t>
            </a:r>
            <a:r>
              <a:rPr lang="en-US" err="1"/>
              <a:t>Behaviour</a:t>
            </a:r>
            <a:r>
              <a:rPr lang="en-US"/>
              <a:t> in School-aged Children from 2020 gives great insight into national statistics</a:t>
            </a:r>
          </a:p>
        </p:txBody>
      </p:sp>
      <p:sp>
        <p:nvSpPr>
          <p:cNvPr id="4" name="Slide Number Placeholder 3"/>
          <p:cNvSpPr>
            <a:spLocks noGrp="1"/>
          </p:cNvSpPr>
          <p:nvPr>
            <p:ph type="sldNum" sz="quarter" idx="5"/>
          </p:nvPr>
        </p:nvSpPr>
        <p:spPr/>
        <p:txBody>
          <a:bodyPr/>
          <a:lstStyle/>
          <a:p>
            <a:fld id="{9F3C6ECD-1967-3342-8860-4ABA3C42BA98}" type="slidenum">
              <a:rPr lang="en-US" smtClean="0"/>
              <a:t>12</a:t>
            </a:fld>
            <a:endParaRPr lang="en-US"/>
          </a:p>
        </p:txBody>
      </p:sp>
    </p:spTree>
    <p:extLst>
      <p:ext uri="{BB962C8B-B14F-4D97-AF65-F5344CB8AC3E}">
        <p14:creationId xmlns:p14="http://schemas.microsoft.com/office/powerpoint/2010/main" val="2835267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key points here are approximately 30% of 15-17 year olds had tried smoking</a:t>
            </a:r>
          </a:p>
        </p:txBody>
      </p:sp>
      <p:sp>
        <p:nvSpPr>
          <p:cNvPr id="4" name="Slide Number Placeholder 3"/>
          <p:cNvSpPr>
            <a:spLocks noGrp="1"/>
          </p:cNvSpPr>
          <p:nvPr>
            <p:ph type="sldNum" sz="quarter" idx="5"/>
          </p:nvPr>
        </p:nvSpPr>
        <p:spPr/>
        <p:txBody>
          <a:bodyPr/>
          <a:lstStyle/>
          <a:p>
            <a:fld id="{9F3C6ECD-1967-3342-8860-4ABA3C42BA98}" type="slidenum">
              <a:rPr lang="en-US" smtClean="0"/>
              <a:t>14</a:t>
            </a:fld>
            <a:endParaRPr lang="en-US"/>
          </a:p>
        </p:txBody>
      </p:sp>
    </p:spTree>
    <p:extLst>
      <p:ext uri="{BB962C8B-B14F-4D97-AF65-F5344CB8AC3E}">
        <p14:creationId xmlns:p14="http://schemas.microsoft.com/office/powerpoint/2010/main" val="4173178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around 10% are current smokers, of whom most are presumably addicted to nicotine</a:t>
            </a:r>
          </a:p>
        </p:txBody>
      </p:sp>
      <p:sp>
        <p:nvSpPr>
          <p:cNvPr id="4" name="Slide Number Placeholder 3"/>
          <p:cNvSpPr>
            <a:spLocks noGrp="1"/>
          </p:cNvSpPr>
          <p:nvPr>
            <p:ph type="sldNum" sz="quarter" idx="5"/>
          </p:nvPr>
        </p:nvSpPr>
        <p:spPr/>
        <p:txBody>
          <a:bodyPr/>
          <a:lstStyle/>
          <a:p>
            <a:fld id="{9F3C6ECD-1967-3342-8860-4ABA3C42BA98}" type="slidenum">
              <a:rPr lang="en-US" smtClean="0"/>
              <a:t>15</a:t>
            </a:fld>
            <a:endParaRPr lang="en-US"/>
          </a:p>
        </p:txBody>
      </p:sp>
    </p:spTree>
    <p:extLst>
      <p:ext uri="{BB962C8B-B14F-4D97-AF65-F5344CB8AC3E}">
        <p14:creationId xmlns:p14="http://schemas.microsoft.com/office/powerpoint/2010/main" val="1015853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worrying development also was identified, the use of e-cigarettes by both boys and girls</a:t>
            </a:r>
          </a:p>
        </p:txBody>
      </p:sp>
      <p:sp>
        <p:nvSpPr>
          <p:cNvPr id="4" name="Slide Number Placeholder 3"/>
          <p:cNvSpPr>
            <a:spLocks noGrp="1"/>
          </p:cNvSpPr>
          <p:nvPr>
            <p:ph type="sldNum" sz="quarter" idx="5"/>
          </p:nvPr>
        </p:nvSpPr>
        <p:spPr/>
        <p:txBody>
          <a:bodyPr/>
          <a:lstStyle/>
          <a:p>
            <a:fld id="{9F3C6ECD-1967-3342-8860-4ABA3C42BA98}" type="slidenum">
              <a:rPr lang="en-US" smtClean="0"/>
              <a:t>16</a:t>
            </a:fld>
            <a:endParaRPr lang="en-US"/>
          </a:p>
        </p:txBody>
      </p:sp>
    </p:spTree>
    <p:extLst>
      <p:ext uri="{BB962C8B-B14F-4D97-AF65-F5344CB8AC3E}">
        <p14:creationId xmlns:p14="http://schemas.microsoft.com/office/powerpoint/2010/main" val="2339382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a high number also appearing to be addicted</a:t>
            </a:r>
          </a:p>
        </p:txBody>
      </p:sp>
      <p:sp>
        <p:nvSpPr>
          <p:cNvPr id="4" name="Slide Number Placeholder 3"/>
          <p:cNvSpPr>
            <a:spLocks noGrp="1"/>
          </p:cNvSpPr>
          <p:nvPr>
            <p:ph type="sldNum" sz="quarter" idx="5"/>
          </p:nvPr>
        </p:nvSpPr>
        <p:spPr/>
        <p:txBody>
          <a:bodyPr/>
          <a:lstStyle/>
          <a:p>
            <a:fld id="{9F3C6ECD-1967-3342-8860-4ABA3C42BA98}" type="slidenum">
              <a:rPr lang="en-US" smtClean="0"/>
              <a:t>17</a:t>
            </a:fld>
            <a:endParaRPr lang="en-US"/>
          </a:p>
        </p:txBody>
      </p:sp>
    </p:spTree>
    <p:extLst>
      <p:ext uri="{BB962C8B-B14F-4D97-AF65-F5344CB8AC3E}">
        <p14:creationId xmlns:p14="http://schemas.microsoft.com/office/powerpoint/2010/main" val="1630677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kern="1200">
                <a:solidFill>
                  <a:schemeClr val="tx1"/>
                </a:solidFill>
                <a:effectLst/>
                <a:latin typeface="+mn-lt"/>
                <a:ea typeface="+mn-ea"/>
                <a:cs typeface="+mn-cs"/>
              </a:rPr>
              <a:t>“When we talk about smoking, it’s not just nicotine. Cigarette smoke contains thousands of chemicals, many of them toxic. Acetone, arsenic, carbon monoxide, formaldehyde, tar, lead — the list goes on. These are substances you’d never willingly ingest, yet smokers inhale them with every puff.”</a:t>
            </a:r>
          </a:p>
          <a:p>
            <a:endParaRPr lang="en-US"/>
          </a:p>
        </p:txBody>
      </p:sp>
      <p:sp>
        <p:nvSpPr>
          <p:cNvPr id="4" name="Slide Number Placeholder 3"/>
          <p:cNvSpPr>
            <a:spLocks noGrp="1"/>
          </p:cNvSpPr>
          <p:nvPr>
            <p:ph type="sldNum" sz="quarter" idx="5"/>
          </p:nvPr>
        </p:nvSpPr>
        <p:spPr/>
        <p:txBody>
          <a:bodyPr/>
          <a:lstStyle/>
          <a:p>
            <a:fld id="{9F3C6ECD-1967-3342-8860-4ABA3C42BA98}" type="slidenum">
              <a:rPr lang="en-US" smtClean="0"/>
              <a:t>21</a:t>
            </a:fld>
            <a:endParaRPr lang="en-US"/>
          </a:p>
        </p:txBody>
      </p:sp>
    </p:spTree>
    <p:extLst>
      <p:ext uri="{BB962C8B-B14F-4D97-AF65-F5344CB8AC3E}">
        <p14:creationId xmlns:p14="http://schemas.microsoft.com/office/powerpoint/2010/main" val="4008705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kern="1200">
                <a:solidFill>
                  <a:schemeClr val="tx1"/>
                </a:solidFill>
                <a:effectLst/>
                <a:latin typeface="+mn-lt"/>
                <a:ea typeface="+mn-ea"/>
                <a:cs typeface="+mn-cs"/>
              </a:rPr>
              <a:t>“Tobacco is the only legal consumer product that kills half of its regular users. In Ireland, it causes over 6,000 deaths each year — that’s one in five deaths overall. It’s the leading preventable cause of premature death. Smokers lose 10 to 15 quality years of life, and every cigarette smoked costs about 5 and a half minutes of life. Most smokers regret ever starting — 83% say they wouldn’t if they had the choice again.”</a:t>
            </a:r>
          </a:p>
          <a:p>
            <a:endParaRPr lang="en-US"/>
          </a:p>
        </p:txBody>
      </p:sp>
      <p:sp>
        <p:nvSpPr>
          <p:cNvPr id="4" name="Slide Number Placeholder 3"/>
          <p:cNvSpPr>
            <a:spLocks noGrp="1"/>
          </p:cNvSpPr>
          <p:nvPr>
            <p:ph type="sldNum" sz="quarter" idx="5"/>
          </p:nvPr>
        </p:nvSpPr>
        <p:spPr/>
        <p:txBody>
          <a:bodyPr/>
          <a:lstStyle/>
          <a:p>
            <a:fld id="{9F3C6ECD-1967-3342-8860-4ABA3C42BA98}" type="slidenum">
              <a:rPr lang="en-US" smtClean="0"/>
              <a:t>22</a:t>
            </a:fld>
            <a:endParaRPr lang="en-US"/>
          </a:p>
        </p:txBody>
      </p:sp>
    </p:spTree>
    <p:extLst>
      <p:ext uri="{BB962C8B-B14F-4D97-AF65-F5344CB8AC3E}">
        <p14:creationId xmlns:p14="http://schemas.microsoft.com/office/powerpoint/2010/main" val="32813425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kern="1200">
                <a:solidFill>
                  <a:schemeClr val="tx1"/>
                </a:solidFill>
                <a:effectLst/>
                <a:latin typeface="+mn-lt"/>
                <a:ea typeface="+mn-ea"/>
                <a:cs typeface="+mn-cs"/>
              </a:rPr>
              <a:t>“Here’s an image of a lung damaged by smoking. COPD — chronic obstructive pulmonary disease — affects 40 to 50% of smokers. It causes persistent breathlessness, cough, and wheeze. Infections, emphysema, and eventually oxygen dependence are common. Importantly, vaping is also now linked with COPD. In Ireland, about 110,000 people are diagnosed, but it’s estimated another 200,000 are undiagnosed.”</a:t>
            </a:r>
          </a:p>
          <a:p>
            <a:endParaRPr lang="en-US"/>
          </a:p>
        </p:txBody>
      </p:sp>
      <p:sp>
        <p:nvSpPr>
          <p:cNvPr id="4" name="Slide Number Placeholder 3"/>
          <p:cNvSpPr>
            <a:spLocks noGrp="1"/>
          </p:cNvSpPr>
          <p:nvPr>
            <p:ph type="sldNum" sz="quarter" idx="5"/>
          </p:nvPr>
        </p:nvSpPr>
        <p:spPr/>
        <p:txBody>
          <a:bodyPr/>
          <a:lstStyle/>
          <a:p>
            <a:fld id="{9F3C6ECD-1967-3342-8860-4ABA3C42BA98}" type="slidenum">
              <a:rPr lang="en-US" smtClean="0"/>
              <a:t>25</a:t>
            </a:fld>
            <a:endParaRPr lang="en-US"/>
          </a:p>
        </p:txBody>
      </p:sp>
    </p:spTree>
    <p:extLst>
      <p:ext uri="{BB962C8B-B14F-4D97-AF65-F5344CB8AC3E}">
        <p14:creationId xmlns:p14="http://schemas.microsoft.com/office/powerpoint/2010/main" val="144257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kern="1200">
                <a:solidFill>
                  <a:schemeClr val="tx1"/>
                </a:solidFill>
                <a:effectLst/>
                <a:latin typeface="+mn-lt"/>
                <a:ea typeface="+mn-ea"/>
                <a:cs typeface="+mn-cs"/>
              </a:rPr>
              <a:t>“Nicotine dependence is classified by the WHO as a chronic, relapsing disease. It’s not a lifestyle choice. Most smokers want to quit — around 70% — but relapse is common. Two-thirds of smokers try every year, and fewer than 10% succeed without help. But treatment works. With licensed nicotine replacement therapies, used for at least three months, quit rates are much higher.”</a:t>
            </a:r>
          </a:p>
          <a:p>
            <a:endParaRPr lang="en-US"/>
          </a:p>
        </p:txBody>
      </p:sp>
      <p:sp>
        <p:nvSpPr>
          <p:cNvPr id="4" name="Slide Number Placeholder 3"/>
          <p:cNvSpPr>
            <a:spLocks noGrp="1"/>
          </p:cNvSpPr>
          <p:nvPr>
            <p:ph type="sldNum" sz="quarter" idx="5"/>
          </p:nvPr>
        </p:nvSpPr>
        <p:spPr/>
        <p:txBody>
          <a:bodyPr/>
          <a:lstStyle/>
          <a:p>
            <a:fld id="{9F3C6ECD-1967-3342-8860-4ABA3C42BA98}" type="slidenum">
              <a:rPr lang="en-US" smtClean="0"/>
              <a:t>26</a:t>
            </a:fld>
            <a:endParaRPr lang="en-US"/>
          </a:p>
        </p:txBody>
      </p:sp>
    </p:spTree>
    <p:extLst>
      <p:ext uri="{BB962C8B-B14F-4D97-AF65-F5344CB8AC3E}">
        <p14:creationId xmlns:p14="http://schemas.microsoft.com/office/powerpoint/2010/main" val="3350983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slide shows how the tobacco industry has grown—royalty, advertising, and global trade all played a role. From early ceremonial smoking to mass production, the industry has been carefully built over centuries.”</a:t>
            </a:r>
          </a:p>
          <a:p>
            <a:endParaRPr lang="en-IE"/>
          </a:p>
        </p:txBody>
      </p:sp>
      <p:sp>
        <p:nvSpPr>
          <p:cNvPr id="4" name="Slide Number Placeholder 3"/>
          <p:cNvSpPr>
            <a:spLocks noGrp="1"/>
          </p:cNvSpPr>
          <p:nvPr>
            <p:ph type="sldNum" sz="quarter" idx="5"/>
          </p:nvPr>
        </p:nvSpPr>
        <p:spPr/>
        <p:txBody>
          <a:bodyPr/>
          <a:lstStyle/>
          <a:p>
            <a:fld id="{3B659BCB-37A9-4A23-880E-497408D2BFB0}" type="slidenum">
              <a:rPr lang="en-IE" smtClean="0"/>
              <a:t>3</a:t>
            </a:fld>
            <a:endParaRPr lang="en-IE"/>
          </a:p>
        </p:txBody>
      </p:sp>
    </p:spTree>
    <p:extLst>
      <p:ext uri="{BB962C8B-B14F-4D97-AF65-F5344CB8AC3E}">
        <p14:creationId xmlns:p14="http://schemas.microsoft.com/office/powerpoint/2010/main" val="2812247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kern="1200">
                <a:solidFill>
                  <a:schemeClr val="tx1"/>
                </a:solidFill>
                <a:effectLst/>
                <a:latin typeface="+mn-lt"/>
                <a:ea typeface="+mn-ea"/>
                <a:cs typeface="+mn-cs"/>
              </a:rPr>
              <a:t>“For anyone ready to quit, the HSE website — </a:t>
            </a:r>
            <a:r>
              <a:rPr lang="en-IE" sz="1200" kern="1200" err="1">
                <a:solidFill>
                  <a:schemeClr val="tx1"/>
                </a:solidFill>
                <a:effectLst/>
                <a:latin typeface="+mn-lt"/>
                <a:ea typeface="+mn-ea"/>
                <a:cs typeface="+mn-cs"/>
              </a:rPr>
              <a:t>quit.ie</a:t>
            </a:r>
            <a:r>
              <a:rPr lang="en-IE" sz="1200" kern="1200">
                <a:solidFill>
                  <a:schemeClr val="tx1"/>
                </a:solidFill>
                <a:effectLst/>
                <a:latin typeface="+mn-lt"/>
                <a:ea typeface="+mn-ea"/>
                <a:cs typeface="+mn-cs"/>
              </a:rPr>
              <a:t> — is an excellent starting point. It provides resources, support, and connections to treatment programs.”</a:t>
            </a:r>
          </a:p>
          <a:p>
            <a:endParaRPr lang="en-US"/>
          </a:p>
        </p:txBody>
      </p:sp>
      <p:sp>
        <p:nvSpPr>
          <p:cNvPr id="4" name="Slide Number Placeholder 3"/>
          <p:cNvSpPr>
            <a:spLocks noGrp="1"/>
          </p:cNvSpPr>
          <p:nvPr>
            <p:ph type="sldNum" sz="quarter" idx="5"/>
          </p:nvPr>
        </p:nvSpPr>
        <p:spPr/>
        <p:txBody>
          <a:bodyPr/>
          <a:lstStyle/>
          <a:p>
            <a:fld id="{9F3C6ECD-1967-3342-8860-4ABA3C42BA98}" type="slidenum">
              <a:rPr lang="en-US" smtClean="0"/>
              <a:t>27</a:t>
            </a:fld>
            <a:endParaRPr lang="en-US"/>
          </a:p>
        </p:txBody>
      </p:sp>
    </p:spTree>
    <p:extLst>
      <p:ext uri="{BB962C8B-B14F-4D97-AF65-F5344CB8AC3E}">
        <p14:creationId xmlns:p14="http://schemas.microsoft.com/office/powerpoint/2010/main" val="2012320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a number of safe and regulated nicotine products proven to double your odds of giving up cigarettes and it is recommended that you try patches (work for 24 hours) and a short acting product (for instance chewing gum, </a:t>
            </a:r>
            <a:r>
              <a:rPr lang="en-US" err="1"/>
              <a:t>lozengers</a:t>
            </a:r>
            <a:r>
              <a:rPr lang="en-US"/>
              <a:t> and </a:t>
            </a:r>
            <a:r>
              <a:rPr lang="en-US" err="1"/>
              <a:t>inalators</a:t>
            </a:r>
            <a:r>
              <a:rPr lang="en-US"/>
              <a:t>) to help with cravings during the day for at least 3 months.</a:t>
            </a:r>
          </a:p>
          <a:p>
            <a:r>
              <a:rPr lang="en-US"/>
              <a:t>When you sign up to </a:t>
            </a:r>
            <a:r>
              <a:rPr lang="en-US" err="1"/>
              <a:t>Quit.ie</a:t>
            </a:r>
            <a:r>
              <a:rPr lang="en-US"/>
              <a:t> you receive free nicotine replacement and it is cheaper than cigarettes.</a:t>
            </a:r>
          </a:p>
        </p:txBody>
      </p:sp>
      <p:sp>
        <p:nvSpPr>
          <p:cNvPr id="4" name="Slide Number Placeholder 3"/>
          <p:cNvSpPr>
            <a:spLocks noGrp="1"/>
          </p:cNvSpPr>
          <p:nvPr>
            <p:ph type="sldNum" sz="quarter" idx="5"/>
          </p:nvPr>
        </p:nvSpPr>
        <p:spPr/>
        <p:txBody>
          <a:bodyPr/>
          <a:lstStyle/>
          <a:p>
            <a:fld id="{9F3C6ECD-1967-3342-8860-4ABA3C42BA98}" type="slidenum">
              <a:rPr lang="en-US" smtClean="0"/>
              <a:t>28</a:t>
            </a:fld>
            <a:endParaRPr lang="en-US"/>
          </a:p>
        </p:txBody>
      </p:sp>
    </p:spTree>
    <p:extLst>
      <p:ext uri="{BB962C8B-B14F-4D97-AF65-F5344CB8AC3E}">
        <p14:creationId xmlns:p14="http://schemas.microsoft.com/office/powerpoint/2010/main" val="4037993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a:solidFill>
                  <a:srgbClr val="000000"/>
                </a:solidFill>
                <a:effectLst/>
                <a:latin typeface="Calibri" panose="020F0502020204030204" pitchFamily="34" charset="0"/>
              </a:rPr>
              <a:t>This diagram </a:t>
            </a:r>
            <a:r>
              <a:rPr lang="en-AU" b="0" i="0" err="1">
                <a:solidFill>
                  <a:srgbClr val="000000"/>
                </a:solidFill>
                <a:effectLst/>
                <a:latin typeface="Calibri" panose="020F0502020204030204" pitchFamily="34" charset="0"/>
              </a:rPr>
              <a:t>demonstates</a:t>
            </a:r>
            <a:r>
              <a:rPr lang="en-AU" b="0" i="0">
                <a:solidFill>
                  <a:srgbClr val="000000"/>
                </a:solidFill>
                <a:effectLst/>
                <a:latin typeface="Calibri" panose="020F0502020204030204" pitchFamily="34" charset="0"/>
              </a:rPr>
              <a:t> a mechanism of creating doubt regarding the link between smoking and cancer.</a:t>
            </a:r>
          </a:p>
          <a:p>
            <a:endParaRPr lang="en-AU" b="0" i="0">
              <a:solidFill>
                <a:srgbClr val="000000"/>
              </a:solidFill>
              <a:effectLst/>
              <a:latin typeface="Calibri" panose="020F0502020204030204" pitchFamily="34" charset="0"/>
            </a:endParaRPr>
          </a:p>
          <a:p>
            <a:r>
              <a:rPr lang="en-AU" b="0" i="0">
                <a:solidFill>
                  <a:srgbClr val="000000"/>
                </a:solidFill>
                <a:effectLst/>
                <a:latin typeface="Calibri" panose="020F0502020204030204" pitchFamily="34" charset="0"/>
              </a:rPr>
              <a:t>Cigarettes generate income for the tobacco companies who pay so called experts to publish research suggesting that for instance the patients cancer prone personality or genetics are a cause of cancer not necessarily the cigarettes</a:t>
            </a:r>
            <a:endParaRPr lang="en-IE"/>
          </a:p>
        </p:txBody>
      </p:sp>
      <p:sp>
        <p:nvSpPr>
          <p:cNvPr id="4" name="Slide Number Placeholder 3"/>
          <p:cNvSpPr>
            <a:spLocks noGrp="1"/>
          </p:cNvSpPr>
          <p:nvPr>
            <p:ph type="sldNum" sz="quarter" idx="5"/>
          </p:nvPr>
        </p:nvSpPr>
        <p:spPr/>
        <p:txBody>
          <a:bodyPr/>
          <a:lstStyle/>
          <a:p>
            <a:fld id="{15C97A24-00F0-3D47-A62F-858BF7BDB2B0}" type="slidenum">
              <a:rPr lang="en-US" smtClean="0"/>
              <a:t>29</a:t>
            </a:fld>
            <a:endParaRPr lang="en-US"/>
          </a:p>
        </p:txBody>
      </p:sp>
    </p:spTree>
    <p:extLst>
      <p:ext uri="{BB962C8B-B14F-4D97-AF65-F5344CB8AC3E}">
        <p14:creationId xmlns:p14="http://schemas.microsoft.com/office/powerpoint/2010/main" val="4474989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5" name="Shape 2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r>
              <a:rPr lang="en-IE" sz="1200" kern="1200">
                <a:solidFill>
                  <a:schemeClr val="tx1"/>
                </a:solidFill>
                <a:effectLst/>
                <a:latin typeface="+mn-lt"/>
                <a:ea typeface="+mn-ea"/>
                <a:cs typeface="+mn-cs"/>
              </a:rPr>
              <a:t>“In the US, the Department of Justice sued tobacco companies under racketeering laws in 1999. The case exposed a decades-long conspiracy to mislead the public about the risks of smoking. In 2006, the court ruled the companies had violated the law. It confirmed what health advocates had long argued: the tobacco industry deliberately deceived the public.”</a:t>
            </a:r>
          </a:p>
          <a:p>
            <a:endParaRPr lang="en-IE" sz="1200" kern="1200">
              <a:solidFill>
                <a:schemeClr val="tx1"/>
              </a:solidFill>
              <a:effectLst/>
              <a:latin typeface="+mn-lt"/>
              <a:ea typeface="+mn-ea"/>
              <a:cs typeface="+mn-cs"/>
            </a:endParaRPr>
          </a:p>
          <a:p>
            <a:r>
              <a:rPr lang="en-IE" sz="1200" kern="1200">
                <a:solidFill>
                  <a:schemeClr val="tx1"/>
                </a:solidFill>
                <a:effectLst/>
                <a:latin typeface="+mn-lt"/>
                <a:ea typeface="+mn-ea"/>
                <a:cs typeface="+mn-cs"/>
              </a:rPr>
              <a:t>Again </a:t>
            </a:r>
          </a:p>
          <a:p>
            <a:endParaRPr lang="en-IE" sz="1200" kern="1200">
              <a:solidFill>
                <a:schemeClr val="tx1"/>
              </a:solidFill>
              <a:effectLst/>
              <a:latin typeface="+mn-lt"/>
              <a:ea typeface="+mn-ea"/>
              <a:cs typeface="+mn-cs"/>
            </a:endParaRPr>
          </a:p>
          <a:p>
            <a:pPr marL="285750" indent="-285750">
              <a:buFont typeface="Arial" panose="020B0604020202020204" pitchFamily="34" charset="0"/>
              <a:buChar char="•"/>
            </a:pPr>
            <a:r>
              <a:rPr lang="en-US" b="1"/>
              <a:t>Vital to get teenagers smoking before  age 18</a:t>
            </a:r>
          </a:p>
          <a:p>
            <a:pPr marL="285750" indent="-285750">
              <a:buFont typeface="Arial" panose="020B0604020202020204" pitchFamily="34" charset="0"/>
              <a:buChar char="•"/>
            </a:pPr>
            <a:r>
              <a:rPr lang="en-US" b="1"/>
              <a:t>If a young adult reaches 21 without starting smoking, it is very unlikely they will become regular smokers</a:t>
            </a:r>
          </a:p>
          <a:p>
            <a:endParaRPr lang="en-IE" sz="1200" kern="1200">
              <a:solidFill>
                <a:schemeClr val="tx1"/>
              </a:solidFill>
              <a:effectLst/>
              <a:latin typeface="+mn-lt"/>
              <a:ea typeface="+mn-ea"/>
              <a:cs typeface="+mn-cs"/>
            </a:endParaRPr>
          </a:p>
        </p:txBody>
      </p:sp>
    </p:spTree>
    <p:extLst>
      <p:ext uri="{BB962C8B-B14F-4D97-AF65-F5344CB8AC3E}">
        <p14:creationId xmlns:p14="http://schemas.microsoft.com/office/powerpoint/2010/main" val="1592049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i="1">
                <a:latin typeface="Calibri" panose="020F0502020204030204" pitchFamily="34" charset="0"/>
                <a:cs typeface="Calibri" panose="020F0502020204030204" pitchFamily="34" charset="0"/>
              </a:rPr>
              <a:t>Teacher</a:t>
            </a:r>
            <a:r>
              <a:rPr lang="en-US" sz="1100" i="1" baseline="0">
                <a:latin typeface="Calibri" panose="020F0502020204030204" pitchFamily="34" charset="0"/>
                <a:cs typeface="Calibri" panose="020F0502020204030204" pitchFamily="34" charset="0"/>
              </a:rPr>
              <a:t> Talking Points:</a:t>
            </a:r>
          </a:p>
          <a:p>
            <a:pPr marL="171450" indent="-171450">
              <a:buFont typeface="Arial" charset="0"/>
              <a:buChar char="•"/>
            </a:pPr>
            <a:r>
              <a:rPr lang="en-US" sz="1100">
                <a:latin typeface="Calibri" panose="020F0502020204030204" pitchFamily="34" charset="0"/>
                <a:cs typeface="Calibri" panose="020F0502020204030204" pitchFamily="34" charset="0"/>
              </a:rPr>
              <a:t>Let’s look at some actual quotes from the tobacco industry that shows how the</a:t>
            </a:r>
            <a:r>
              <a:rPr lang="en-US" sz="1100" baseline="0">
                <a:latin typeface="Calibri" panose="020F0502020204030204" pitchFamily="34" charset="0"/>
                <a:cs typeface="Calibri" panose="020F0502020204030204" pitchFamily="34" charset="0"/>
              </a:rPr>
              <a:t> really see people your age.</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baseline="0">
                <a:latin typeface="Calibri" panose="020F0502020204030204" pitchFamily="34" charset="0"/>
                <a:cs typeface="Calibri" panose="020F0502020204030204" pitchFamily="34" charset="0"/>
              </a:rPr>
              <a:t>(</a:t>
            </a:r>
            <a:r>
              <a:rPr lang="en-US" sz="1100" i="1" baseline="0">
                <a:latin typeface="Calibri" panose="020F0502020204030204" pitchFamily="34" charset="0"/>
                <a:cs typeface="Calibri" panose="020F0502020204030204" pitchFamily="34" charset="0"/>
              </a:rPr>
              <a:t>Click)</a:t>
            </a:r>
            <a:r>
              <a:rPr lang="en-US" sz="1100" i="0" baseline="0">
                <a:latin typeface="Calibri" panose="020F0502020204030204" pitchFamily="34" charset="0"/>
                <a:cs typeface="Calibri" panose="020F0502020204030204" pitchFamily="34" charset="0"/>
              </a:rPr>
              <a:t> </a:t>
            </a:r>
            <a:r>
              <a:rPr lang="en-US" sz="1100" b="0" i="1" baseline="0">
                <a:solidFill>
                  <a:srgbClr val="660800"/>
                </a:solidFill>
                <a:latin typeface="Calibri" panose="020F0502020204030204" pitchFamily="34" charset="0"/>
                <a:ea typeface="Lucida Sans Typewriter Oblique" charset="0"/>
                <a:cs typeface="Calibri" panose="020F0502020204030204" pitchFamily="34" charset="0"/>
              </a:rPr>
              <a:t>T</a:t>
            </a:r>
            <a:r>
              <a:rPr lang="en-US" sz="1100" b="0" i="0">
                <a:solidFill>
                  <a:srgbClr val="660800"/>
                </a:solidFill>
                <a:latin typeface="Calibri" panose="020F0502020204030204" pitchFamily="34" charset="0"/>
                <a:ea typeface="Lucida Sans Typewriter Oblique" charset="0"/>
                <a:cs typeface="Calibri" panose="020F0502020204030204" pitchFamily="34" charset="0"/>
              </a:rPr>
              <a:t>oday's teen-ager is tomorrow's potential regular customer and the overwhelming majority of smokers first begin to smoke while in their teens.</a:t>
            </a:r>
            <a:endParaRPr lang="en-US" sz="1100" b="0" i="0" baseline="0">
              <a:latin typeface="Calibri" panose="020F0502020204030204" pitchFamily="34" charset="0"/>
              <a:cs typeface="Calibri" panose="020F050202020403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b="0" baseline="0">
                <a:latin typeface="Calibri" panose="020F0502020204030204" pitchFamily="34" charset="0"/>
                <a:cs typeface="Calibri" panose="020F0502020204030204" pitchFamily="34" charset="0"/>
              </a:rPr>
              <a:t>(</a:t>
            </a:r>
            <a:r>
              <a:rPr lang="en-US" sz="1100" b="0" i="1" baseline="0">
                <a:latin typeface="Calibri" panose="020F0502020204030204" pitchFamily="34" charset="0"/>
                <a:cs typeface="Calibri" panose="020F0502020204030204" pitchFamily="34" charset="0"/>
              </a:rPr>
              <a:t>Click)</a:t>
            </a:r>
            <a:r>
              <a:rPr lang="en-US" sz="1100" b="0" i="0" baseline="0">
                <a:latin typeface="Calibri" panose="020F0502020204030204" pitchFamily="34" charset="0"/>
                <a:cs typeface="Calibri" panose="020F0502020204030204" pitchFamily="34" charset="0"/>
              </a:rPr>
              <a:t> </a:t>
            </a:r>
            <a:r>
              <a:rPr lang="en-US" sz="1100" b="0" i="0">
                <a:solidFill>
                  <a:srgbClr val="660800"/>
                </a:solidFill>
                <a:latin typeface="Calibri" panose="020F0502020204030204" pitchFamily="34" charset="0"/>
                <a:ea typeface="Lucida Sans Typewriter Oblique" charset="0"/>
                <a:cs typeface="Calibri" panose="020F0502020204030204" pitchFamily="34" charset="0"/>
              </a:rPr>
              <a:t>At least a part of the success of Marlboro Red during its most rapid growth period was because it became the brand of choice among teenagers who then stuck with it as they grew older. </a:t>
            </a:r>
            <a:endParaRPr lang="en-US" sz="1100" b="0" i="0" baseline="0">
              <a:latin typeface="Calibri" panose="020F0502020204030204" pitchFamily="34" charset="0"/>
              <a:cs typeface="Calibri" panose="020F050202020403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100" baseline="0">
              <a:latin typeface="Calibri" panose="020F0502020204030204" pitchFamily="34" charset="0"/>
              <a:cs typeface="Calibri" panose="020F0502020204030204" pitchFamily="34" charset="0"/>
            </a:endParaRP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a:p>
          <a:p>
            <a:pPr marL="171450" indent="-171450">
              <a:buFont typeface="Arial" charset="0"/>
              <a:buChar cha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5D7B-3064-8C4C-981F-C5713E490D5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81781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i="1">
                <a:latin typeface="Calibri" panose="020F0502020204030204" pitchFamily="34" charset="0"/>
                <a:cs typeface="Calibri" panose="020F0502020204030204" pitchFamily="34" charset="0"/>
              </a:rPr>
              <a:t>Teacher</a:t>
            </a:r>
            <a:r>
              <a:rPr lang="en-US" sz="1100" i="1" baseline="0">
                <a:latin typeface="Calibri" panose="020F0502020204030204" pitchFamily="34" charset="0"/>
                <a:cs typeface="Calibri" panose="020F0502020204030204" pitchFamily="34" charset="0"/>
              </a:rPr>
              <a:t> Talking Points: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b="0" baseline="0">
                <a:latin typeface="Calibri" panose="020F0502020204030204" pitchFamily="34" charset="0"/>
                <a:cs typeface="Calibri" panose="020F0502020204030204" pitchFamily="34" charset="0"/>
              </a:rPr>
              <a:t>(</a:t>
            </a:r>
            <a:r>
              <a:rPr lang="en-US" sz="1100" b="0" i="1" baseline="0">
                <a:latin typeface="Calibri" panose="020F0502020204030204" pitchFamily="34" charset="0"/>
                <a:cs typeface="Calibri" panose="020F0502020204030204" pitchFamily="34" charset="0"/>
              </a:rPr>
              <a:t>Click)</a:t>
            </a:r>
            <a:r>
              <a:rPr lang="en-US" sz="1100" b="0" i="0" baseline="0">
                <a:latin typeface="Calibri" panose="020F0502020204030204" pitchFamily="34" charset="0"/>
                <a:cs typeface="Calibri" panose="020F0502020204030204" pitchFamily="34" charset="0"/>
              </a:rPr>
              <a:t> </a:t>
            </a:r>
            <a:r>
              <a:rPr lang="en-US" sz="1100" b="0" i="0">
                <a:solidFill>
                  <a:srgbClr val="660800"/>
                </a:solidFill>
                <a:latin typeface="Calibri" panose="020F0502020204030204" pitchFamily="34" charset="0"/>
                <a:ea typeface="Lucida Sans Typewriter Oblique" charset="0"/>
                <a:cs typeface="Calibri" panose="020F0502020204030204" pitchFamily="34" charset="0"/>
              </a:rPr>
              <a:t>The ability to attract new smokers and develop them into a young adult franchise is key to brand development.</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b="0" baseline="0">
                <a:latin typeface="Calibri" panose="020F0502020204030204" pitchFamily="34" charset="0"/>
                <a:cs typeface="Calibri" panose="020F0502020204030204" pitchFamily="34" charset="0"/>
              </a:rPr>
              <a:t>(</a:t>
            </a:r>
            <a:r>
              <a:rPr lang="en-US" sz="1100" b="0" i="1" baseline="0">
                <a:latin typeface="Calibri" panose="020F0502020204030204" pitchFamily="34" charset="0"/>
                <a:cs typeface="Calibri" panose="020F0502020204030204" pitchFamily="34" charset="0"/>
              </a:rPr>
              <a:t>Click)</a:t>
            </a:r>
            <a:r>
              <a:rPr lang="en-US" sz="1100" b="0" i="0" baseline="0">
                <a:latin typeface="Calibri" panose="020F0502020204030204" pitchFamily="34" charset="0"/>
                <a:cs typeface="Calibri" panose="020F0502020204030204" pitchFamily="34" charset="0"/>
              </a:rPr>
              <a:t> </a:t>
            </a:r>
            <a:r>
              <a:rPr lang="en-US" sz="1100" b="0" i="0">
                <a:solidFill>
                  <a:srgbClr val="660800"/>
                </a:solidFill>
                <a:latin typeface="Calibri" panose="020F0502020204030204" pitchFamily="34" charset="0"/>
                <a:ea typeface="Lucida Sans Typewriter Oblique" charset="0"/>
                <a:cs typeface="Calibri" panose="020F0502020204030204" pitchFamily="34" charset="0"/>
              </a:rPr>
              <a:t>They represent tomorrow's cigarette business. . . As this 14-24 age group matures, they will account for a key share of the total cigarette volume -- for at least the next 25 years.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b="0" i="0" baseline="0">
                <a:solidFill>
                  <a:srgbClr val="660800"/>
                </a:solidFill>
                <a:latin typeface="Calibri" panose="020F0502020204030204" pitchFamily="34" charset="0"/>
                <a:ea typeface="Lucida Sans Typewriter Oblique" charset="0"/>
                <a:cs typeface="Calibri" panose="020F0502020204030204" pitchFamily="34" charset="0"/>
              </a:rPr>
              <a:t>How do you feel about you and others your age being talked about in this way?</a:t>
            </a:r>
            <a:endParaRPr lang="en-US" sz="1100" baseline="0">
              <a:latin typeface="Calibri" panose="020F0502020204030204" pitchFamily="34" charset="0"/>
              <a:cs typeface="Calibri" panose="020F0502020204030204" pitchFamily="34" charset="0"/>
            </a:endParaRPr>
          </a:p>
          <a:p>
            <a:endParaRPr lang="en-US" sz="1100">
              <a:latin typeface="Calibri" panose="020F0502020204030204" pitchFamily="34" charset="0"/>
              <a:cs typeface="Calibri" panose="020F0502020204030204" pitchFamily="34" charset="0"/>
            </a:endParaRPr>
          </a:p>
          <a:p>
            <a:pPr marL="171450" indent="-171450">
              <a:buFont typeface="Arial" charset="0"/>
              <a:buChar cha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5D7B-3064-8C4C-981F-C5713E490D5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91623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7" name="Shape 4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000" i="1">
                <a:solidFill>
                  <a:schemeClr val="dk1"/>
                </a:solidFill>
                <a:latin typeface="Calibri" panose="020F0502020204030204" pitchFamily="34" charset="0"/>
                <a:cs typeface="Calibri" panose="020F0502020204030204" pitchFamily="34" charset="0"/>
              </a:rPr>
              <a:t>Teacher Talking Points</a:t>
            </a:r>
          </a:p>
          <a:p>
            <a:pPr marL="285750" lvl="0" indent="-285750">
              <a:spcBef>
                <a:spcPts val="0"/>
              </a:spcBef>
              <a:buFont typeface="Arial" panose="020B0604020202020204" pitchFamily="34" charset="0"/>
              <a:buChar char="•"/>
            </a:pPr>
            <a:r>
              <a:rPr lang="en" sz="1000">
                <a:solidFill>
                  <a:schemeClr val="dk1"/>
                </a:solidFill>
                <a:latin typeface="Calibri" panose="020F0502020204030204" pitchFamily="34" charset="0"/>
                <a:cs typeface="Calibri" panose="020F0502020204030204" pitchFamily="34" charset="0"/>
              </a:rPr>
              <a:t>There are several features of cigarettes that are designed to make them as addictive as possible.</a:t>
            </a:r>
          </a:p>
          <a:p>
            <a:pPr marL="285750" lvl="0" indent="-285750">
              <a:spcBef>
                <a:spcPts val="0"/>
              </a:spcBef>
              <a:buFont typeface="Arial" panose="020B0604020202020204" pitchFamily="34" charset="0"/>
              <a:buChar char="•"/>
            </a:pPr>
            <a:r>
              <a:rPr lang="en" sz="1000">
                <a:solidFill>
                  <a:schemeClr val="dk1"/>
                </a:solidFill>
                <a:latin typeface="Calibri" panose="020F0502020204030204" pitchFamily="34" charset="0"/>
                <a:cs typeface="Calibri" panose="020F0502020204030204" pitchFamily="34" charset="0"/>
              </a:rPr>
              <a:t>(</a:t>
            </a:r>
            <a:r>
              <a:rPr lang="en" sz="1000" i="1">
                <a:solidFill>
                  <a:schemeClr val="dk1"/>
                </a:solidFill>
                <a:latin typeface="Calibri" panose="020F0502020204030204" pitchFamily="34" charset="0"/>
                <a:cs typeface="Calibri" panose="020F0502020204030204" pitchFamily="34" charset="0"/>
              </a:rPr>
              <a:t>Click</a:t>
            </a:r>
            <a:r>
              <a:rPr lang="en" sz="1000">
                <a:solidFill>
                  <a:schemeClr val="dk1"/>
                </a:solidFill>
                <a:latin typeface="Calibri" panose="020F0502020204030204" pitchFamily="34" charset="0"/>
                <a:cs typeface="Calibri" panose="020F0502020204030204" pitchFamily="34" charset="0"/>
              </a:rPr>
              <a:t>) The nicotine levels in cigarettes are controlled by the tobacco companies. This is true of both cigarettes and e-cigs/vapes.</a:t>
            </a:r>
          </a:p>
          <a:p>
            <a:pPr marL="285750" lvl="0" indent="-285750">
              <a:spcBef>
                <a:spcPts val="0"/>
              </a:spcBef>
              <a:buFont typeface="Arial" panose="020B0604020202020204" pitchFamily="34" charset="0"/>
              <a:buChar char="•"/>
            </a:pPr>
            <a:r>
              <a:rPr lang="en" sz="1000">
                <a:solidFill>
                  <a:schemeClr val="dk1"/>
                </a:solidFill>
                <a:latin typeface="Calibri" panose="020F0502020204030204" pitchFamily="34" charset="0"/>
                <a:cs typeface="Calibri" panose="020F0502020204030204" pitchFamily="34" charset="0"/>
              </a:rPr>
              <a:t>(</a:t>
            </a:r>
            <a:r>
              <a:rPr lang="en" sz="1000" i="1">
                <a:solidFill>
                  <a:schemeClr val="dk1"/>
                </a:solidFill>
                <a:latin typeface="Calibri" panose="020F0502020204030204" pitchFamily="34" charset="0"/>
                <a:cs typeface="Calibri" panose="020F0502020204030204" pitchFamily="34" charset="0"/>
              </a:rPr>
              <a:t>Click</a:t>
            </a:r>
            <a:r>
              <a:rPr lang="en" sz="1000">
                <a:solidFill>
                  <a:schemeClr val="dk1"/>
                </a:solidFill>
                <a:latin typeface="Calibri" panose="020F0502020204030204" pitchFamily="34" charset="0"/>
                <a:cs typeface="Calibri" panose="020F0502020204030204" pitchFamily="34" charset="0"/>
              </a:rPr>
              <a:t>) </a:t>
            </a:r>
            <a:r>
              <a:rPr lang="en" sz="1000">
                <a:latin typeface="Calibri" panose="020F0502020204030204" pitchFamily="34" charset="0"/>
                <a:cs typeface="Calibri" panose="020F0502020204030204" pitchFamily="34" charset="0"/>
              </a:rPr>
              <a:t>Menthol is a substance found in mint plants that cools and numbs the throat to reduce irritation and makes smoking feel smoother, making it easier to keep smoking.</a:t>
            </a:r>
          </a:p>
          <a:p>
            <a:pPr marL="285750" lvl="0" indent="-285750">
              <a:spcBef>
                <a:spcPts val="0"/>
              </a:spcBef>
              <a:buFont typeface="Arial" panose="020B0604020202020204" pitchFamily="34" charset="0"/>
              <a:buChar char="•"/>
            </a:pPr>
            <a:r>
              <a:rPr lang="en" sz="1000">
                <a:solidFill>
                  <a:schemeClr val="dk1"/>
                </a:solidFill>
                <a:latin typeface="Calibri" panose="020F0502020204030204" pitchFamily="34" charset="0"/>
                <a:cs typeface="Calibri" panose="020F0502020204030204" pitchFamily="34" charset="0"/>
              </a:rPr>
              <a:t>(</a:t>
            </a:r>
            <a:r>
              <a:rPr lang="en" sz="1000" i="1">
                <a:solidFill>
                  <a:schemeClr val="dk1"/>
                </a:solidFill>
                <a:latin typeface="Calibri" panose="020F0502020204030204" pitchFamily="34" charset="0"/>
                <a:cs typeface="Calibri" panose="020F0502020204030204" pitchFamily="34" charset="0"/>
              </a:rPr>
              <a:t>Click</a:t>
            </a:r>
            <a:r>
              <a:rPr lang="en" sz="1000">
                <a:solidFill>
                  <a:schemeClr val="dk1"/>
                </a:solidFill>
                <a:latin typeface="Calibri" panose="020F0502020204030204" pitchFamily="34" charset="0"/>
                <a:cs typeface="Calibri" panose="020F0502020204030204" pitchFamily="34" charset="0"/>
              </a:rPr>
              <a:t>) </a:t>
            </a:r>
            <a:r>
              <a:rPr lang="en" sz="1000">
                <a:latin typeface="Calibri" panose="020F0502020204030204" pitchFamily="34" charset="0"/>
                <a:cs typeface="Calibri" panose="020F0502020204030204" pitchFamily="34" charset="0"/>
              </a:rPr>
              <a:t>Added flavors mask the harshness of smoke and make products more appealing to new users. Flavors are still being used in new tobacco products like in the e-liquid used in e-cigs/vapes. Flavors are found to be especially appealing to young people.</a:t>
            </a:r>
          </a:p>
          <a:p>
            <a:pPr marL="285750" lvl="0" indent="-285750">
              <a:spcBef>
                <a:spcPts val="0"/>
              </a:spcBef>
              <a:buFont typeface="Arial" panose="020B0604020202020204" pitchFamily="34" charset="0"/>
              <a:buChar char="•"/>
            </a:pPr>
            <a:r>
              <a:rPr lang="en" sz="1000">
                <a:solidFill>
                  <a:schemeClr val="dk1"/>
                </a:solidFill>
                <a:latin typeface="Calibri" panose="020F0502020204030204" pitchFamily="34" charset="0"/>
                <a:cs typeface="Calibri" panose="020F0502020204030204" pitchFamily="34" charset="0"/>
              </a:rPr>
              <a:t>(</a:t>
            </a:r>
            <a:r>
              <a:rPr lang="en" sz="1000" i="1">
                <a:solidFill>
                  <a:schemeClr val="dk1"/>
                </a:solidFill>
                <a:latin typeface="Calibri" panose="020F0502020204030204" pitchFamily="34" charset="0"/>
                <a:cs typeface="Calibri" panose="020F0502020204030204" pitchFamily="34" charset="0"/>
              </a:rPr>
              <a:t>Click</a:t>
            </a:r>
            <a:r>
              <a:rPr lang="en" sz="1000">
                <a:solidFill>
                  <a:schemeClr val="dk1"/>
                </a:solidFill>
                <a:latin typeface="Calibri" panose="020F0502020204030204" pitchFamily="34" charset="0"/>
                <a:cs typeface="Calibri" panose="020F0502020204030204" pitchFamily="34" charset="0"/>
              </a:rPr>
              <a:t>) Ammonia or ammonia compounds are added to cigarettes, which increase the speed at which nicotine is delivered to the brain.  </a:t>
            </a:r>
          </a:p>
          <a:p>
            <a:pPr marL="285750" lvl="0" indent="-285750">
              <a:spcBef>
                <a:spcPts val="0"/>
              </a:spcBef>
              <a:buFont typeface="Arial" panose="020B0604020202020204" pitchFamily="34" charset="0"/>
              <a:buChar char="•"/>
            </a:pPr>
            <a:r>
              <a:rPr lang="en" sz="1000">
                <a:solidFill>
                  <a:schemeClr val="dk1"/>
                </a:solidFill>
                <a:latin typeface="Calibri" panose="020F0502020204030204" pitchFamily="34" charset="0"/>
                <a:cs typeface="Calibri" panose="020F0502020204030204" pitchFamily="34" charset="0"/>
              </a:rPr>
              <a:t>(</a:t>
            </a:r>
            <a:r>
              <a:rPr lang="en" sz="1000" i="1">
                <a:solidFill>
                  <a:schemeClr val="dk1"/>
                </a:solidFill>
                <a:latin typeface="Calibri" panose="020F0502020204030204" pitchFamily="34" charset="0"/>
                <a:cs typeface="Calibri" panose="020F0502020204030204" pitchFamily="34" charset="0"/>
              </a:rPr>
              <a:t>Click</a:t>
            </a:r>
            <a:r>
              <a:rPr lang="en" sz="1000">
                <a:solidFill>
                  <a:schemeClr val="dk1"/>
                </a:solidFill>
                <a:latin typeface="Calibri" panose="020F0502020204030204" pitchFamily="34" charset="0"/>
                <a:cs typeface="Calibri" panose="020F0502020204030204" pitchFamily="34" charset="0"/>
              </a:rPr>
              <a:t>) </a:t>
            </a:r>
            <a:r>
              <a:rPr lang="en" sz="1000">
                <a:latin typeface="Calibri" panose="020F0502020204030204" pitchFamily="34" charset="0"/>
                <a:cs typeface="Calibri" panose="020F0502020204030204" pitchFamily="34" charset="0"/>
              </a:rPr>
              <a:t>Bronchodilators are chemicals that expand the lungs’ airways, making it easier for tobacco smoke to pass into the lungs, ultimately delivering more nicotine to the brain. </a:t>
            </a:r>
          </a:p>
          <a:p>
            <a:pPr marL="285750" lvl="0" indent="-285750">
              <a:spcBef>
                <a:spcPts val="0"/>
              </a:spcBef>
              <a:buFont typeface="Arial" panose="020B0604020202020204" pitchFamily="34" charset="0"/>
              <a:buChar char="•"/>
            </a:pPr>
            <a:r>
              <a:rPr lang="en" sz="1000">
                <a:solidFill>
                  <a:schemeClr val="dk1"/>
                </a:solidFill>
                <a:latin typeface="Calibri" panose="020F0502020204030204" pitchFamily="34" charset="0"/>
                <a:cs typeface="Calibri" panose="020F0502020204030204" pitchFamily="34" charset="0"/>
              </a:rPr>
              <a:t>(</a:t>
            </a:r>
            <a:r>
              <a:rPr lang="en" sz="1000" i="1">
                <a:solidFill>
                  <a:schemeClr val="dk1"/>
                </a:solidFill>
                <a:latin typeface="Calibri" panose="020F0502020204030204" pitchFamily="34" charset="0"/>
                <a:cs typeface="Calibri" panose="020F0502020204030204" pitchFamily="34" charset="0"/>
              </a:rPr>
              <a:t>Click</a:t>
            </a:r>
            <a:r>
              <a:rPr lang="en" sz="1000">
                <a:solidFill>
                  <a:schemeClr val="dk1"/>
                </a:solidFill>
                <a:latin typeface="Calibri" panose="020F0502020204030204" pitchFamily="34" charset="0"/>
                <a:cs typeface="Calibri" panose="020F0502020204030204" pitchFamily="34" charset="0"/>
              </a:rPr>
              <a:t>) </a:t>
            </a:r>
            <a:r>
              <a:rPr lang="en" sz="1000">
                <a:latin typeface="Calibri" panose="020F0502020204030204" pitchFamily="34" charset="0"/>
                <a:cs typeface="Calibri" panose="020F0502020204030204" pitchFamily="34" charset="0"/>
              </a:rPr>
              <a:t>Adding sugars makes tobacco smoke easier to inhale and form acetaldehyde, which enhances nicotine’s addictive effects.  </a:t>
            </a:r>
          </a:p>
          <a:p>
            <a:pPr marL="285750" lvl="0" indent="-285750">
              <a:spcBef>
                <a:spcPts val="0"/>
              </a:spcBef>
              <a:buFont typeface="Arial" panose="020B0604020202020204" pitchFamily="34" charset="0"/>
              <a:buChar char="•"/>
            </a:pPr>
            <a:r>
              <a:rPr lang="en" sz="1000">
                <a:latin typeface="Calibri" panose="020F0502020204030204" pitchFamily="34" charset="0"/>
                <a:cs typeface="Calibri" panose="020F0502020204030204" pitchFamily="34" charset="0"/>
              </a:rPr>
              <a:t>(</a:t>
            </a:r>
            <a:r>
              <a:rPr lang="en" sz="1000" i="1">
                <a:latin typeface="Calibri" panose="020F0502020204030204" pitchFamily="34" charset="0"/>
                <a:cs typeface="Calibri" panose="020F0502020204030204" pitchFamily="34" charset="0"/>
              </a:rPr>
              <a:t>Click</a:t>
            </a:r>
            <a:r>
              <a:rPr lang="en" sz="1000">
                <a:latin typeface="Calibri" panose="020F0502020204030204" pitchFamily="34" charset="0"/>
                <a:cs typeface="Calibri" panose="020F0502020204030204" pitchFamily="34" charset="0"/>
              </a:rPr>
              <a:t>) Don’t forget that this design applies to pod-based e-cigarettes as well. That shouldn’t surprise you though because e-cigarette companies followed the playbook from cigarette companies.</a:t>
            </a:r>
          </a:p>
          <a:p>
            <a:pPr marL="285750" lvl="0" indent="-285750">
              <a:spcBef>
                <a:spcPts val="0"/>
              </a:spcBef>
              <a:buFont typeface="Arial" panose="020B0604020202020204" pitchFamily="34" charset="0"/>
              <a:buChar char="•"/>
            </a:pPr>
            <a:r>
              <a:rPr lang="en" sz="1000">
                <a:latin typeface="Calibri" panose="020F0502020204030204" pitchFamily="34" charset="0"/>
                <a:cs typeface="Calibri" panose="020F0502020204030204" pitchFamily="34" charset="0"/>
              </a:rPr>
              <a:t>Some ingredients are still being identified in e-cigarettes, such as bronchodilators, sugars and acetaldehyde. Researchers are catching up with studying these recent devices. </a:t>
            </a:r>
          </a:p>
          <a:p>
            <a:pPr marL="285750" lvl="0" indent="-285750">
              <a:spcBef>
                <a:spcPts val="0"/>
              </a:spcBef>
              <a:buFont typeface="Arial" panose="020B0604020202020204" pitchFamily="34" charset="0"/>
              <a:buChar char="•"/>
            </a:pPr>
            <a:r>
              <a:rPr lang="en" sz="1000">
                <a:latin typeface="Calibri" panose="020F0502020204030204" pitchFamily="34" charset="0"/>
                <a:cs typeface="Calibri" panose="020F0502020204030204" pitchFamily="34" charset="0"/>
              </a:rPr>
              <a:t>(Click) Nicotine salts in pod-based e-cigarettes act like ammonia compounds but also hide the harshness of nicotine. </a:t>
            </a:r>
          </a:p>
          <a:p>
            <a:pPr lvl="0">
              <a:spcBef>
                <a:spcPts val="0"/>
              </a:spcBef>
              <a:buNone/>
            </a:pPr>
            <a:endParaRPr sz="1000">
              <a:latin typeface="Calibri" panose="020F0502020204030204" pitchFamily="34" charset="0"/>
              <a:cs typeface="Calibri" panose="020F0502020204030204" pitchFamily="34" charset="0"/>
            </a:endParaRPr>
          </a:p>
          <a:p>
            <a:pPr lvl="0">
              <a:spcBef>
                <a:spcPts val="0"/>
              </a:spcBef>
              <a:buNone/>
            </a:pPr>
            <a:r>
              <a:rPr lang="en" sz="1000">
                <a:latin typeface="Calibri" panose="020F0502020204030204" pitchFamily="34" charset="0"/>
                <a:cs typeface="Calibri" panose="020F0502020204030204" pitchFamily="34" charset="0"/>
              </a:rPr>
              <a:t>Reference: Campaign for Tobacco-Free Kids. (2014). </a:t>
            </a:r>
            <a:r>
              <a:rPr lang="en" sz="1000" i="1" u="sng">
                <a:solidFill>
                  <a:schemeClr val="hlink"/>
                </a:solidFill>
                <a:latin typeface="Calibri" panose="020F0502020204030204" pitchFamily="34" charset="0"/>
                <a:cs typeface="Calibri" panose="020F0502020204030204" pitchFamily="34" charset="0"/>
                <a:hlinkClick r:id="rId3"/>
              </a:rPr>
              <a:t>Designed for Addiction: How the Tobacco Industry Has Made Cigarettes More Addictive, More Attractive to Kids and Even More Deadly. </a:t>
            </a:r>
          </a:p>
        </p:txBody>
      </p:sp>
    </p:spTree>
    <p:extLst>
      <p:ext uri="{BB962C8B-B14F-4D97-AF65-F5344CB8AC3E}">
        <p14:creationId xmlns:p14="http://schemas.microsoft.com/office/powerpoint/2010/main" val="14758768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r>
              <a:rPr lang="en-US" sz="1100" i="1">
                <a:latin typeface="Calibri" panose="020F0502020204030204" pitchFamily="34" charset="0"/>
                <a:ea typeface="Arial" charset="0"/>
                <a:cs typeface="Calibri" panose="020F0502020204030204" pitchFamily="34" charset="0"/>
              </a:rPr>
              <a:t>Teacher</a:t>
            </a:r>
            <a:r>
              <a:rPr lang="en-US" sz="1100" i="1" baseline="0">
                <a:latin typeface="Calibri" panose="020F0502020204030204" pitchFamily="34" charset="0"/>
                <a:ea typeface="Arial" charset="0"/>
                <a:cs typeface="Calibri" panose="020F0502020204030204" pitchFamily="34" charset="0"/>
              </a:rPr>
              <a:t> Talking Points:</a:t>
            </a:r>
          </a:p>
          <a:p>
            <a:pPr marL="289036" indent="-289036">
              <a:buFont typeface="Arial" charset="0"/>
              <a:buChar char="•"/>
            </a:pPr>
            <a:r>
              <a:rPr lang="en-US" sz="1100" i="0" baseline="0">
                <a:latin typeface="Calibri" panose="020F0502020204030204" pitchFamily="34" charset="0"/>
                <a:ea typeface="Arial" charset="0"/>
                <a:cs typeface="Calibri" panose="020F0502020204030204" pitchFamily="34" charset="0"/>
              </a:rPr>
              <a:t>The e-cigarette/vape pen industry knows that many of their customers are getting older and need to be replaced with new customers so they can make more profits. </a:t>
            </a:r>
          </a:p>
          <a:p>
            <a:pPr marL="289036" indent="-289036">
              <a:buFont typeface="Arial" charset="0"/>
              <a:buChar char="•"/>
            </a:pPr>
            <a:r>
              <a:rPr lang="en-US" sz="1100" i="0" baseline="0">
                <a:latin typeface="Calibri" panose="020F0502020204030204" pitchFamily="34" charset="0"/>
                <a:ea typeface="Arial" charset="0"/>
                <a:cs typeface="Calibri" panose="020F0502020204030204" pitchFamily="34" charset="0"/>
              </a:rPr>
              <a:t>Who do you think they see as the ideal customer? </a:t>
            </a:r>
          </a:p>
          <a:p>
            <a:pPr marL="289036" indent="-289036">
              <a:buFont typeface="Arial" charset="0"/>
              <a:buChar char="•"/>
            </a:pPr>
            <a:endParaRPr lang="en-US" i="0" baseline="0">
              <a:latin typeface="Arial" charset="0"/>
              <a:ea typeface="Arial" charset="0"/>
              <a:cs typeface="Arial" charset="0"/>
            </a:endParaRPr>
          </a:p>
        </p:txBody>
      </p:sp>
    </p:spTree>
    <p:extLst>
      <p:ext uri="{BB962C8B-B14F-4D97-AF65-F5344CB8AC3E}">
        <p14:creationId xmlns:p14="http://schemas.microsoft.com/office/powerpoint/2010/main" val="18778597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Despite widespread </a:t>
            </a:r>
            <a:r>
              <a:rPr lang="en-US" err="1"/>
              <a:t>informstion</a:t>
            </a:r>
            <a:r>
              <a:rPr lang="en-US"/>
              <a:t>, cigarette butts do not simply “dissolve”</a:t>
            </a:r>
          </a:p>
        </p:txBody>
      </p:sp>
      <p:sp>
        <p:nvSpPr>
          <p:cNvPr id="4" name="Slide Number Placeholder 3"/>
          <p:cNvSpPr>
            <a:spLocks noGrp="1"/>
          </p:cNvSpPr>
          <p:nvPr>
            <p:ph type="sldNum" sz="quarter" idx="5"/>
          </p:nvPr>
        </p:nvSpPr>
        <p:spPr/>
        <p:txBody>
          <a:bodyPr/>
          <a:lstStyle/>
          <a:p>
            <a:fld id="{9F3C6ECD-1967-3342-8860-4ABA3C42BA98}" type="slidenum">
              <a:rPr lang="en-US" smtClean="0"/>
              <a:t>35</a:t>
            </a:fld>
            <a:endParaRPr lang="en-US"/>
          </a:p>
        </p:txBody>
      </p:sp>
    </p:spTree>
    <p:extLst>
      <p:ext uri="{BB962C8B-B14F-4D97-AF65-F5344CB8AC3E}">
        <p14:creationId xmlns:p14="http://schemas.microsoft.com/office/powerpoint/2010/main" val="17835081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baseline="0"/>
              <a:t>Teacher Talking Points:</a:t>
            </a:r>
          </a:p>
          <a:p>
            <a:pPr marL="285750" indent="-285750">
              <a:buFont typeface="Arial" charset="0"/>
              <a:buChar char="•"/>
            </a:pPr>
            <a:r>
              <a:rPr lang="en-US" i="0" baseline="0"/>
              <a:t>This is E-liquid, or sometimes called e-juice</a:t>
            </a:r>
          </a:p>
          <a:p>
            <a:pPr marL="285750" indent="-285750">
              <a:buFont typeface="Arial" charset="0"/>
              <a:buChar char="•"/>
            </a:pPr>
            <a:r>
              <a:rPr lang="en-US" i="0" baseline="0"/>
              <a:t>This is what is put into the e-cigarette/vape pen device and often contains flavors and nicotine</a:t>
            </a:r>
          </a:p>
          <a:p>
            <a:pPr marL="285750" indent="-285750">
              <a:buFont typeface="Arial" charset="0"/>
              <a:buChar char="•"/>
            </a:pPr>
            <a:r>
              <a:rPr lang="en-US" i="0" baseline="0"/>
              <a:t>There are over 7,000 flavors of e-liquid that are made with flavoring chemicals and may or may not contain nicotine</a:t>
            </a:r>
          </a:p>
          <a:p>
            <a:pPr marL="285750" indent="-285750">
              <a:buFont typeface="Arial" charset="0"/>
              <a:buChar char="•"/>
            </a:pPr>
            <a:r>
              <a:rPr lang="en-US" i="0" baseline="0">
                <a:solidFill>
                  <a:srgbClr val="FF0000"/>
                </a:solidFill>
              </a:rPr>
              <a:t>The e-juice is heated inside the device and creates the flavors and aerosol that is inhaled into the body and out into the air</a:t>
            </a:r>
            <a:endParaRPr lang="en-US">
              <a:solidFill>
                <a:srgbClr val="FF0000"/>
              </a:solidFill>
            </a:endParaRPr>
          </a:p>
        </p:txBody>
      </p:sp>
    </p:spTree>
    <p:extLst>
      <p:ext uri="{BB962C8B-B14F-4D97-AF65-F5344CB8AC3E}">
        <p14:creationId xmlns:p14="http://schemas.microsoft.com/office/powerpoint/2010/main" val="52549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kern="1200">
                <a:solidFill>
                  <a:schemeClr val="tx1"/>
                </a:solidFill>
                <a:effectLst/>
                <a:latin typeface="+mn-lt"/>
                <a:ea typeface="+mn-ea"/>
                <a:cs typeface="+mn-cs"/>
              </a:rPr>
              <a:t>To give some context, let’s look at the global profits from consumer products. Coca-Cola makes about 47 billion dollars. Cosmetics, nearly 650 billion. Cigarettes—close to a trillion dollars. This highlights the sheer scale of the tobacco industry and the financial interests at play.</a:t>
            </a: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719" indent="-172719" defTabSz="921167">
              <a:buFont typeface="Arial" panose="020B0604020202020204" pitchFamily="34" charset="0"/>
              <a:buChar char="•"/>
              <a:defRPr/>
            </a:pPr>
            <a:r>
              <a:rPr lang="en-US"/>
              <a:t>Vaping is inhaling an aerosol using an e-cigarette or similar device. In most devices, puffing activates the heating component, which vaporizes the liquid or oil in the cartridge. The person then inhales and exhales the resulting aerosol.</a:t>
            </a:r>
          </a:p>
          <a:p>
            <a:pPr marL="172719" indent="-172719" defTabSz="921167">
              <a:buFont typeface="Arial" panose="020B0604020202020204" pitchFamily="34" charset="0"/>
              <a:buChar char="•"/>
              <a:defRPr/>
            </a:pPr>
            <a:r>
              <a:rPr lang="en-US"/>
              <a:t>What’s good about e-cigarettes is that they do not produce tobacco smoke, which is the most dangerous component of smoked cigarettes.</a:t>
            </a:r>
          </a:p>
          <a:p>
            <a:pPr marL="172719" indent="-172719" defTabSz="921167">
              <a:buFont typeface="Arial" panose="020B0604020202020204" pitchFamily="34" charset="0"/>
              <a:buChar char="•"/>
              <a:defRPr/>
            </a:pPr>
            <a:r>
              <a:rPr lang="en-US"/>
              <a:t>But the term vaping is misleading because these devices don’t produce pure water vapor. The aerosol actually consists of many chemicals and fine particles, many of which are toxic and dangerous, and seep deep into the lungs and bloodstream when vaping.</a:t>
            </a:r>
          </a:p>
          <a:p>
            <a:pPr defTabSz="921167">
              <a:defRPr/>
            </a:pPr>
            <a:endParaRPr lang="en-US">
              <a:solidFill>
                <a:srgbClr val="565656"/>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00237874-9146-4330-BCE1-A8C0DFA9340F}" type="slidenum">
              <a:rPr lang="en-US" smtClean="0"/>
              <a:pPr/>
              <a:t>37</a:t>
            </a:fld>
            <a:endParaRPr lang="en-US"/>
          </a:p>
        </p:txBody>
      </p:sp>
    </p:spTree>
    <p:extLst>
      <p:ext uri="{BB962C8B-B14F-4D97-AF65-F5344CB8AC3E}">
        <p14:creationId xmlns:p14="http://schemas.microsoft.com/office/powerpoint/2010/main" val="32542854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a:t>Teacher</a:t>
            </a:r>
            <a:r>
              <a:rPr lang="en-US" i="1" baseline="0"/>
              <a:t> Talking Points:</a:t>
            </a:r>
          </a:p>
          <a:p>
            <a:pPr marL="285750" indent="-285750">
              <a:buFont typeface="Arial" charset="0"/>
              <a:buChar char="•"/>
            </a:pPr>
            <a:r>
              <a:rPr lang="en-US" i="0" baseline="0"/>
              <a:t>E-cigarettes/vape pens allow the user to make large clouds that many think are just water vapor</a:t>
            </a:r>
          </a:p>
          <a:p>
            <a:pPr marL="285750" indent="-285750">
              <a:buFont typeface="Arial" charset="0"/>
              <a:buChar char="•"/>
            </a:pPr>
            <a:r>
              <a:rPr lang="en-US" i="0" baseline="0"/>
              <a:t>In reality </a:t>
            </a:r>
            <a:r>
              <a:rPr lang="en-US" b="0" i="0" baseline="0"/>
              <a:t>the ‘cloud’ is a mixture of many different chemicals that were either present in the e-liquid before or produced during the heating process (click) </a:t>
            </a:r>
          </a:p>
          <a:p>
            <a:pPr marL="285750" indent="-285750">
              <a:buFont typeface="Arial" charset="0"/>
              <a:buChar char="•"/>
            </a:pPr>
            <a:r>
              <a:rPr lang="en-US" i="0" baseline="0"/>
              <a:t>A vapor is a chemical that has evaporated</a:t>
            </a:r>
          </a:p>
          <a:p>
            <a:pPr marL="285750" indent="-285750">
              <a:buFont typeface="Arial" charset="0"/>
              <a:buChar char="•"/>
            </a:pPr>
            <a:r>
              <a:rPr lang="en-US" i="0" baseline="0"/>
              <a:t>An aerosol is a </a:t>
            </a:r>
            <a:r>
              <a:rPr lang="en-US" b="0" i="0" u="none" strike="noStrike">
                <a:effectLst/>
                <a:latin typeface="Lucida Grande"/>
                <a:ea typeface="Lucida Grande"/>
                <a:cs typeface="Lucida Grande"/>
                <a:sym typeface="Lucida Grande"/>
              </a:rPr>
              <a:t>mixture of liquid particles suspended in a gas and can contain many chemicals</a:t>
            </a:r>
          </a:p>
          <a:p>
            <a:pPr marL="285750" indent="-285750">
              <a:buFont typeface="Arial" charset="0"/>
              <a:buChar char="•"/>
            </a:pPr>
            <a:r>
              <a:rPr lang="en-US" b="0" i="0" u="none" strike="noStrike">
                <a:effectLst/>
                <a:latin typeface="Lucida Grande"/>
                <a:ea typeface="Lucida Grande"/>
                <a:cs typeface="Lucida Grande"/>
                <a:sym typeface="Lucida Grande"/>
              </a:rPr>
              <a:t>Instead of just mixing with the air like a pure gas, aerosols can leave drops behind.</a:t>
            </a:r>
            <a:endParaRPr lang="en-US" i="0"/>
          </a:p>
        </p:txBody>
      </p:sp>
    </p:spTree>
    <p:extLst>
      <p:ext uri="{BB962C8B-B14F-4D97-AF65-F5344CB8AC3E}">
        <p14:creationId xmlns:p14="http://schemas.microsoft.com/office/powerpoint/2010/main" val="18875129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present there are three different type of devices that are used as vapes…. Describe each type.</a:t>
            </a:r>
          </a:p>
          <a:p>
            <a:r>
              <a:rPr lang="en-US"/>
              <a:t>Of note the tobacco companies are again using tactics to get around any ban on disposable vapes by creating similar devices that last 2 weeks and are not therefore disposable.</a:t>
            </a:r>
          </a:p>
        </p:txBody>
      </p:sp>
      <p:sp>
        <p:nvSpPr>
          <p:cNvPr id="4" name="Slide Number Placeholder 3"/>
          <p:cNvSpPr>
            <a:spLocks noGrp="1"/>
          </p:cNvSpPr>
          <p:nvPr>
            <p:ph type="sldNum" sz="quarter" idx="5"/>
          </p:nvPr>
        </p:nvSpPr>
        <p:spPr/>
        <p:txBody>
          <a:bodyPr/>
          <a:lstStyle/>
          <a:p>
            <a:fld id="{9F3C6ECD-1967-3342-8860-4ABA3C42BA98}" type="slidenum">
              <a:rPr lang="en-US" smtClean="0"/>
              <a:t>39</a:t>
            </a:fld>
            <a:endParaRPr lang="en-US"/>
          </a:p>
        </p:txBody>
      </p:sp>
    </p:spTree>
    <p:extLst>
      <p:ext uri="{BB962C8B-B14F-4D97-AF65-F5344CB8AC3E}">
        <p14:creationId xmlns:p14="http://schemas.microsoft.com/office/powerpoint/2010/main" val="2227701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Unlike e-cigarettes heated tobacco products contain tobacco not nicotine. Tobacco companies such as makers of </a:t>
            </a:r>
            <a:r>
              <a:rPr lang="en-US" err="1"/>
              <a:t>Malboro</a:t>
            </a:r>
            <a:r>
              <a:rPr lang="en-US"/>
              <a:t> are investing billions and aggressively advertising these globally with unproven claims of safety.</a:t>
            </a:r>
          </a:p>
        </p:txBody>
      </p:sp>
      <p:sp>
        <p:nvSpPr>
          <p:cNvPr id="4" name="Slide Number Placeholder 3"/>
          <p:cNvSpPr>
            <a:spLocks noGrp="1"/>
          </p:cNvSpPr>
          <p:nvPr>
            <p:ph type="sldNum" sz="quarter" idx="5"/>
          </p:nvPr>
        </p:nvSpPr>
        <p:spPr/>
        <p:txBody>
          <a:bodyPr/>
          <a:lstStyle/>
          <a:p>
            <a:fld id="{9F3C6ECD-1967-3342-8860-4ABA3C42BA98}" type="slidenum">
              <a:rPr lang="en-US" smtClean="0"/>
              <a:t>40</a:t>
            </a:fld>
            <a:endParaRPr lang="en-US"/>
          </a:p>
        </p:txBody>
      </p:sp>
    </p:spTree>
    <p:extLst>
      <p:ext uri="{BB962C8B-B14F-4D97-AF65-F5344CB8AC3E}">
        <p14:creationId xmlns:p14="http://schemas.microsoft.com/office/powerpoint/2010/main" val="29079359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defTabSz="457200" eaLnBrk="1" fontAlgn="auto" latinLnBrk="0" hangingPunct="1">
              <a:lnSpc>
                <a:spcPct val="100000"/>
              </a:lnSpc>
              <a:spcBef>
                <a:spcPts val="0"/>
              </a:spcBef>
              <a:spcAft>
                <a:spcPts val="0"/>
              </a:spcAft>
              <a:buClrTx/>
              <a:buSzTx/>
              <a:buFontTx/>
              <a:buNone/>
              <a:tabLst/>
              <a:defRPr/>
            </a:pPr>
            <a:r>
              <a:rPr lang="en-US" sz="1100" i="1">
                <a:latin typeface="Calibri" panose="020F0502020204030204" pitchFamily="34" charset="0"/>
                <a:ea typeface="Arial" charset="0"/>
                <a:cs typeface="Calibri" panose="020F0502020204030204" pitchFamily="34" charset="0"/>
              </a:rPr>
              <a:t>Teacher</a:t>
            </a:r>
            <a:r>
              <a:rPr lang="en-US" sz="1100" i="1" baseline="0">
                <a:latin typeface="Calibri" panose="020F0502020204030204" pitchFamily="34" charset="0"/>
                <a:ea typeface="Arial" charset="0"/>
                <a:cs typeface="Calibri" panose="020F0502020204030204" pitchFamily="34" charset="0"/>
              </a:rPr>
              <a:t> Talking Points:</a:t>
            </a:r>
          </a:p>
          <a:p>
            <a:pPr marL="285750" marR="0" indent="-285750" defTabSz="457200" eaLnBrk="1" fontAlgn="auto" latinLnBrk="0" hangingPunct="1">
              <a:lnSpc>
                <a:spcPct val="100000"/>
              </a:lnSpc>
              <a:spcBef>
                <a:spcPts val="0"/>
              </a:spcBef>
              <a:spcAft>
                <a:spcPts val="0"/>
              </a:spcAft>
              <a:buClrTx/>
              <a:buSzTx/>
              <a:buFont typeface="Arial" charset="0"/>
              <a:buChar char="•"/>
              <a:tabLst/>
              <a:defRPr/>
            </a:pPr>
            <a:r>
              <a:rPr lang="en-US" sz="1100" i="0">
                <a:latin typeface="Calibri" panose="020F0502020204030204" pitchFamily="34" charset="0"/>
                <a:ea typeface="Arial" charset="0"/>
                <a:cs typeface="Calibri" panose="020F0502020204030204" pitchFamily="34" charset="0"/>
              </a:rPr>
              <a:t>S</a:t>
            </a:r>
            <a:r>
              <a:rPr lang="en-US" sz="1100">
                <a:latin typeface="Calibri" panose="020F0502020204030204" pitchFamily="34" charset="0"/>
                <a:ea typeface="Arial" charset="0"/>
                <a:cs typeface="Calibri" panose="020F0502020204030204" pitchFamily="34" charset="0"/>
              </a:rPr>
              <a:t>ome of the brands behind these new products</a:t>
            </a:r>
            <a:r>
              <a:rPr lang="en-US" sz="1100" baseline="0">
                <a:latin typeface="Calibri" panose="020F0502020204030204" pitchFamily="34" charset="0"/>
                <a:ea typeface="Arial" charset="0"/>
                <a:cs typeface="Calibri" panose="020F0502020204030204" pitchFamily="34" charset="0"/>
              </a:rPr>
              <a:t> are actually the</a:t>
            </a:r>
            <a:r>
              <a:rPr lang="en-US" sz="1100">
                <a:latin typeface="Calibri" panose="020F0502020204030204" pitchFamily="34" charset="0"/>
                <a:ea typeface="Arial" charset="0"/>
                <a:cs typeface="Calibri" panose="020F0502020204030204" pitchFamily="34" charset="0"/>
              </a:rPr>
              <a:t> same corporations</a:t>
            </a:r>
            <a:r>
              <a:rPr lang="en-US" sz="1100" baseline="0">
                <a:latin typeface="Calibri" panose="020F0502020204030204" pitchFamily="34" charset="0"/>
                <a:ea typeface="Arial" charset="0"/>
                <a:cs typeface="Calibri" panose="020F0502020204030204" pitchFamily="34" charset="0"/>
              </a:rPr>
              <a:t> that produced traditional cigarettes. </a:t>
            </a:r>
          </a:p>
          <a:p>
            <a:pPr marL="285750" marR="0" indent="-285750" defTabSz="457200" eaLnBrk="1" fontAlgn="auto" latinLnBrk="0" hangingPunct="1">
              <a:lnSpc>
                <a:spcPct val="100000"/>
              </a:lnSpc>
              <a:spcBef>
                <a:spcPts val="0"/>
              </a:spcBef>
              <a:spcAft>
                <a:spcPts val="0"/>
              </a:spcAft>
              <a:buClrTx/>
              <a:buSzTx/>
              <a:buFont typeface="Arial" charset="0"/>
              <a:buChar char="•"/>
              <a:tabLst/>
              <a:defRPr/>
            </a:pPr>
            <a:r>
              <a:rPr lang="en-US" sz="1100">
                <a:latin typeface="Calibri" panose="020F0502020204030204" pitchFamily="34" charset="0"/>
                <a:ea typeface="Arial" charset="0"/>
                <a:cs typeface="Calibri" panose="020F0502020204030204" pitchFamily="34" charset="0"/>
              </a:rPr>
              <a:t>The</a:t>
            </a:r>
            <a:r>
              <a:rPr lang="en-US" sz="1100" baseline="0">
                <a:latin typeface="Calibri" panose="020F0502020204030204" pitchFamily="34" charset="0"/>
                <a:ea typeface="Arial" charset="0"/>
                <a:cs typeface="Calibri" panose="020F0502020204030204" pitchFamily="34" charset="0"/>
              </a:rPr>
              <a:t> company that</a:t>
            </a:r>
            <a:r>
              <a:rPr lang="en-US" sz="1100">
                <a:latin typeface="Calibri" panose="020F0502020204030204" pitchFamily="34" charset="0"/>
                <a:ea typeface="Arial" charset="0"/>
                <a:cs typeface="Calibri" panose="020F0502020204030204" pitchFamily="34" charset="0"/>
              </a:rPr>
              <a:t> sells Newport</a:t>
            </a:r>
            <a:r>
              <a:rPr lang="en-US" sz="1100" baseline="0">
                <a:latin typeface="Calibri" panose="020F0502020204030204" pitchFamily="34" charset="0"/>
                <a:ea typeface="Arial" charset="0"/>
                <a:cs typeface="Calibri" panose="020F0502020204030204" pitchFamily="34" charset="0"/>
              </a:rPr>
              <a:t> sells Blu, Marlboro used to sell Mark Ten,</a:t>
            </a:r>
            <a:r>
              <a:rPr lang="en-US" sz="1100">
                <a:latin typeface="Calibri" panose="020F0502020204030204" pitchFamily="34" charset="0"/>
                <a:ea typeface="Arial" charset="0"/>
                <a:cs typeface="Calibri" panose="020F0502020204030204" pitchFamily="34" charset="0"/>
              </a:rPr>
              <a:t> and Camel sells Vuse. </a:t>
            </a:r>
            <a:r>
              <a:rPr lang="en-US" sz="1100" b="0">
                <a:latin typeface="Calibri" panose="020F0502020204030204" pitchFamily="34" charset="0"/>
                <a:ea typeface="Arial" charset="0"/>
                <a:cs typeface="Calibri" panose="020F0502020204030204" pitchFamily="34" charset="0"/>
              </a:rPr>
              <a:t>They have kept up with products like JUUL, by releasing their own pod-based e-cigarettes (</a:t>
            </a:r>
            <a:r>
              <a:rPr lang="en-US" sz="1100" b="0" i="1">
                <a:latin typeface="Calibri" panose="020F0502020204030204" pitchFamily="34" charset="0"/>
                <a:ea typeface="Arial" charset="0"/>
                <a:cs typeface="Calibri" panose="020F0502020204030204" pitchFamily="34" charset="0"/>
              </a:rPr>
              <a:t>click</a:t>
            </a:r>
            <a:r>
              <a:rPr lang="en-US" sz="1100" b="0">
                <a:latin typeface="Calibri" panose="020F0502020204030204" pitchFamily="34" charset="0"/>
                <a:ea typeface="Arial" charset="0"/>
                <a:cs typeface="Calibri" panose="020F0502020204030204" pitchFamily="34" charset="0"/>
              </a:rPr>
              <a:t>). </a:t>
            </a:r>
          </a:p>
          <a:p>
            <a:pPr marL="285750" marR="0" indent="-285750" defTabSz="457200" eaLnBrk="1" fontAlgn="auto" latinLnBrk="0" hangingPunct="1">
              <a:lnSpc>
                <a:spcPct val="100000"/>
              </a:lnSpc>
              <a:spcBef>
                <a:spcPts val="0"/>
              </a:spcBef>
              <a:spcAft>
                <a:spcPts val="0"/>
              </a:spcAft>
              <a:buClrTx/>
              <a:buSzTx/>
              <a:buFont typeface="Arial" charset="0"/>
              <a:buChar char="•"/>
              <a:tabLst/>
              <a:defRPr/>
            </a:pPr>
            <a:r>
              <a:rPr lang="en-US" sz="1100">
                <a:latin typeface="Calibri" panose="020F0502020204030204" pitchFamily="34" charset="0"/>
                <a:ea typeface="Arial" charset="0"/>
                <a:cs typeface="Calibri" panose="020F0502020204030204" pitchFamily="34" charset="0"/>
              </a:rPr>
              <a:t>Basically,</a:t>
            </a:r>
            <a:r>
              <a:rPr lang="en-US" sz="1100" baseline="0">
                <a:latin typeface="Calibri" panose="020F0502020204030204" pitchFamily="34" charset="0"/>
                <a:ea typeface="Arial" charset="0"/>
                <a:cs typeface="Calibri" panose="020F0502020204030204" pitchFamily="34" charset="0"/>
              </a:rPr>
              <a:t> these Big Tobacco corporations are replacing their old cigarette customers with new customers around your age that they hope to keep for a lifetime by promoting a new product. </a:t>
            </a:r>
            <a:endParaRPr lang="en-US" sz="1100">
              <a:latin typeface="Calibri" panose="020F0502020204030204" pitchFamily="34" charset="0"/>
              <a:ea typeface="Arial" charset="0"/>
              <a:cs typeface="Calibri" panose="020F0502020204030204" pitchFamily="34" charset="0"/>
            </a:endParaRPr>
          </a:p>
        </p:txBody>
      </p:sp>
    </p:spTree>
    <p:extLst>
      <p:ext uri="{BB962C8B-B14F-4D97-AF65-F5344CB8AC3E}">
        <p14:creationId xmlns:p14="http://schemas.microsoft.com/office/powerpoint/2010/main" val="40018911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1">
                <a:latin typeface="Calibri" panose="020F0502020204030204" pitchFamily="34" charset="0"/>
                <a:cs typeface="Calibri" panose="020F0502020204030204" pitchFamily="34" charset="0"/>
              </a:rPr>
              <a:t>Ads are very similar to original cigarette ads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5D7B-3064-8C4C-981F-C5713E490D5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8591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en-US">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5D7B-3064-8C4C-981F-C5713E490D5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53884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5D7B-3064-8C4C-981F-C5713E490D5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98134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5D7B-3064-8C4C-981F-C5713E490D5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06909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1813" cy="3157537"/>
          </a:xfrm>
        </p:spPr>
      </p:sp>
      <p:sp>
        <p:nvSpPr>
          <p:cNvPr id="3" name="Notes Placeholder 2"/>
          <p:cNvSpPr>
            <a:spLocks noGrp="1"/>
          </p:cNvSpPr>
          <p:nvPr>
            <p:ph type="body" idx="1"/>
          </p:nvPr>
        </p:nvSpPr>
        <p:spPr/>
        <p:txBody>
          <a:bodyPr/>
          <a:lstStyle/>
          <a:p>
            <a:pPr marL="287865" indent="-287865">
              <a:buFont typeface="Arial" panose="020B0604020202020204" pitchFamily="34" charset="0"/>
              <a:buChar char="•"/>
            </a:pPr>
            <a:r>
              <a:rPr lang="en-US" sz="1400"/>
              <a:t>Some vaping companies, in this case JUUL, design the packaging of their products in a way that closely resembles popular cigarette brand designs.</a:t>
            </a:r>
          </a:p>
          <a:p>
            <a:pPr defTabSz="842263">
              <a:defRPr/>
            </a:pPr>
            <a:endParaRPr lang="en-US" sz="1100"/>
          </a:p>
          <a:p>
            <a:pPr marL="176001" indent="-176001">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34145F08-EA92-2C4E-88C3-22BB73DE78A1}" type="slidenum">
              <a:rPr lang="en-US" smtClean="0"/>
              <a:pPr/>
              <a:t>46</a:t>
            </a:fld>
            <a:endParaRPr lang="en-US"/>
          </a:p>
        </p:txBody>
      </p:sp>
    </p:spTree>
    <p:extLst>
      <p:ext uri="{BB962C8B-B14F-4D97-AF65-F5344CB8AC3E}">
        <p14:creationId xmlns:p14="http://schemas.microsoft.com/office/powerpoint/2010/main" val="1542332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CD519-74E3-3BFA-182B-1D7B4A96CC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829B3B-A38A-6395-22BC-132A2BAB3B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C551A0-68C2-A3F5-349C-C741EC66143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kern="1200">
                <a:solidFill>
                  <a:schemeClr val="tx1"/>
                </a:solidFill>
                <a:effectLst/>
                <a:latin typeface="+mn-lt"/>
                <a:ea typeface="+mn-ea"/>
                <a:cs typeface="+mn-cs"/>
              </a:rPr>
              <a:t>Addiction is more than a bad habit—it’s a disease. It’s a long-term condition in which people develop an overwhelming drive to seek and use drugs, despite harmful consequences. That’s because drug use—including nicotine—changes brain structure and function, altering behaviour.</a:t>
            </a:r>
          </a:p>
          <a:p>
            <a:endParaRPr lang="en-US"/>
          </a:p>
        </p:txBody>
      </p:sp>
      <p:sp>
        <p:nvSpPr>
          <p:cNvPr id="4" name="Slide Number Placeholder 3">
            <a:extLst>
              <a:ext uri="{FF2B5EF4-FFF2-40B4-BE49-F238E27FC236}">
                <a16:creationId xmlns:a16="http://schemas.microsoft.com/office/drawing/2014/main" id="{0A66B7A1-B7FB-A910-5789-51D82AD149D8}"/>
              </a:ext>
            </a:extLst>
          </p:cNvPr>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2786892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963" y="703263"/>
            <a:ext cx="6246812" cy="3514725"/>
          </a:xfrm>
        </p:spPr>
      </p:sp>
      <p:sp>
        <p:nvSpPr>
          <p:cNvPr id="3" name="Notes Placeholder 2"/>
          <p:cNvSpPr>
            <a:spLocks noGrp="1"/>
          </p:cNvSpPr>
          <p:nvPr>
            <p:ph type="body" idx="1"/>
          </p:nvPr>
        </p:nvSpPr>
        <p:spPr>
          <a:xfrm>
            <a:off x="701366" y="4416115"/>
            <a:ext cx="5607678" cy="6023285"/>
          </a:xfrm>
        </p:spPr>
        <p:txBody>
          <a:bodyPr/>
          <a:lstStyle/>
          <a:p>
            <a:pPr marL="287865" indent="-287865">
              <a:buFont typeface="Arial" panose="020B0604020202020204" pitchFamily="34" charset="0"/>
              <a:buChar char="•"/>
            </a:pPr>
            <a:r>
              <a:rPr lang="en-US" sz="1400">
                <a:ea typeface="Arial" charset="0"/>
                <a:cs typeface="Arial" charset="0"/>
              </a:rPr>
              <a:t>These are some examples of vaping products with kid-friendly designs.</a:t>
            </a:r>
          </a:p>
          <a:p>
            <a:pPr marL="287865" indent="-287865">
              <a:buFont typeface="Arial" panose="020B0604020202020204" pitchFamily="34" charset="0"/>
              <a:buChar char="•"/>
            </a:pPr>
            <a:r>
              <a:rPr lang="en-US" sz="1400">
                <a:ea typeface="Arial" charset="0"/>
                <a:cs typeface="Arial" charset="0"/>
              </a:rPr>
              <a:t>Vaping products come in a broad array of unmistakably child-friendly flavors, often packaged to resemble well-known candy products. </a:t>
            </a:r>
          </a:p>
          <a:p>
            <a:pPr marL="701143" lvl="1" indent="-287865">
              <a:buFont typeface="Arial" panose="020B0604020202020204" pitchFamily="34" charset="0"/>
              <a:buChar char="•"/>
            </a:pPr>
            <a:r>
              <a:rPr lang="en-US"/>
              <a:t>There are literally thousands of flavors available, many with very delicious names including mango, apple pie, milk chocolate, peanut butter cup, as well as “Unicorn Puke” and “Zombie Juice.”</a:t>
            </a:r>
          </a:p>
          <a:p>
            <a:pPr marL="176001" lvl="0" indent="-176001">
              <a:buFont typeface="Arial" panose="020B0604020202020204" pitchFamily="34" charset="0"/>
              <a:buChar char="•"/>
            </a:pPr>
            <a:r>
              <a:rPr lang="en-US" sz="1400"/>
              <a:t>    Why are flavors so important?</a:t>
            </a:r>
          </a:p>
          <a:p>
            <a:pPr marL="645334" lvl="1" indent="-176001">
              <a:buFont typeface="Arial" panose="020B0604020202020204" pitchFamily="34" charset="0"/>
              <a:buChar char="•"/>
            </a:pPr>
            <a:r>
              <a:rPr lang="en-US"/>
              <a:t>They mask the harsh taste of nicotine and other chemicals, making it easier to inhale the aerosol. </a:t>
            </a:r>
          </a:p>
          <a:p>
            <a:pPr marL="645334" lvl="1" indent="-176001">
              <a:buFont typeface="Arial" panose="020B0604020202020204" pitchFamily="34" charset="0"/>
              <a:buChar char="•"/>
            </a:pPr>
            <a:r>
              <a:rPr lang="en-US"/>
              <a:t>Sweet, fun flavors also appeal to kids because they are associated with positive childhood experiences, like parties and treats.</a:t>
            </a:r>
          </a:p>
          <a:p>
            <a:pPr marL="645334" lvl="1" indent="-176001">
              <a:buFont typeface="Arial" panose="020B0604020202020204" pitchFamily="34" charset="0"/>
              <a:buChar char="•"/>
            </a:pPr>
            <a:r>
              <a:rPr lang="en-US"/>
              <a:t>Kids assume the product is less harmful because of the flavorings.</a:t>
            </a:r>
          </a:p>
          <a:p>
            <a:pPr marL="224204" indent="-176001" defTabSz="842263">
              <a:buFont typeface="Arial" panose="020B0604020202020204" pitchFamily="34" charset="0"/>
              <a:buChar char="•"/>
              <a:defRPr/>
            </a:pPr>
            <a:r>
              <a:rPr lang="en-US" sz="1400"/>
              <a:t>Proponents of allowing flavored e-cigarettes argue that they make it more appealing for cigarette smokers to switch to vaping and that if flavors were banned, adult smokers will be less likely to switch and quit smoking. But recent research contradicts this. Studies of e-cigarette users find that, compared with older adults, adolescents and young adults are more than three times as likely to say they use fruit- and candy-flavored e-cigarettes.</a:t>
            </a:r>
            <a:br>
              <a:rPr lang="en-US" sz="1400"/>
            </a:br>
            <a:endParaRPr lang="en-US" sz="1400"/>
          </a:p>
          <a:p>
            <a:r>
              <a:rPr lang="en-US"/>
              <a:t>_____________</a:t>
            </a:r>
          </a:p>
          <a:p>
            <a:endParaRPr lang="en-US"/>
          </a:p>
          <a:p>
            <a:pPr defTabSz="842263">
              <a:defRPr/>
            </a:pPr>
            <a:r>
              <a:rPr lang="en-US" sz="1200"/>
              <a:t>Sources: </a:t>
            </a:r>
          </a:p>
          <a:p>
            <a:pPr marL="171450" marR="0" lvl="0" indent="-171450" algn="l" defTabSz="84226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a typeface="Arial" charset="0"/>
                <a:cs typeface="Arial" charset="0"/>
              </a:rPr>
              <a:t>Leventhal</a:t>
            </a:r>
            <a:r>
              <a:rPr lang="en-US" sz="1200" baseline="0">
                <a:ea typeface="Arial" charset="0"/>
                <a:cs typeface="Arial" charset="0"/>
              </a:rPr>
              <a:t> et al. (2019). </a:t>
            </a:r>
            <a:r>
              <a:rPr lang="en-US" sz="1200"/>
              <a:t>Flavored e-cigarette use and progression of vaping in adolescents. </a:t>
            </a:r>
            <a:r>
              <a:rPr lang="en-US" sz="1200">
                <a:hlinkClick r:id="rId3"/>
              </a:rPr>
              <a:t>https://pediatrics.aappublications.org/content/144/5/e20190789</a:t>
            </a:r>
            <a:endParaRPr lang="en-US" sz="1200">
              <a:ea typeface="Arial" charset="0"/>
              <a:cs typeface="Arial" charset="0"/>
            </a:endParaRPr>
          </a:p>
          <a:p>
            <a:pPr marL="171450" indent="-171450" defTabSz="842263">
              <a:buFont typeface="Arial" panose="020B0604020202020204" pitchFamily="34" charset="0"/>
              <a:buChar char="•"/>
              <a:defRPr/>
            </a:pPr>
            <a:r>
              <a:rPr lang="en-US" sz="1200"/>
              <a:t>Soneji et al. (2019). Use of flavored e-cigarettes among adolescents, young adults, and older adults: Findings from the population assessment for tobacco and health study. </a:t>
            </a:r>
            <a:r>
              <a:rPr lang="en-US" sz="1200">
                <a:hlinkClick r:id="rId4"/>
              </a:rPr>
              <a:t>https://www.ncbi.nlm.nih.gov/pubmed/30857471</a:t>
            </a:r>
            <a:endParaRPr lang="en-US" sz="1200"/>
          </a:p>
          <a:p>
            <a:pPr marL="171450" indent="-171450">
              <a:buFont typeface="Arial" panose="020B0604020202020204" pitchFamily="34" charset="0"/>
              <a:buChar char="•"/>
            </a:pPr>
            <a:r>
              <a:rPr lang="en-US" sz="1200"/>
              <a:t>Zare et al. (2018). A systematic review of consumer preference for e-cigarette attributes: Flavor, nicotine strength, and type. </a:t>
            </a:r>
            <a:r>
              <a:rPr lang="en-US" sz="1200">
                <a:hlinkClick r:id="rId5"/>
              </a:rPr>
              <a:t>https://journals.plos.org/plosone/article?id=10.1371/journal.pone.0194145</a:t>
            </a:r>
            <a:endParaRPr lang="en-US" sz="1200"/>
          </a:p>
          <a:p>
            <a:endParaRPr lang="en-US" sz="1200" i="0" baseline="0">
              <a:ea typeface="Arial" charset="0"/>
              <a:cs typeface="Arial" charset="0"/>
            </a:endParaRPr>
          </a:p>
          <a:p>
            <a:endParaRPr lang="en-US" sz="1200" i="0" baseline="0">
              <a:ea typeface="Arial" charset="0"/>
              <a:cs typeface="Arial" charset="0"/>
            </a:endParaRPr>
          </a:p>
          <a:p>
            <a:endParaRPr lang="en-US">
              <a:latin typeface="Arial" charset="0"/>
              <a:ea typeface="Arial" charset="0"/>
              <a:cs typeface="Arial" charset="0"/>
            </a:endParaRPr>
          </a:p>
        </p:txBody>
      </p:sp>
    </p:spTree>
    <p:extLst>
      <p:ext uri="{BB962C8B-B14F-4D97-AF65-F5344CB8AC3E}">
        <p14:creationId xmlns:p14="http://schemas.microsoft.com/office/powerpoint/2010/main" val="11326717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360363"/>
            <a:ext cx="5611813" cy="3157537"/>
          </a:xfrm>
        </p:spPr>
      </p:sp>
      <p:sp>
        <p:nvSpPr>
          <p:cNvPr id="3" name="Notes Placeholder 2"/>
          <p:cNvSpPr>
            <a:spLocks noGrp="1"/>
          </p:cNvSpPr>
          <p:nvPr>
            <p:ph type="body" idx="1"/>
          </p:nvPr>
        </p:nvSpPr>
        <p:spPr>
          <a:xfrm>
            <a:off x="197879" y="3682921"/>
            <a:ext cx="6541633" cy="4923318"/>
          </a:xfrm>
        </p:spPr>
        <p:txBody>
          <a:bodyPr/>
          <a:lstStyle/>
          <a:p>
            <a:pPr marL="285750" lvl="0" indent="-285750">
              <a:buFont typeface="Arial" panose="020B0604020202020204" pitchFamily="34" charset="0"/>
              <a:buChar char="•"/>
            </a:pPr>
            <a:r>
              <a:rPr lang="en-US" sz="1400"/>
              <a:t>NB:</a:t>
            </a:r>
          </a:p>
          <a:p>
            <a:pPr marL="285750" lvl="0" indent="-285750">
              <a:buFont typeface="Arial" panose="020B0604020202020204" pitchFamily="34" charset="0"/>
              <a:buChar char="•"/>
            </a:pPr>
            <a:r>
              <a:rPr lang="en-US" sz="1400"/>
              <a:t>In its first three years on the market, JUUL didn’t bother advertising on TV, radio or in magazine outlets as other vaping companies did because these media sources are all but ignored by kids. </a:t>
            </a:r>
          </a:p>
          <a:p>
            <a:pPr marL="285750" lvl="0" indent="-285750">
              <a:buFont typeface="Arial" panose="020B0604020202020204" pitchFamily="34" charset="0"/>
              <a:buChar char="•"/>
            </a:pPr>
            <a:r>
              <a:rPr lang="en-US" sz="1400"/>
              <a:t>Instead, it went directly to where kids spend most of their time – social media. </a:t>
            </a:r>
          </a:p>
          <a:p>
            <a:pPr marL="285750" lvl="0" indent="-285750">
              <a:buFont typeface="Arial" panose="020B0604020202020204" pitchFamily="34" charset="0"/>
              <a:buChar char="•"/>
            </a:pPr>
            <a:r>
              <a:rPr lang="en-US" sz="1400"/>
              <a:t>JUUL used themes that worked well in the past for the cigarette industry, including ads associating the product with pleasure/relaxation, socialization/romance, style/identity, freedom, rebellion and satisfaction.</a:t>
            </a:r>
          </a:p>
          <a:p>
            <a:pPr marL="285750" lvl="0" indent="-285750">
              <a:buFont typeface="Arial" panose="020B0604020202020204" pitchFamily="34" charset="0"/>
              <a:buChar char="•"/>
            </a:pPr>
            <a:r>
              <a:rPr lang="en-US" sz="1400"/>
              <a:t>The ads prominently featured sweet and fruity flavors, as well as young, cool-looking people, mostly having a great time. </a:t>
            </a:r>
          </a:p>
          <a:p>
            <a:pPr marL="285750" lvl="0" indent="-285750">
              <a:buFont typeface="Arial" panose="020B0604020202020204" pitchFamily="34" charset="0"/>
              <a:buChar char="•"/>
            </a:pPr>
            <a:r>
              <a:rPr lang="en-US" sz="1400"/>
              <a:t>The company also employed known social media influencers as brand ambassadors.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They used numerous hashtags which distributed JUUL’s promotion to a wide audience, including hashtags not directly related to their product, such as #style, #design, #electronics, #technology, #smart and #gadget, broadening their reach and influence even among those not specifically searching for JUUL-related posts.</a:t>
            </a:r>
            <a:endParaRPr lang="en-US" sz="1400" kern="120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a:solidFill>
                  <a:schemeClr val="tx1"/>
                </a:solidFill>
                <a:effectLst/>
                <a:latin typeface="+mn-lt"/>
                <a:ea typeface="+mn-ea"/>
                <a:cs typeface="+mn-cs"/>
              </a:rPr>
              <a:t>Although the focus of attention has been on JUUL for its marketing tactics, many other vaping companies used cartoons and other child-appealing strategies in their social media marketing efforts. </a:t>
            </a:r>
          </a:p>
          <a:p>
            <a:pPr marL="285750" lvl="0" indent="-285750">
              <a:buFont typeface="Arial" panose="020B0604020202020204" pitchFamily="34" charset="0"/>
              <a:buChar char="•"/>
            </a:pPr>
            <a:endParaRPr lang="en-US" sz="1100"/>
          </a:p>
          <a:p>
            <a:pPr marL="172719" indent="-172719" defTabSz="842263">
              <a:buFont typeface="Arial" panose="020B0604020202020204" pitchFamily="34" charset="0"/>
              <a:buChar char="•"/>
              <a:defRPr/>
            </a:pPr>
            <a:endParaRPr lang="en-US" sz="1100"/>
          </a:p>
        </p:txBody>
      </p:sp>
      <p:sp>
        <p:nvSpPr>
          <p:cNvPr id="4" name="Slide Number Placeholder 3"/>
          <p:cNvSpPr>
            <a:spLocks noGrp="1"/>
          </p:cNvSpPr>
          <p:nvPr>
            <p:ph type="sldNum" sz="quarter" idx="10"/>
          </p:nvPr>
        </p:nvSpPr>
        <p:spPr/>
        <p:txBody>
          <a:bodyPr/>
          <a:lstStyle/>
          <a:p>
            <a:fld id="{5D50762C-8874-3E4E-A658-52CC4F156303}" type="slidenum">
              <a:rPr lang="en-US" smtClean="0"/>
              <a:t>48</a:t>
            </a:fld>
            <a:endParaRPr lang="en-US"/>
          </a:p>
        </p:txBody>
      </p:sp>
    </p:spTree>
    <p:extLst>
      <p:ext uri="{BB962C8B-B14F-4D97-AF65-F5344CB8AC3E}">
        <p14:creationId xmlns:p14="http://schemas.microsoft.com/office/powerpoint/2010/main" val="35242190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1813" cy="3157537"/>
          </a:xfrm>
        </p:spPr>
      </p:sp>
      <p:sp>
        <p:nvSpPr>
          <p:cNvPr id="3" name="Notes Placeholder 2"/>
          <p:cNvSpPr>
            <a:spLocks noGrp="1"/>
          </p:cNvSpPr>
          <p:nvPr>
            <p:ph type="body" idx="1"/>
          </p:nvPr>
        </p:nvSpPr>
        <p:spPr/>
        <p:txBody>
          <a:bodyPr/>
          <a:lstStyle/>
          <a:p>
            <a:pPr marL="0" marR="0" lvl="0" indent="0" algn="l" defTabSz="826559" rtl="0" eaLnBrk="1" fontAlgn="auto" latinLnBrk="0" hangingPunct="1">
              <a:lnSpc>
                <a:spcPct val="100000"/>
              </a:lnSpc>
              <a:spcBef>
                <a:spcPts val="0"/>
              </a:spcBef>
              <a:spcAft>
                <a:spcPts val="0"/>
              </a:spcAft>
              <a:buClrTx/>
              <a:buSzTx/>
              <a:buFontTx/>
              <a:buNone/>
              <a:tabLst/>
              <a:defRPr/>
            </a:pPr>
            <a:r>
              <a:rPr lang="en-US" sz="1400"/>
              <a:t>The federal government recently began to crack down on JUUL’s marketing practices so JUUL removed themselves from social media platforms like Instagram. But kids still post images promoting their product. These pictures found on social media are examples of JUUL’s widespread popularity. </a:t>
            </a:r>
          </a:p>
          <a:p>
            <a:pPr marL="287865" indent="-287865">
              <a:buFont typeface="Arial" panose="020B0604020202020204" pitchFamily="34" charset="0"/>
              <a:buChar char="•"/>
            </a:pPr>
            <a:r>
              <a:rPr lang="en-US"/>
              <a:t>A recent study found a proliferation of JUUL-related content on Instagram, with over half of the posts (55%) containing youth-related content. </a:t>
            </a:r>
          </a:p>
          <a:p>
            <a:pPr marL="287865" indent="-287865">
              <a:buFont typeface="Arial" panose="020B0604020202020204" pitchFamily="34" charset="0"/>
              <a:buChar char="•"/>
            </a:pPr>
            <a:r>
              <a:rPr lang="en-US"/>
              <a:t>In fact, since JUUL closed its Instagram account, the volume of JUUL-related content on the platform has only increased – it’s actually doubled -- according to a Stanford University study.</a:t>
            </a:r>
          </a:p>
          <a:p>
            <a:pPr marL="287865" indent="-287865">
              <a:buFont typeface="Arial" panose="020B0604020202020204" pitchFamily="34" charset="0"/>
              <a:buChar char="•"/>
            </a:pPr>
            <a:endParaRPr lang="en-US" sz="1100"/>
          </a:p>
          <a:p>
            <a:r>
              <a:rPr lang="en-US" sz="1100"/>
              <a:t>_____________</a:t>
            </a:r>
          </a:p>
          <a:p>
            <a:endParaRPr lang="en-US" sz="1100"/>
          </a:p>
          <a:p>
            <a:pPr marL="0" marR="0" lvl="0" indent="0" algn="l" defTabSz="826559" rtl="0" eaLnBrk="1" fontAlgn="auto" latinLnBrk="0" hangingPunct="1">
              <a:lnSpc>
                <a:spcPct val="100000"/>
              </a:lnSpc>
              <a:spcBef>
                <a:spcPts val="0"/>
              </a:spcBef>
              <a:spcAft>
                <a:spcPts val="0"/>
              </a:spcAft>
              <a:buClrTx/>
              <a:buSzTx/>
              <a:buFontTx/>
              <a:buNone/>
              <a:tabLst/>
              <a:defRPr/>
            </a:pPr>
            <a:r>
              <a:rPr lang="en-US" sz="1200"/>
              <a:t>Source: </a:t>
            </a:r>
            <a:r>
              <a:rPr lang="en-US" sz="1200" b="0" i="0" kern="1200">
                <a:solidFill>
                  <a:schemeClr val="tx1"/>
                </a:solidFill>
                <a:effectLst/>
                <a:latin typeface="+mn-lt"/>
                <a:ea typeface="+mn-ea"/>
                <a:cs typeface="+mn-cs"/>
              </a:rPr>
              <a:t>Czaplicki</a:t>
            </a:r>
            <a:r>
              <a:rPr lang="en-US" sz="1200" b="0" i="0" u="none" strike="noStrike" kern="1200">
                <a:solidFill>
                  <a:schemeClr val="tx1"/>
                </a:solidFill>
                <a:effectLst/>
                <a:latin typeface="+mn-lt"/>
                <a:ea typeface="+mn-ea"/>
                <a:cs typeface="+mn-cs"/>
              </a:rPr>
              <a:t> et al. (2019). </a:t>
            </a:r>
            <a:r>
              <a:rPr lang="en-US" sz="1200" b="0" i="0" kern="1200">
                <a:solidFill>
                  <a:schemeClr val="tx1"/>
                </a:solidFill>
                <a:effectLst/>
                <a:latin typeface="+mn-lt"/>
                <a:ea typeface="+mn-ea"/>
                <a:cs typeface="+mn-cs"/>
              </a:rPr>
              <a:t>Characterizing JUUL-related posts on Instagram. </a:t>
            </a:r>
            <a:r>
              <a:rPr lang="en-US" sz="1200">
                <a:hlinkClick r:id="rId3"/>
              </a:rPr>
              <a:t>https://tobaccocontrol.bmj.com/content/early/2019/05/08/tobaccocontrol-2018-054824</a:t>
            </a:r>
            <a:endParaRPr lang="en-US" sz="1200"/>
          </a:p>
          <a:p>
            <a:endParaRPr lang="en-US" sz="1100"/>
          </a:p>
        </p:txBody>
      </p:sp>
      <p:sp>
        <p:nvSpPr>
          <p:cNvPr id="4" name="Slide Number Placeholder 3"/>
          <p:cNvSpPr>
            <a:spLocks noGrp="1"/>
          </p:cNvSpPr>
          <p:nvPr>
            <p:ph type="sldNum" sz="quarter" idx="10"/>
          </p:nvPr>
        </p:nvSpPr>
        <p:spPr/>
        <p:txBody>
          <a:bodyPr/>
          <a:lstStyle/>
          <a:p>
            <a:fld id="{5D50762C-8874-3E4E-A658-52CC4F156303}" type="slidenum">
              <a:rPr lang="en-US" smtClean="0"/>
              <a:t>49</a:t>
            </a:fld>
            <a:endParaRPr lang="en-US"/>
          </a:p>
        </p:txBody>
      </p:sp>
    </p:spTree>
    <p:extLst>
      <p:ext uri="{BB962C8B-B14F-4D97-AF65-F5344CB8AC3E}">
        <p14:creationId xmlns:p14="http://schemas.microsoft.com/office/powerpoint/2010/main" val="4985066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Influencers are being paid to use E-cigarettes</a:t>
            </a:r>
          </a:p>
        </p:txBody>
      </p:sp>
      <p:sp>
        <p:nvSpPr>
          <p:cNvPr id="4" name="Slide Number Placeholder 3"/>
          <p:cNvSpPr>
            <a:spLocks noGrp="1"/>
          </p:cNvSpPr>
          <p:nvPr>
            <p:ph type="sldNum" sz="quarter" idx="5"/>
          </p:nvPr>
        </p:nvSpPr>
        <p:spPr/>
        <p:txBody>
          <a:bodyPr/>
          <a:lstStyle/>
          <a:p>
            <a:fld id="{9F3C6ECD-1967-3342-8860-4ABA3C42BA98}" type="slidenum">
              <a:rPr lang="en-US" smtClean="0"/>
              <a:t>50</a:t>
            </a:fld>
            <a:endParaRPr lang="en-US"/>
          </a:p>
        </p:txBody>
      </p:sp>
    </p:spTree>
    <p:extLst>
      <p:ext uri="{BB962C8B-B14F-4D97-AF65-F5344CB8AC3E}">
        <p14:creationId xmlns:p14="http://schemas.microsoft.com/office/powerpoint/2010/main" val="41710853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0" i="1" u="none" strike="noStrike" kern="1200">
                <a:solidFill>
                  <a:schemeClr val="tx1"/>
                </a:solidFill>
                <a:effectLst/>
                <a:latin typeface="Calibri" panose="020F0502020204030204" pitchFamily="34" charset="0"/>
                <a:ea typeface="+mn-ea"/>
                <a:cs typeface="Calibri" panose="020F0502020204030204" pitchFamily="34" charset="0"/>
              </a:rPr>
              <a:t>Teacher Talking Points:</a:t>
            </a:r>
          </a:p>
          <a:p>
            <a:pPr marL="171450" indent="-171450" rtl="0">
              <a:buFont typeface="Arial" charset="0"/>
              <a:buChar char="•"/>
            </a:pPr>
            <a:r>
              <a:rPr lang="en-US" sz="1100" b="0" i="0" u="none" strike="noStrike" kern="1200">
                <a:solidFill>
                  <a:schemeClr val="tx1"/>
                </a:solidFill>
                <a:effectLst/>
                <a:latin typeface="Calibri" panose="020F0502020204030204" pitchFamily="34" charset="0"/>
                <a:ea typeface="+mn-ea"/>
                <a:cs typeface="Calibri" panose="020F0502020204030204" pitchFamily="34" charset="0"/>
              </a:rPr>
              <a:t>Companies spend </a:t>
            </a:r>
            <a:r>
              <a:rPr lang="en-US" sz="1100" b="0" i="0" u="sng" kern="1200">
                <a:solidFill>
                  <a:schemeClr val="tx1"/>
                </a:solidFill>
                <a:effectLst/>
                <a:latin typeface="Calibri" panose="020F0502020204030204" pitchFamily="34" charset="0"/>
                <a:ea typeface="+mn-ea"/>
                <a:cs typeface="Calibri" panose="020F0502020204030204" pitchFamily="34" charset="0"/>
              </a:rPr>
              <a:t>a lot</a:t>
            </a:r>
            <a:r>
              <a:rPr lang="en-US" sz="1100" b="0" i="0" u="none" strike="noStrike" kern="1200">
                <a:solidFill>
                  <a:schemeClr val="tx1"/>
                </a:solidFill>
                <a:effectLst/>
                <a:latin typeface="Calibri" panose="020F0502020204030204" pitchFamily="34" charset="0"/>
                <a:ea typeface="+mn-ea"/>
                <a:cs typeface="Calibri" panose="020F0502020204030204" pitchFamily="34" charset="0"/>
              </a:rPr>
              <a:t> of money figuring out how to get the attention of the people who they would like to buy their product. </a:t>
            </a:r>
          </a:p>
          <a:p>
            <a:pPr marL="171450" indent="-171450" rtl="0">
              <a:buFont typeface="Arial" charset="0"/>
              <a:buChar char="•"/>
            </a:pPr>
            <a:r>
              <a:rPr lang="en-US" sz="1100">
                <a:latin typeface="Calibri" panose="020F0502020204030204" pitchFamily="34" charset="0"/>
                <a:cs typeface="Calibri" panose="020F0502020204030204" pitchFamily="34" charset="0"/>
              </a:rPr>
              <a:t>E-cigarette companies are no</a:t>
            </a:r>
            <a:r>
              <a:rPr lang="en-US" sz="1100" baseline="0">
                <a:latin typeface="Calibri" panose="020F0502020204030204" pitchFamily="34" charset="0"/>
                <a:cs typeface="Calibri" panose="020F0502020204030204" pitchFamily="34" charset="0"/>
              </a:rPr>
              <a:t> different.</a:t>
            </a:r>
            <a:r>
              <a:rPr lang="en-US" sz="1100">
                <a:latin typeface="Calibri" panose="020F0502020204030204" pitchFamily="34" charset="0"/>
                <a:cs typeface="Calibri" panose="020F0502020204030204" pitchFamily="34" charset="0"/>
              </a:rPr>
              <a:t> In 2018, e-cig/vape</a:t>
            </a:r>
            <a:r>
              <a:rPr lang="en-US" sz="1100" baseline="0">
                <a:latin typeface="Calibri" panose="020F0502020204030204" pitchFamily="34" charset="0"/>
                <a:cs typeface="Calibri" panose="020F0502020204030204" pitchFamily="34" charset="0"/>
              </a:rPr>
              <a:t> companies</a:t>
            </a:r>
            <a:r>
              <a:rPr lang="en-US" sz="1100">
                <a:latin typeface="Calibri" panose="020F0502020204030204" pitchFamily="34" charset="0"/>
                <a:cs typeface="Calibri" panose="020F0502020204030204" pitchFamily="34" charset="0"/>
              </a:rPr>
              <a:t> spent $110 million on advertising for print, radio, television, Internet and outdoors. </a:t>
            </a:r>
            <a:endParaRPr lang="en-US" sz="1100">
              <a:effectLst/>
              <a:latin typeface="Calibri" panose="020F0502020204030204" pitchFamily="34" charset="0"/>
              <a:cs typeface="Calibri" panose="020F0502020204030204" pitchFamily="34" charset="0"/>
            </a:endParaRPr>
          </a:p>
          <a:p>
            <a:pPr marL="171450" indent="-171450" rtl="0">
              <a:buFont typeface="Arial" charset="0"/>
              <a:buChar char="•"/>
            </a:pPr>
            <a:r>
              <a:rPr lang="en-US" sz="1100" b="0" i="0" u="none" strike="noStrike" kern="1200">
                <a:solidFill>
                  <a:schemeClr val="tx1"/>
                </a:solidFill>
                <a:effectLst/>
                <a:latin typeface="Calibri" panose="020F0502020204030204" pitchFamily="34" charset="0"/>
                <a:ea typeface="+mn-ea"/>
                <a:cs typeface="Calibri" panose="020F0502020204030204" pitchFamily="34" charset="0"/>
              </a:rPr>
              <a:t>Why do you think that companies are willing to spend so much money on advertising?</a:t>
            </a:r>
          </a:p>
          <a:p>
            <a:endParaRPr lang="en-US" sz="1100">
              <a:latin typeface="Calibri" panose="020F0502020204030204" pitchFamily="34" charset="0"/>
              <a:cs typeface="Calibri" panose="020F0502020204030204" pitchFamily="34" charset="0"/>
            </a:endParaRPr>
          </a:p>
          <a:p>
            <a:pPr marL="0" marR="0" lvl="0" indent="0" algn="l" defTabSz="457106" rtl="0" eaLnBrk="1" fontAlgn="auto" latinLnBrk="0" hangingPunct="1">
              <a:lnSpc>
                <a:spcPct val="100000"/>
              </a:lnSpc>
              <a:spcBef>
                <a:spcPts val="0"/>
              </a:spcBef>
              <a:spcAft>
                <a:spcPts val="0"/>
              </a:spcAft>
              <a:buClrTx/>
              <a:buSzTx/>
              <a:buFontTx/>
              <a:buNone/>
              <a:tabLst/>
              <a:defRPr/>
            </a:pPr>
            <a:r>
              <a:rPr lang="en-US" sz="1100">
                <a:latin typeface="Calibri" panose="020F0502020204030204" pitchFamily="34" charset="0"/>
                <a:cs typeface="Calibri" panose="020F0502020204030204" pitchFamily="34" charset="0"/>
              </a:rPr>
              <a:t>Reference: https://pubmed.ncbi.nlm.nih.gov/32108086/ </a:t>
            </a:r>
          </a:p>
          <a:p>
            <a:pPr marL="0" marR="0" lvl="0" indent="0" algn="l" defTabSz="457106" rtl="0" eaLnBrk="1" fontAlgn="auto" latinLnBrk="0" hangingPunct="1">
              <a:lnSpc>
                <a:spcPct val="100000"/>
              </a:lnSpc>
              <a:spcBef>
                <a:spcPts val="0"/>
              </a:spcBef>
              <a:spcAft>
                <a:spcPts val="0"/>
              </a:spcAft>
              <a:buClrTx/>
              <a:buSzTx/>
              <a:buFontTx/>
              <a:buNone/>
              <a:tabLst/>
              <a:defRPr/>
            </a:pPr>
            <a:endParaRPr lang="en-US" sz="1100">
              <a:latin typeface="Calibri" panose="020F0502020204030204" pitchFamily="34" charset="0"/>
              <a:cs typeface="Calibri" panose="020F0502020204030204" pitchFamily="34" charset="0"/>
            </a:endParaRPr>
          </a:p>
          <a:p>
            <a:pPr marL="0" marR="0" lvl="0" indent="0" algn="l" defTabSz="457106" rtl="0" eaLnBrk="1" fontAlgn="auto" latinLnBrk="0" hangingPunct="1">
              <a:lnSpc>
                <a:spcPct val="100000"/>
              </a:lnSpc>
              <a:spcBef>
                <a:spcPts val="0"/>
              </a:spcBef>
              <a:spcAft>
                <a:spcPts val="0"/>
              </a:spcAft>
              <a:buClrTx/>
              <a:buSzTx/>
              <a:buFontTx/>
              <a:buNone/>
              <a:tabLst/>
              <a:defRPr/>
            </a:pPr>
            <a:r>
              <a:rPr lang="en-US" sz="1100">
                <a:latin typeface="Calibri" panose="020F0502020204030204" pitchFamily="34" charset="0"/>
                <a:cs typeface="Calibri" panose="020F0502020204030204" pitchFamily="34" charset="0"/>
              </a:rPr>
              <a:t>Image Credit: Canva.com</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65D7B-3064-8C4C-981F-C5713E490D5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3570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1813" cy="3157537"/>
          </a:xfrm>
        </p:spPr>
      </p:sp>
      <p:sp>
        <p:nvSpPr>
          <p:cNvPr id="3" name="Notes Placeholder 2"/>
          <p:cNvSpPr>
            <a:spLocks noGrp="1"/>
          </p:cNvSpPr>
          <p:nvPr>
            <p:ph type="body" idx="1"/>
          </p:nvPr>
        </p:nvSpPr>
        <p:spPr/>
        <p:txBody>
          <a:bodyPr/>
          <a:lstStyle/>
          <a:p>
            <a:pPr defTabSz="826559">
              <a:defRPr/>
            </a:pPr>
            <a:r>
              <a:rPr lang="en-US"/>
              <a:t>A 2019 national survey of middle and high school students who reported using e-cigarettes found that the most commonly selected reasons for use were:</a:t>
            </a:r>
          </a:p>
          <a:p>
            <a:pPr marL="287865" indent="-287865" defTabSz="826559">
              <a:buFont typeface="Arial" panose="020B0604020202020204" pitchFamily="34" charset="0"/>
              <a:buChar char="•"/>
              <a:defRPr/>
            </a:pPr>
            <a:r>
              <a:rPr lang="en-US"/>
              <a:t>Curiosity (55%)</a:t>
            </a:r>
          </a:p>
          <a:p>
            <a:pPr marL="287865" indent="-287865" defTabSz="826559">
              <a:buFont typeface="Arial" panose="020B0604020202020204" pitchFamily="34" charset="0"/>
              <a:buChar char="•"/>
              <a:defRPr/>
            </a:pPr>
            <a:r>
              <a:rPr lang="en-US"/>
              <a:t>Friend or family member use (31%)</a:t>
            </a:r>
          </a:p>
          <a:p>
            <a:pPr marL="287865" indent="-287865" defTabSz="826559">
              <a:buFont typeface="Arial" panose="020B0604020202020204" pitchFamily="34" charset="0"/>
              <a:buChar char="•"/>
              <a:defRPr/>
            </a:pPr>
            <a:r>
              <a:rPr lang="en-US"/>
              <a:t>Flavors: “such as mint, candy, fruit, or chocolate” (22%)</a:t>
            </a:r>
          </a:p>
          <a:p>
            <a:pPr marL="287865" indent="-287865" defTabSz="826559">
              <a:buFont typeface="Arial" panose="020B0604020202020204" pitchFamily="34" charset="0"/>
              <a:buChar char="•"/>
              <a:defRPr/>
            </a:pPr>
            <a:r>
              <a:rPr lang="en-US"/>
              <a:t>Vaping tricks (21%) - the picture is a young girl doing “The Dragon,” a popular vaping trick</a:t>
            </a:r>
          </a:p>
          <a:p>
            <a:endParaRPr lang="en-US" sz="1400"/>
          </a:p>
          <a:p>
            <a:r>
              <a:rPr lang="en-US"/>
              <a:t>_____________</a:t>
            </a:r>
          </a:p>
          <a:p>
            <a:pPr defTabSz="469335">
              <a:defRPr/>
            </a:pPr>
            <a:endParaRPr lang="en-US" sz="1400"/>
          </a:p>
          <a:p>
            <a:pPr defTabSz="469335">
              <a:defRPr/>
            </a:pPr>
            <a:r>
              <a:rPr lang="en-US" sz="1200"/>
              <a:t>Source: Wang</a:t>
            </a:r>
            <a:r>
              <a:rPr lang="en-US" sz="1200" baseline="0"/>
              <a:t> et al. (2019). </a:t>
            </a:r>
            <a:r>
              <a:rPr lang="en-US" sz="1200"/>
              <a:t>Tobacco product use and associated factors among middle and high school students — United States, 2019.</a:t>
            </a:r>
          </a:p>
          <a:p>
            <a:pPr defTabSz="469335">
              <a:defRPr/>
            </a:pPr>
            <a:r>
              <a:rPr lang="en-US" sz="1200">
                <a:hlinkClick r:id="rId3"/>
              </a:rPr>
              <a:t>https://www.cdc.gov/mmwr/volumes/68/ss/pdfs/ss6812a1-H.pdf</a:t>
            </a:r>
            <a:endParaRPr lang="en-US" sz="1200"/>
          </a:p>
        </p:txBody>
      </p:sp>
      <p:sp>
        <p:nvSpPr>
          <p:cNvPr id="4" name="Slide Number Placeholder 3"/>
          <p:cNvSpPr>
            <a:spLocks noGrp="1"/>
          </p:cNvSpPr>
          <p:nvPr>
            <p:ph type="sldNum" sz="quarter" idx="10"/>
          </p:nvPr>
        </p:nvSpPr>
        <p:spPr/>
        <p:txBody>
          <a:bodyPr/>
          <a:lstStyle/>
          <a:p>
            <a:fld id="{34145F08-EA92-2C4E-88C3-22BB73DE78A1}" type="slidenum">
              <a:rPr lang="en-US" smtClean="0"/>
              <a:pPr/>
              <a:t>53</a:t>
            </a:fld>
            <a:endParaRPr lang="en-US"/>
          </a:p>
        </p:txBody>
      </p:sp>
    </p:spTree>
    <p:extLst>
      <p:ext uri="{BB962C8B-B14F-4D97-AF65-F5344CB8AC3E}">
        <p14:creationId xmlns:p14="http://schemas.microsoft.com/office/powerpoint/2010/main" val="40921378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Quotes from students</a:t>
            </a:r>
          </a:p>
        </p:txBody>
      </p:sp>
      <p:sp>
        <p:nvSpPr>
          <p:cNvPr id="4" name="Slide Number Placeholder 3"/>
          <p:cNvSpPr>
            <a:spLocks noGrp="1"/>
          </p:cNvSpPr>
          <p:nvPr>
            <p:ph type="sldNum" sz="quarter" idx="5"/>
          </p:nvPr>
        </p:nvSpPr>
        <p:spPr/>
        <p:txBody>
          <a:bodyPr/>
          <a:lstStyle/>
          <a:p>
            <a:fld id="{9F3C6ECD-1967-3342-8860-4ABA3C42BA98}" type="slidenum">
              <a:rPr lang="en-US" smtClean="0"/>
              <a:t>56</a:t>
            </a:fld>
            <a:endParaRPr lang="en-US"/>
          </a:p>
        </p:txBody>
      </p:sp>
    </p:spTree>
    <p:extLst>
      <p:ext uri="{BB962C8B-B14F-4D97-AF65-F5344CB8AC3E}">
        <p14:creationId xmlns:p14="http://schemas.microsoft.com/office/powerpoint/2010/main" val="1798874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8663" y="665163"/>
            <a:ext cx="5614987" cy="3159125"/>
          </a:xfrm>
        </p:spPr>
      </p:sp>
      <p:sp>
        <p:nvSpPr>
          <p:cNvPr id="3" name="Notes Placeholder 2"/>
          <p:cNvSpPr>
            <a:spLocks noGrp="1"/>
          </p:cNvSpPr>
          <p:nvPr>
            <p:ph type="body" idx="1"/>
          </p:nvPr>
        </p:nvSpPr>
        <p:spPr>
          <a:xfrm>
            <a:off x="609599" y="4158540"/>
            <a:ext cx="5867401" cy="5048404"/>
          </a:xfrm>
        </p:spPr>
        <p:txBody>
          <a:bodyPr/>
          <a:lstStyle/>
          <a:p>
            <a:pPr marL="171450" indent="-171450">
              <a:buFont typeface="Arial" panose="020B0604020202020204" pitchFamily="34" charset="0"/>
              <a:buChar char="•"/>
            </a:pPr>
            <a:r>
              <a:rPr lang="en-US" b="0" i="0" u="none" strike="noStrike" kern="1200">
                <a:solidFill>
                  <a:schemeClr val="tx1"/>
                </a:solidFill>
                <a:effectLst/>
                <a:latin typeface="+mn-lt"/>
                <a:ea typeface="+mn-ea"/>
                <a:cs typeface="+mn-cs"/>
              </a:rPr>
              <a:t>It’s relatively easy for youth to get vape products despite efforts to reduce access among young people.</a:t>
            </a:r>
          </a:p>
          <a:p>
            <a:pPr marL="171450" indent="-171450">
              <a:buFont typeface="Arial" panose="020B0604020202020204" pitchFamily="34" charset="0"/>
              <a:buChar char="•"/>
            </a:pPr>
            <a:r>
              <a:rPr lang="en-US" b="0" i="0" u="none" strike="noStrike" kern="1200">
                <a:solidFill>
                  <a:schemeClr val="tx1"/>
                </a:solidFill>
                <a:effectLst/>
                <a:latin typeface="+mn-lt"/>
                <a:ea typeface="+mn-ea"/>
                <a:cs typeface="+mn-cs"/>
              </a:rPr>
              <a:t>Selling any tobacco product, including e-cigarettes, to anyone under age 21 is illegal according to federal law, as of December 2019. However, clerks at tobacco shops, vape stores, gas stations and convenience stores do not always follow the law. </a:t>
            </a:r>
          </a:p>
          <a:p>
            <a:pPr marL="171450" indent="-171450">
              <a:buFont typeface="Arial" panose="020B0604020202020204" pitchFamily="34" charset="0"/>
              <a:buChar char="•"/>
            </a:pPr>
            <a:r>
              <a:rPr lang="en-US" b="0" i="0" u="none" strike="noStrike" kern="1200">
                <a:solidFill>
                  <a:schemeClr val="tx1"/>
                </a:solidFill>
                <a:effectLst/>
                <a:latin typeface="+mn-lt"/>
                <a:ea typeface="+mn-ea"/>
                <a:cs typeface="+mn-cs"/>
              </a:rPr>
              <a:t>A recent national survey of middle and high school students found that, among those who reported using e-cigarettes in the past 30 days, 59% got them from a friend, 17% from a vape shop, 13% from a family member, 10% from a gas station or convenience store and 9% from someone who is not a family member or friend. About 6% got them online. </a:t>
            </a:r>
          </a:p>
          <a:p>
            <a:pPr marL="171450" indent="-171450">
              <a:buFont typeface="Arial" panose="020B0604020202020204" pitchFamily="34" charset="0"/>
              <a:buChar char="•"/>
            </a:pPr>
            <a:r>
              <a:rPr lang="en-US" b="0" i="0" u="none" strike="noStrike" kern="1200">
                <a:solidFill>
                  <a:schemeClr val="tx1"/>
                </a:solidFill>
                <a:effectLst/>
                <a:latin typeface="+mn-lt"/>
                <a:ea typeface="+mn-ea"/>
                <a:cs typeface="+mn-cs"/>
              </a:rPr>
              <a:t>Although few kids buy them online, another study found that doing so is pretty easy with a 90% success rate, since website age gates are easy to get around. </a:t>
            </a:r>
          </a:p>
          <a:p>
            <a:pPr marL="171450" indent="-171450">
              <a:buFont typeface="Arial" panose="020B0604020202020204" pitchFamily="34" charset="0"/>
              <a:buChar char="•"/>
            </a:pPr>
            <a:endParaRPr lang="en-US" b="0" i="0" u="none" strike="noStrike" kern="1200">
              <a:solidFill>
                <a:schemeClr val="tx1"/>
              </a:solidFill>
              <a:effectLst/>
              <a:latin typeface="+mn-lt"/>
              <a:ea typeface="+mn-ea"/>
              <a:cs typeface="+mn-cs"/>
            </a:endParaRPr>
          </a:p>
          <a:p>
            <a:r>
              <a:rPr lang="en-US" sz="1200"/>
              <a:t>_____________</a:t>
            </a:r>
          </a:p>
          <a:p>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Sources: </a:t>
            </a:r>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Liu et al. (2019). Youth access to tobacco products in the United States, 2016-2018. </a:t>
            </a:r>
            <a:r>
              <a:rPr lang="en-US" sz="1200" b="0" i="0" u="none" strike="noStrike" kern="1200">
                <a:solidFill>
                  <a:schemeClr val="tx1"/>
                </a:solidFill>
                <a:effectLst/>
                <a:latin typeface="+mn-lt"/>
                <a:ea typeface="+mn-ea"/>
                <a:cs typeface="+mn-cs"/>
                <a:hlinkClick r:id="rId3"/>
              </a:rPr>
              <a:t>https://www.ncbi.nlm.nih.gov/pubmed/31745494</a:t>
            </a:r>
            <a:endParaRPr lang="en-US" sz="1200" b="0" i="0" u="none" strike="noStrike" kern="120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Williams et al. (2015). Electronic cigarette sales to minors via the internet. </a:t>
            </a:r>
            <a:r>
              <a:rPr lang="en-US" sz="1200" b="0" i="0" u="none" strike="noStrike" kern="1200">
                <a:solidFill>
                  <a:schemeClr val="tx1"/>
                </a:solidFill>
                <a:effectLst/>
                <a:latin typeface="+mn-lt"/>
                <a:ea typeface="+mn-ea"/>
                <a:cs typeface="+mn-cs"/>
                <a:hlinkClick r:id="rId4"/>
              </a:rPr>
              <a:t>https://www.ncbi.nlm.nih.gov/pubmed/25730697</a:t>
            </a:r>
            <a:endParaRPr lang="en-US"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4145F08-EA92-2C4E-88C3-22BB73DE78A1}" type="slidenum">
              <a:rPr lang="en-US" smtClean="0"/>
              <a:pPr/>
              <a:t>58</a:t>
            </a:fld>
            <a:endParaRPr lang="en-US"/>
          </a:p>
        </p:txBody>
      </p:sp>
    </p:spTree>
    <p:extLst>
      <p:ext uri="{BB962C8B-B14F-4D97-AF65-F5344CB8AC3E}">
        <p14:creationId xmlns:p14="http://schemas.microsoft.com/office/powerpoint/2010/main" val="14610065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Shape 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r>
              <a:rPr lang="en-US" sz="1100" i="1">
                <a:latin typeface="Calibri" panose="020F0502020204030204" pitchFamily="34" charset="0"/>
                <a:ea typeface="Arial" charset="0"/>
                <a:cs typeface="Calibri" panose="020F0502020204030204" pitchFamily="34" charset="0"/>
              </a:rPr>
              <a:t>Teacher Talking Points:</a:t>
            </a:r>
          </a:p>
          <a:p>
            <a:pPr marL="285750" marR="0" lvl="0" indent="-285750" defTabSz="457200" rtl="0" eaLnBrk="1" fontAlgn="auto" latinLnBrk="0" hangingPunct="1">
              <a:lnSpc>
                <a:spcPct val="100000"/>
              </a:lnSpc>
              <a:spcBef>
                <a:spcPts val="0"/>
              </a:spcBef>
              <a:spcAft>
                <a:spcPts val="0"/>
              </a:spcAft>
              <a:buClrTx/>
              <a:buSzTx/>
              <a:buFont typeface="Arial" charset="0"/>
              <a:buChar char="•"/>
              <a:tabLst/>
              <a:defRPr/>
            </a:pPr>
            <a:r>
              <a:rPr lang="en-US" sz="1100">
                <a:latin typeface="Calibri" panose="020F0502020204030204" pitchFamily="34" charset="0"/>
                <a:ea typeface="Arial" charset="0"/>
                <a:cs typeface="Calibri" panose="020F0502020204030204" pitchFamily="34" charset="0"/>
              </a:rPr>
              <a:t>Along with the harms from nicotine on its own</a:t>
            </a:r>
            <a:r>
              <a:rPr lang="en-US" sz="1100" baseline="0">
                <a:latin typeface="Calibri" panose="020F0502020204030204" pitchFamily="34" charset="0"/>
                <a:ea typeface="Arial" charset="0"/>
                <a:cs typeface="Calibri" panose="020F0502020204030204" pitchFamily="34" charset="0"/>
              </a:rPr>
              <a:t>, w</a:t>
            </a:r>
            <a:r>
              <a:rPr lang="en-US" sz="1100">
                <a:latin typeface="Calibri" panose="020F0502020204030204" pitchFamily="34" charset="0"/>
                <a:ea typeface="Arial" charset="0"/>
                <a:cs typeface="Calibri" panose="020F0502020204030204" pitchFamily="34" charset="0"/>
              </a:rPr>
              <a:t>e know</a:t>
            </a:r>
            <a:r>
              <a:rPr lang="en-US" sz="1100" baseline="0">
                <a:latin typeface="Calibri" panose="020F0502020204030204" pitchFamily="34" charset="0"/>
                <a:ea typeface="Arial" charset="0"/>
                <a:cs typeface="Calibri" panose="020F0502020204030204" pitchFamily="34" charset="0"/>
              </a:rPr>
              <a:t> there are other health risks from </a:t>
            </a:r>
            <a:r>
              <a:rPr lang="en-US" sz="1100">
                <a:latin typeface="Calibri" panose="020F0502020204030204" pitchFamily="34" charset="0"/>
                <a:ea typeface="Arial" charset="0"/>
                <a:cs typeface="Calibri" panose="020F0502020204030204" pitchFamily="34" charset="0"/>
              </a:rPr>
              <a:t>these products. </a:t>
            </a:r>
            <a:endParaRPr lang="en-US" sz="1100" baseline="0">
              <a:latin typeface="Calibri" panose="020F0502020204030204" pitchFamily="34" charset="0"/>
              <a:ea typeface="Arial"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 b="1"/>
          </a:p>
        </p:txBody>
      </p:sp>
    </p:spTree>
    <p:extLst>
      <p:ext uri="{BB962C8B-B14F-4D97-AF65-F5344CB8AC3E}">
        <p14:creationId xmlns:p14="http://schemas.microsoft.com/office/powerpoint/2010/main" val="7875038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a:t>Teacher</a:t>
            </a:r>
            <a:r>
              <a:rPr lang="en-US" i="1" baseline="0"/>
              <a:t> Talking Points:</a:t>
            </a:r>
            <a:endParaRPr lang="en-US"/>
          </a:p>
          <a:p>
            <a:pPr marL="180811" indent="-180811">
              <a:spcBef>
                <a:spcPts val="225"/>
              </a:spcBef>
              <a:spcAft>
                <a:spcPts val="225"/>
              </a:spcAft>
              <a:buFont typeface="Arial" charset="0"/>
              <a:buChar char="•"/>
            </a:pPr>
            <a:r>
              <a:rPr lang="en-US" sz="1160">
                <a:solidFill>
                  <a:schemeClr val="tx1"/>
                </a:solidFill>
                <a:latin typeface="Arial" charset="0"/>
                <a:ea typeface="Arial" charset="0"/>
                <a:cs typeface="Arial" charset="0"/>
              </a:rPr>
              <a:t>Although the</a:t>
            </a:r>
            <a:r>
              <a:rPr lang="en-US" sz="1160" baseline="0">
                <a:solidFill>
                  <a:schemeClr val="tx1"/>
                </a:solidFill>
                <a:latin typeface="Arial" charset="0"/>
                <a:ea typeface="Arial" charset="0"/>
                <a:cs typeface="Arial" charset="0"/>
              </a:rPr>
              <a:t> chemicals that have been found in e-cig aerosols might seem unrecognizable, you are familiar with other places some of those same chemicals can be found.</a:t>
            </a:r>
          </a:p>
          <a:p>
            <a:pPr marL="180811" indent="-180811" algn="l">
              <a:spcBef>
                <a:spcPts val="225"/>
              </a:spcBef>
              <a:spcAft>
                <a:spcPts val="225"/>
              </a:spcAft>
              <a:buFont typeface="Arial" charset="0"/>
              <a:buChar char="•"/>
            </a:pPr>
            <a:r>
              <a:rPr lang="en-US" sz="1160" baseline="0">
                <a:solidFill>
                  <a:schemeClr val="tx1"/>
                </a:solidFill>
                <a:latin typeface="Arial" charset="0"/>
                <a:ea typeface="Arial" charset="0"/>
                <a:cs typeface="Arial" charset="0"/>
              </a:rPr>
              <a:t>(</a:t>
            </a:r>
            <a:r>
              <a:rPr lang="en-US" sz="1160" i="1" baseline="0">
                <a:solidFill>
                  <a:schemeClr val="tx1"/>
                </a:solidFill>
                <a:latin typeface="Arial" charset="0"/>
                <a:ea typeface="Arial" charset="0"/>
                <a:cs typeface="Arial" charset="0"/>
              </a:rPr>
              <a:t>click) </a:t>
            </a:r>
            <a:r>
              <a:rPr lang="en-US" sz="1160" i="0" baseline="0">
                <a:solidFill>
                  <a:schemeClr val="tx1"/>
                </a:solidFill>
                <a:latin typeface="Arial" charset="0"/>
                <a:ea typeface="Arial" charset="0"/>
                <a:cs typeface="Arial" charset="0"/>
              </a:rPr>
              <a:t>For example, </a:t>
            </a:r>
            <a:r>
              <a:rPr lang="en-US" sz="1160">
                <a:solidFill>
                  <a:schemeClr val="tx1"/>
                </a:solidFill>
                <a:latin typeface="Arial" charset="0"/>
                <a:ea typeface="Arial" charset="0"/>
                <a:cs typeface="Arial" charset="0"/>
              </a:rPr>
              <a:t>Propylene glycol can be found in antifreeze</a:t>
            </a:r>
            <a:r>
              <a:rPr lang="en-US" sz="1160" baseline="0">
                <a:solidFill>
                  <a:schemeClr val="tx1"/>
                </a:solidFill>
                <a:latin typeface="Arial" charset="0"/>
                <a:ea typeface="Arial" charset="0"/>
                <a:cs typeface="Arial" charset="0"/>
              </a:rPr>
              <a:t> products or </a:t>
            </a:r>
            <a:r>
              <a:rPr lang="en-US" sz="1200"/>
              <a:t>also used to winterize plumbing systems </a:t>
            </a:r>
          </a:p>
          <a:p>
            <a:pPr marL="180811" indent="-180811" algn="l">
              <a:spcBef>
                <a:spcPts val="225"/>
              </a:spcBef>
              <a:spcAft>
                <a:spcPts val="225"/>
              </a:spcAft>
              <a:buFont typeface="Arial" charset="0"/>
              <a:buChar char="•"/>
            </a:pPr>
            <a:r>
              <a:rPr lang="en-US" sz="1200" baseline="0">
                <a:solidFill>
                  <a:schemeClr val="tx1"/>
                </a:solidFill>
                <a:latin typeface="Arial" charset="0"/>
                <a:ea typeface="Arial" charset="0"/>
                <a:cs typeface="Arial" charset="0"/>
              </a:rPr>
              <a:t>(</a:t>
            </a:r>
            <a:r>
              <a:rPr lang="en-US" sz="1200" i="1" baseline="0">
                <a:solidFill>
                  <a:schemeClr val="tx1"/>
                </a:solidFill>
                <a:latin typeface="Arial" charset="0"/>
                <a:ea typeface="Arial" charset="0"/>
                <a:cs typeface="Arial" charset="0"/>
              </a:rPr>
              <a:t>click) </a:t>
            </a:r>
            <a:r>
              <a:rPr lang="en-US" sz="1200" i="0" baseline="0">
                <a:solidFill>
                  <a:schemeClr val="tx1"/>
                </a:solidFill>
                <a:latin typeface="Arial" charset="0"/>
                <a:ea typeface="Arial" charset="0"/>
                <a:cs typeface="Arial" charset="0"/>
              </a:rPr>
              <a:t>Acetone is commonly found in nail polish remover and as a paint thinner</a:t>
            </a:r>
            <a:endParaRPr lang="en-US" sz="1200">
              <a:solidFill>
                <a:schemeClr val="tx1"/>
              </a:solidFill>
              <a:effectLst>
                <a:outerShdw blurRad="38100" dist="38100" dir="2700000" algn="tl">
                  <a:srgbClr val="000000">
                    <a:alpha val="43137"/>
                  </a:srgbClr>
                </a:outerShdw>
              </a:effectLst>
              <a:latin typeface="Arial" charset="0"/>
              <a:ea typeface="Arial" charset="0"/>
              <a:cs typeface="Arial" charset="0"/>
            </a:endParaRPr>
          </a:p>
          <a:p>
            <a:pPr marL="180811" indent="-180811">
              <a:spcBef>
                <a:spcPts val="225"/>
              </a:spcBef>
              <a:spcAft>
                <a:spcPts val="225"/>
              </a:spcAft>
              <a:buFont typeface="Arial" charset="0"/>
              <a:buChar char="•"/>
            </a:pPr>
            <a:r>
              <a:rPr lang="en-US" sz="1160">
                <a:solidFill>
                  <a:schemeClr val="tx1"/>
                </a:solidFill>
                <a:effectLst>
                  <a:outerShdw blurRad="38100" dist="38100" dir="2700000" algn="tl">
                    <a:srgbClr val="000000">
                      <a:alpha val="43137"/>
                    </a:srgbClr>
                  </a:outerShdw>
                </a:effectLst>
                <a:latin typeface="Arial" charset="0"/>
                <a:ea typeface="Arial" charset="0"/>
                <a:cs typeface="Arial" charset="0"/>
              </a:rPr>
              <a:t>(</a:t>
            </a:r>
            <a:r>
              <a:rPr lang="en-US" sz="1160" i="1">
                <a:solidFill>
                  <a:schemeClr val="tx1"/>
                </a:solidFill>
                <a:effectLst>
                  <a:outerShdw blurRad="38100" dist="38100" dir="2700000" algn="tl">
                    <a:srgbClr val="000000">
                      <a:alpha val="43137"/>
                    </a:srgbClr>
                  </a:outerShdw>
                </a:effectLst>
                <a:latin typeface="Arial" charset="0"/>
                <a:ea typeface="Arial" charset="0"/>
                <a:cs typeface="Arial" charset="0"/>
              </a:rPr>
              <a:t>click)</a:t>
            </a:r>
            <a:r>
              <a:rPr lang="en-US" sz="1160" i="1" baseline="0">
                <a:solidFill>
                  <a:schemeClr val="tx1"/>
                </a:solidFill>
                <a:effectLst>
                  <a:outerShdw blurRad="38100" dist="38100" dir="2700000" algn="tl">
                    <a:srgbClr val="000000">
                      <a:alpha val="43137"/>
                    </a:srgbClr>
                  </a:outerShdw>
                </a:effectLst>
                <a:latin typeface="Arial" charset="0"/>
                <a:ea typeface="Arial" charset="0"/>
                <a:cs typeface="Arial" charset="0"/>
              </a:rPr>
              <a:t> </a:t>
            </a:r>
            <a:r>
              <a:rPr lang="en-US" sz="1160">
                <a:solidFill>
                  <a:schemeClr val="tx1"/>
                </a:solidFill>
                <a:effectLst>
                  <a:outerShdw blurRad="38100" dist="38100" dir="2700000" algn="tl">
                    <a:srgbClr val="000000">
                      <a:alpha val="43137"/>
                    </a:srgbClr>
                  </a:outerShdw>
                </a:effectLst>
                <a:latin typeface="Arial" charset="0"/>
                <a:ea typeface="Arial" charset="0"/>
                <a:cs typeface="Arial" charset="0"/>
              </a:rPr>
              <a:t>Ethylbenzene</a:t>
            </a:r>
            <a:r>
              <a:rPr lang="en-US" sz="1160" baseline="0">
                <a:solidFill>
                  <a:schemeClr val="tx1"/>
                </a:solidFill>
                <a:effectLst>
                  <a:outerShdw blurRad="38100" dist="38100" dir="2700000" algn="tl">
                    <a:srgbClr val="000000">
                      <a:alpha val="43137"/>
                    </a:srgbClr>
                  </a:outerShdw>
                </a:effectLst>
                <a:latin typeface="Arial" charset="0"/>
                <a:ea typeface="Arial" charset="0"/>
                <a:cs typeface="Arial" charset="0"/>
              </a:rPr>
              <a:t> is often </a:t>
            </a:r>
            <a:r>
              <a:rPr lang="en-US" sz="1200"/>
              <a:t>used to make other chemicals.</a:t>
            </a:r>
            <a:r>
              <a:rPr lang="en-US" sz="1200" baseline="0"/>
              <a:t> It</a:t>
            </a:r>
            <a:r>
              <a:rPr lang="uk-UA" sz="1200" baseline="0"/>
              <a:t>’</a:t>
            </a:r>
            <a:r>
              <a:rPr lang="en-US" sz="1200" baseline="0"/>
              <a:t>s also</a:t>
            </a:r>
            <a:r>
              <a:rPr lang="en-US" sz="1200"/>
              <a:t> found in other products, including pesticides,</a:t>
            </a:r>
            <a:r>
              <a:rPr lang="en-US" sz="1200" baseline="0"/>
              <a:t> </a:t>
            </a:r>
            <a:r>
              <a:rPr lang="en-US" sz="1200"/>
              <a:t>synthetic rubber, varnishes paints, and inks</a:t>
            </a:r>
            <a:endParaRPr lang="en-US" sz="1160">
              <a:solidFill>
                <a:schemeClr val="tx1"/>
              </a:solidFill>
              <a:effectLst>
                <a:outerShdw blurRad="38100" dist="38100" dir="2700000" algn="tl">
                  <a:srgbClr val="000000">
                    <a:alpha val="43137"/>
                  </a:srgbClr>
                </a:outerShdw>
              </a:effectLst>
              <a:latin typeface="Arial" charset="0"/>
              <a:ea typeface="Arial" charset="0"/>
              <a:cs typeface="Arial" charset="0"/>
            </a:endParaRPr>
          </a:p>
          <a:p>
            <a:pPr marL="180811" indent="-180811">
              <a:spcBef>
                <a:spcPts val="225"/>
              </a:spcBef>
              <a:spcAft>
                <a:spcPts val="225"/>
              </a:spcAft>
              <a:buFont typeface="Arial" charset="0"/>
              <a:buChar char="•"/>
            </a:pPr>
            <a:r>
              <a:rPr lang="en-US" sz="1160">
                <a:solidFill>
                  <a:schemeClr val="tx1"/>
                </a:solidFill>
                <a:effectLst>
                  <a:outerShdw blurRad="38100" dist="38100" dir="2700000" algn="tl">
                    <a:srgbClr val="000000">
                      <a:alpha val="43137"/>
                    </a:srgbClr>
                  </a:outerShdw>
                </a:effectLst>
                <a:latin typeface="Arial" charset="0"/>
                <a:ea typeface="Arial" charset="0"/>
                <a:cs typeface="Arial" charset="0"/>
              </a:rPr>
              <a:t>(</a:t>
            </a:r>
            <a:r>
              <a:rPr lang="en-US" sz="1160" i="1">
                <a:solidFill>
                  <a:schemeClr val="tx1"/>
                </a:solidFill>
                <a:effectLst>
                  <a:outerShdw blurRad="38100" dist="38100" dir="2700000" algn="tl">
                    <a:srgbClr val="000000">
                      <a:alpha val="43137"/>
                    </a:srgbClr>
                  </a:outerShdw>
                </a:effectLst>
                <a:latin typeface="Arial" charset="0"/>
                <a:ea typeface="Arial" charset="0"/>
                <a:cs typeface="Arial" charset="0"/>
              </a:rPr>
              <a:t>click)</a:t>
            </a:r>
            <a:r>
              <a:rPr lang="en-US" sz="1160" i="1" baseline="0">
                <a:solidFill>
                  <a:schemeClr val="tx1"/>
                </a:solidFill>
                <a:effectLst>
                  <a:outerShdw blurRad="38100" dist="38100" dir="2700000" algn="tl">
                    <a:srgbClr val="000000">
                      <a:alpha val="43137"/>
                    </a:srgbClr>
                  </a:outerShdw>
                </a:effectLst>
                <a:latin typeface="Arial" charset="0"/>
                <a:ea typeface="Arial" charset="0"/>
                <a:cs typeface="Arial" charset="0"/>
              </a:rPr>
              <a:t> </a:t>
            </a:r>
            <a:r>
              <a:rPr lang="en-US" sz="1160">
                <a:solidFill>
                  <a:schemeClr val="tx1"/>
                </a:solidFill>
                <a:effectLst>
                  <a:outerShdw blurRad="38100" dist="38100" dir="2700000" algn="tl">
                    <a:srgbClr val="000000">
                      <a:alpha val="43137"/>
                    </a:srgbClr>
                  </a:outerShdw>
                </a:effectLst>
                <a:latin typeface="Arial" charset="0"/>
                <a:ea typeface="Arial" charset="0"/>
                <a:cs typeface="Arial" charset="0"/>
              </a:rPr>
              <a:t>Formaldehyde</a:t>
            </a:r>
            <a:r>
              <a:rPr lang="en-US" sz="1160" baseline="0">
                <a:solidFill>
                  <a:schemeClr val="tx1"/>
                </a:solidFill>
                <a:effectLst>
                  <a:outerShdw blurRad="38100" dist="38100" dir="2700000" algn="tl">
                    <a:srgbClr val="000000">
                      <a:alpha val="43137"/>
                    </a:srgbClr>
                  </a:outerShdw>
                </a:effectLst>
                <a:latin typeface="Arial" charset="0"/>
                <a:ea typeface="Arial" charset="0"/>
                <a:cs typeface="Arial" charset="0"/>
              </a:rPr>
              <a:t> </a:t>
            </a:r>
            <a:r>
              <a:rPr lang="en-US" sz="1200"/>
              <a:t>based solutions are also used in embalming to disinfect and temporarily preserve human and animal remains</a:t>
            </a:r>
            <a:endParaRPr lang="en-US" sz="1160">
              <a:solidFill>
                <a:schemeClr val="tx1"/>
              </a:solidFill>
              <a:effectLst>
                <a:outerShdw blurRad="38100" dist="38100" dir="2700000" algn="tl">
                  <a:srgbClr val="000000">
                    <a:alpha val="43137"/>
                  </a:srgbClr>
                </a:outerShdw>
              </a:effectLst>
              <a:latin typeface="Arial" charset="0"/>
              <a:ea typeface="Arial" charset="0"/>
              <a:cs typeface="Arial" charset="0"/>
            </a:endParaRPr>
          </a:p>
          <a:p>
            <a:pPr marL="180811" marR="0" indent="-180811" algn="l" defTabSz="914400" rtl="0" eaLnBrk="1" fontAlgn="auto" latinLnBrk="0" hangingPunct="1">
              <a:lnSpc>
                <a:spcPct val="100000"/>
              </a:lnSpc>
              <a:spcBef>
                <a:spcPts val="225"/>
              </a:spcBef>
              <a:spcAft>
                <a:spcPts val="225"/>
              </a:spcAft>
              <a:buClrTx/>
              <a:buSzTx/>
              <a:buFont typeface="Arial" charset="0"/>
              <a:buChar char="•"/>
              <a:tabLst/>
              <a:defRPr/>
            </a:pPr>
            <a:r>
              <a:rPr lang="en-US" sz="1160">
                <a:solidFill>
                  <a:schemeClr val="tx1"/>
                </a:solidFill>
                <a:effectLst>
                  <a:outerShdw blurRad="38100" dist="38100" dir="2700000" algn="tl">
                    <a:srgbClr val="000000">
                      <a:alpha val="43137"/>
                    </a:srgbClr>
                  </a:outerShdw>
                </a:effectLst>
                <a:latin typeface="Arial" charset="0"/>
                <a:ea typeface="Arial" charset="0"/>
                <a:cs typeface="Arial" charset="0"/>
              </a:rPr>
              <a:t>(</a:t>
            </a:r>
            <a:r>
              <a:rPr lang="en-US" sz="1160" i="1">
                <a:solidFill>
                  <a:schemeClr val="tx1"/>
                </a:solidFill>
                <a:effectLst>
                  <a:outerShdw blurRad="38100" dist="38100" dir="2700000" algn="tl">
                    <a:srgbClr val="000000">
                      <a:alpha val="43137"/>
                    </a:srgbClr>
                  </a:outerShdw>
                </a:effectLst>
                <a:latin typeface="Arial" charset="0"/>
                <a:ea typeface="Arial" charset="0"/>
                <a:cs typeface="Arial" charset="0"/>
              </a:rPr>
              <a:t>click)</a:t>
            </a:r>
            <a:r>
              <a:rPr lang="en-US" sz="1160" i="1" baseline="0">
                <a:solidFill>
                  <a:schemeClr val="tx1"/>
                </a:solidFill>
                <a:effectLst>
                  <a:outerShdw blurRad="38100" dist="38100" dir="2700000" algn="tl">
                    <a:srgbClr val="000000">
                      <a:alpha val="43137"/>
                    </a:srgbClr>
                  </a:outerShdw>
                </a:effectLst>
                <a:latin typeface="Arial" charset="0"/>
                <a:ea typeface="Arial" charset="0"/>
                <a:cs typeface="Arial" charset="0"/>
              </a:rPr>
              <a:t> </a:t>
            </a:r>
            <a:r>
              <a:rPr lang="en-US" sz="1100" b="0" i="0" u="none" strike="noStrike" kern="1200">
                <a:solidFill>
                  <a:schemeClr val="tx1"/>
                </a:solidFill>
                <a:effectLst/>
                <a:latin typeface="+mn-lt"/>
                <a:ea typeface="+mn-ea"/>
                <a:cs typeface="+mn-cs"/>
              </a:rPr>
              <a:t>Maybe the most important ingredient here is nicotine. Nicotine is a drug that's highly addictive in moderate doses, and is the reason why smokers smoke even after they start getting sick. Of course, in high doses, it's a poison--in fact, plants make it to keep insects from eating them. It's a funny drug that has a lot of effects, but mostly it's an upper.</a:t>
            </a:r>
            <a:endParaRPr lang="en-US" sz="1160">
              <a:solidFill>
                <a:schemeClr val="tx1"/>
              </a:solidFill>
              <a:effectLst>
                <a:outerShdw blurRad="38100" dist="38100" dir="2700000" algn="tl">
                  <a:srgbClr val="000000">
                    <a:alpha val="43137"/>
                  </a:srgbClr>
                </a:outerShdw>
              </a:effectLst>
              <a:latin typeface="Arial" charset="0"/>
              <a:ea typeface="Arial" charset="0"/>
              <a:cs typeface="Arial" charset="0"/>
            </a:endParaRPr>
          </a:p>
          <a:p>
            <a:pPr marL="180811" indent="-180811">
              <a:spcBef>
                <a:spcPts val="225"/>
              </a:spcBef>
              <a:spcAft>
                <a:spcPts val="225"/>
              </a:spcAft>
              <a:buFont typeface="Arial" charset="0"/>
              <a:buChar char="•"/>
            </a:pPr>
            <a:r>
              <a:rPr lang="en-US" sz="1160">
                <a:solidFill>
                  <a:schemeClr val="tx1"/>
                </a:solidFill>
                <a:effectLst>
                  <a:outerShdw blurRad="38100" dist="38100" dir="2700000" algn="tl">
                    <a:srgbClr val="000000">
                      <a:alpha val="43137"/>
                    </a:srgbClr>
                  </a:outerShdw>
                </a:effectLst>
                <a:latin typeface="Arial" charset="0"/>
                <a:ea typeface="Arial" charset="0"/>
                <a:cs typeface="Arial" charset="0"/>
              </a:rPr>
              <a:t>(</a:t>
            </a:r>
            <a:r>
              <a:rPr lang="en-US" sz="1160" i="1">
                <a:solidFill>
                  <a:schemeClr val="tx1"/>
                </a:solidFill>
                <a:effectLst>
                  <a:outerShdw blurRad="38100" dist="38100" dir="2700000" algn="tl">
                    <a:srgbClr val="000000">
                      <a:alpha val="43137"/>
                    </a:srgbClr>
                  </a:outerShdw>
                </a:effectLst>
                <a:latin typeface="Arial" charset="0"/>
                <a:ea typeface="Arial" charset="0"/>
                <a:cs typeface="Arial" charset="0"/>
              </a:rPr>
              <a:t>click)</a:t>
            </a:r>
            <a:r>
              <a:rPr lang="en-US" sz="1160" i="1" baseline="0">
                <a:solidFill>
                  <a:schemeClr val="tx1"/>
                </a:solidFill>
                <a:effectLst>
                  <a:outerShdw blurRad="38100" dist="38100" dir="2700000" algn="tl">
                    <a:srgbClr val="000000">
                      <a:alpha val="43137"/>
                    </a:srgbClr>
                  </a:outerShdw>
                </a:effectLst>
                <a:latin typeface="Arial" charset="0"/>
                <a:ea typeface="Arial" charset="0"/>
                <a:cs typeface="Arial" charset="0"/>
              </a:rPr>
              <a:t> </a:t>
            </a:r>
            <a:r>
              <a:rPr lang="en-US" sz="1160">
                <a:solidFill>
                  <a:schemeClr val="tx1"/>
                </a:solidFill>
                <a:latin typeface="Arial" charset="0"/>
                <a:ea typeface="Arial" charset="0"/>
                <a:cs typeface="Arial" charset="0"/>
              </a:rPr>
              <a:t>Rubidium is a chemical that</a:t>
            </a:r>
            <a:r>
              <a:rPr lang="en-US" sz="1160" baseline="0">
                <a:solidFill>
                  <a:schemeClr val="tx1"/>
                </a:solidFill>
                <a:latin typeface="Arial" charset="0"/>
                <a:ea typeface="Arial" charset="0"/>
                <a:cs typeface="Arial" charset="0"/>
              </a:rPr>
              <a:t> can be used to give</a:t>
            </a:r>
            <a:r>
              <a:rPr lang="en-US" sz="1160">
                <a:solidFill>
                  <a:schemeClr val="tx1"/>
                </a:solidFill>
                <a:latin typeface="Arial" charset="0"/>
                <a:ea typeface="Arial" charset="0"/>
                <a:cs typeface="Arial" charset="0"/>
              </a:rPr>
              <a:t> </a:t>
            </a:r>
            <a:r>
              <a:rPr lang="en-US" sz="1160">
                <a:solidFill>
                  <a:schemeClr val="tx1"/>
                </a:solidFill>
                <a:effectLst>
                  <a:outerShdw blurRad="38100" dist="38100" dir="2700000" algn="tl">
                    <a:srgbClr val="000000">
                      <a:alpha val="43137"/>
                    </a:srgbClr>
                  </a:outerShdw>
                </a:effectLst>
                <a:latin typeface="Arial" charset="0"/>
                <a:ea typeface="Arial" charset="0"/>
                <a:cs typeface="Arial" charset="0"/>
              </a:rPr>
              <a:t>fireworks their bright colors</a:t>
            </a:r>
          </a:p>
          <a:p>
            <a:pPr marL="180811" indent="-180811">
              <a:spcBef>
                <a:spcPts val="225"/>
              </a:spcBef>
              <a:spcAft>
                <a:spcPts val="225"/>
              </a:spcAft>
              <a:buFont typeface="Arial" charset="0"/>
              <a:buChar char="•"/>
            </a:pPr>
            <a:r>
              <a:rPr lang="en-US" sz="1100">
                <a:solidFill>
                  <a:schemeClr val="tx1"/>
                </a:solidFill>
                <a:latin typeface="+mn-lt"/>
                <a:ea typeface="+mn-ea"/>
                <a:cs typeface="+mn-cs"/>
              </a:rPr>
              <a:t>So</a:t>
            </a:r>
            <a:r>
              <a:rPr lang="en-US" sz="1100" baseline="0">
                <a:solidFill>
                  <a:schemeClr val="tx1"/>
                </a:solidFill>
                <a:latin typeface="+mn-lt"/>
                <a:ea typeface="+mn-ea"/>
                <a:cs typeface="+mn-cs"/>
              </a:rPr>
              <a:t> now that you know that e-cigarettes/vape pens produce aerosol, and that those aerosols contain harmful chemicals, how would you describe e-cig clouds to someone who says they are just water vapor?</a:t>
            </a:r>
            <a:endParaRPr lang="en-US" sz="1160">
              <a:solidFill>
                <a:schemeClr val="tx1"/>
              </a:solidFill>
              <a:latin typeface="Arial" charset="0"/>
              <a:ea typeface="Arial" charset="0"/>
              <a:cs typeface="Arial" charset="0"/>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D73B901-370D-4366-837A-CD8750A73BA1}" type="slidenum">
              <a:rPr lang="en-US" smtClean="0"/>
              <a:t>62</a:t>
            </a:fld>
            <a:endParaRPr lang="en-US"/>
          </a:p>
        </p:txBody>
      </p:sp>
    </p:spTree>
    <p:extLst>
      <p:ext uri="{BB962C8B-B14F-4D97-AF65-F5344CB8AC3E}">
        <p14:creationId xmlns:p14="http://schemas.microsoft.com/office/powerpoint/2010/main" val="3049306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00000"/>
              </a:lnSpc>
              <a:spcBef>
                <a:spcPts val="0"/>
              </a:spcBef>
              <a:spcAft>
                <a:spcPts val="0"/>
              </a:spcAft>
              <a:buClrTx/>
              <a:buSzTx/>
              <a:buFontTx/>
              <a:buNone/>
              <a:tabLst/>
              <a:defRPr/>
            </a:pPr>
            <a:r>
              <a:rPr lang="en-US" sz="1200" i="1">
                <a:latin typeface="Calibri" panose="020F0502020204030204" pitchFamily="34" charset="0"/>
                <a:cs typeface="Calibri" panose="020F0502020204030204" pitchFamily="34" charset="0"/>
              </a:rPr>
              <a:t>Teacher</a:t>
            </a:r>
            <a:r>
              <a:rPr lang="en-US" sz="1200" i="1" baseline="0">
                <a:latin typeface="Calibri" panose="020F0502020204030204" pitchFamily="34" charset="0"/>
                <a:cs typeface="Calibri" panose="020F0502020204030204" pitchFamily="34" charset="0"/>
              </a:rPr>
              <a:t> Talking Points:</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200" i="0" baseline="0">
                <a:latin typeface="Calibri" panose="020F0502020204030204" pitchFamily="34" charset="0"/>
                <a:cs typeface="Calibri" panose="020F0502020204030204" pitchFamily="34" charset="0"/>
              </a:rPr>
              <a:t>Nicotine is a drug that is a stimulant, meaning it raises levels of physical or psychological activity in the body, and it is toxic at high doses.</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200" i="0" baseline="0">
                <a:latin typeface="Calibri" panose="020F0502020204030204" pitchFamily="34" charset="0"/>
                <a:cs typeface="Calibri" panose="020F0502020204030204" pitchFamily="34" charset="0"/>
              </a:rPr>
              <a:t>It is highly addictive since it causes changes in brain chemistry quickly and leaves the brain craving more.</a:t>
            </a:r>
          </a:p>
          <a:p>
            <a:pPr marL="171450" indent="-171450">
              <a:buFont typeface="Arial" charset="0"/>
              <a:buChar char="•"/>
            </a:pPr>
            <a:r>
              <a:rPr lang="en-US" sz="1200" b="0" i="0" u="none" strike="noStrike" kern="1200" baseline="0">
                <a:solidFill>
                  <a:schemeClr val="tx1"/>
                </a:solidFill>
                <a:effectLst/>
                <a:latin typeface="Calibri" panose="020F0502020204030204" pitchFamily="34" charset="0"/>
                <a:ea typeface="+mn-ea"/>
                <a:cs typeface="Calibri" panose="020F0502020204030204" pitchFamily="34" charset="0"/>
              </a:rPr>
              <a:t>it can affect maternal and fetal health during pregnancy.</a:t>
            </a:r>
            <a:endParaRPr lang="en-US" sz="1200" b="0" i="0" u="none" strike="noStrike" kern="1200">
              <a:solidFill>
                <a:schemeClr val="tx1"/>
              </a:solidFill>
              <a:effectLst/>
              <a:latin typeface="Calibri" panose="020F0502020204030204" pitchFamily="34" charset="0"/>
              <a:ea typeface="+mn-ea"/>
              <a:cs typeface="Calibri" panose="020F0502020204030204" pitchFamily="34" charset="0"/>
            </a:endParaRPr>
          </a:p>
          <a:p>
            <a:pPr marL="171450" indent="-171450">
              <a:buFont typeface="Arial" charset="0"/>
              <a:buChar char="•"/>
            </a:pPr>
            <a:r>
              <a:rPr lang="en-US" sz="1200" b="0" i="0" u="none" strike="noStrike" kern="1200">
                <a:solidFill>
                  <a:schemeClr val="tx1"/>
                </a:solidFill>
                <a:effectLst/>
                <a:latin typeface="Calibri" panose="020F0502020204030204" pitchFamily="34" charset="0"/>
                <a:ea typeface="+mn-ea"/>
                <a:cs typeface="Calibri" panose="020F0502020204030204" pitchFamily="34" charset="0"/>
              </a:rPr>
              <a:t>nicotine exposure during adolescence may have lasting adverse effects on brain development</a:t>
            </a:r>
            <a:r>
              <a:rPr lang="en-US" sz="1200" i="0" baseline="0">
                <a:latin typeface="Calibri" panose="020F0502020204030204" pitchFamily="34" charset="0"/>
                <a:cs typeface="Calibri" panose="020F0502020204030204" pitchFamily="34" charset="0"/>
              </a:rPr>
              <a:t>.</a:t>
            </a: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00000"/>
              </a:lnSpc>
              <a:spcBef>
                <a:spcPts val="0"/>
              </a:spcBef>
              <a:spcAft>
                <a:spcPts val="0"/>
              </a:spcAft>
              <a:buClrTx/>
              <a:buSzTx/>
              <a:buFontTx/>
              <a:buNone/>
              <a:tabLst/>
              <a:defRPr/>
            </a:pPr>
            <a:r>
              <a:rPr lang="en-US" sz="1100" i="1">
                <a:latin typeface="Calibri" panose="020F0502020204030204" pitchFamily="34" charset="0"/>
                <a:cs typeface="Calibri" panose="020F0502020204030204" pitchFamily="34" charset="0"/>
              </a:rPr>
              <a:t>Teacher</a:t>
            </a:r>
            <a:r>
              <a:rPr lang="en-US" sz="1100" i="1" baseline="0">
                <a:latin typeface="Calibri" panose="020F0502020204030204" pitchFamily="34" charset="0"/>
                <a:cs typeface="Calibri" panose="020F0502020204030204" pitchFamily="34" charset="0"/>
              </a:rPr>
              <a:t> Talking Points:</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100" b="0" i="0" u="none" strike="noStrike" kern="1200">
                <a:solidFill>
                  <a:schemeClr val="tx1"/>
                </a:solidFill>
                <a:effectLst/>
                <a:latin typeface="Calibri" panose="020F0502020204030204" pitchFamily="34" charset="0"/>
                <a:ea typeface="+mn-ea"/>
                <a:cs typeface="Calibri" panose="020F0502020204030204" pitchFamily="34" charset="0"/>
              </a:rPr>
              <a:t>When a chemical is cytotoxic it means that the chemical to toxic to living cells in your body. </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100" b="0" i="0" u="none" strike="noStrike" kern="1200">
                <a:solidFill>
                  <a:schemeClr val="tx1"/>
                </a:solidFill>
                <a:effectLst/>
                <a:latin typeface="Calibri" panose="020F0502020204030204" pitchFamily="34" charset="0"/>
                <a:ea typeface="+mn-ea"/>
                <a:cs typeface="Calibri" panose="020F0502020204030204" pitchFamily="34" charset="0"/>
              </a:rPr>
              <a:t>Various cinnamon flavors contain cytotoxic compounds. </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100" b="0" i="0" u="none" strike="noStrike" kern="1200">
                <a:solidFill>
                  <a:schemeClr val="tx1"/>
                </a:solidFill>
                <a:effectLst/>
                <a:latin typeface="Calibri" panose="020F0502020204030204" pitchFamily="34" charset="0"/>
                <a:ea typeface="+mn-ea"/>
                <a:cs typeface="Calibri" panose="020F0502020204030204" pitchFamily="34" charset="0"/>
              </a:rPr>
              <a:t>The cherry flavor, benzaldehyde, is cytotoxic as well. </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endParaRPr lang="en-US" i="1" baseline="0"/>
          </a:p>
        </p:txBody>
      </p:sp>
    </p:spTree>
    <p:extLst>
      <p:ext uri="{BB962C8B-B14F-4D97-AF65-F5344CB8AC3E}">
        <p14:creationId xmlns:p14="http://schemas.microsoft.com/office/powerpoint/2010/main" val="14785562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Dutch study highlighted the prevalence of </a:t>
            </a:r>
            <a:r>
              <a:rPr lang="en-US" err="1"/>
              <a:t>flavoured</a:t>
            </a:r>
            <a:r>
              <a:rPr lang="en-US"/>
              <a:t> e cigarettes</a:t>
            </a:r>
          </a:p>
        </p:txBody>
      </p:sp>
      <p:sp>
        <p:nvSpPr>
          <p:cNvPr id="4" name="Slide Number Placeholder 3"/>
          <p:cNvSpPr>
            <a:spLocks noGrp="1"/>
          </p:cNvSpPr>
          <p:nvPr>
            <p:ph type="sldNum" sz="quarter" idx="5"/>
          </p:nvPr>
        </p:nvSpPr>
        <p:spPr/>
        <p:txBody>
          <a:bodyPr/>
          <a:lstStyle/>
          <a:p>
            <a:fld id="{9F3C6ECD-1967-3342-8860-4ABA3C42BA98}" type="slidenum">
              <a:rPr lang="en-US" smtClean="0"/>
              <a:t>64</a:t>
            </a:fld>
            <a:endParaRPr lang="en-US"/>
          </a:p>
        </p:txBody>
      </p:sp>
    </p:spTree>
    <p:extLst>
      <p:ext uri="{BB962C8B-B14F-4D97-AF65-F5344CB8AC3E}">
        <p14:creationId xmlns:p14="http://schemas.microsoft.com/office/powerpoint/2010/main" val="35168557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719" indent="-172719">
              <a:buFont typeface="Arial" panose="020B0604020202020204" pitchFamily="34" charset="0"/>
              <a:buChar char="•"/>
            </a:pPr>
            <a:r>
              <a:rPr lang="en-US"/>
              <a:t>This compares the concentrations of nicotine in pods as compared to traditional cigarettes. The newer vape devices hold more nicotine than most traditional cigarettes.  For example, each JUUL pod contains 41.3 milligrams of nicotine which is equal to smoking 26 to 40 conventional cigarettes (depending on how they are puffed).  </a:t>
            </a:r>
          </a:p>
          <a:p>
            <a:pPr marL="172719" indent="-172719" fontAlgn="base">
              <a:buFont typeface="Arial" panose="020B0604020202020204" pitchFamily="34" charset="0"/>
              <a:buChar char="•"/>
            </a:pPr>
            <a:r>
              <a:rPr lang="en-US"/>
              <a:t>Other companies on the market are providing even higher concentrations of nicotine as pictured here with PHIX and Suorin.</a:t>
            </a:r>
          </a:p>
          <a:p>
            <a:br>
              <a:rPr lang="en-US"/>
            </a:br>
            <a:r>
              <a:rPr lang="en-US"/>
              <a:t>_____________</a:t>
            </a:r>
          </a:p>
          <a:p>
            <a:pPr fontAlgn="base"/>
            <a:endParaRPr lang="en-US" sz="1200"/>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a:t>Source: Raloff, J. (2019, December 19). </a:t>
            </a:r>
            <a:r>
              <a:rPr lang="en-US" sz="1100" b="0" i="0" kern="1200">
                <a:solidFill>
                  <a:schemeClr val="tx1"/>
                </a:solidFill>
                <a:effectLst/>
                <a:latin typeface="+mn-lt"/>
                <a:ea typeface="+mn-ea"/>
                <a:cs typeface="+mn-cs"/>
              </a:rPr>
              <a:t>Today’s nico-teen addicts: What role does ‘juuling’ play?</a:t>
            </a:r>
            <a:r>
              <a:rPr lang="en-US" sz="1100" b="0" i="0" kern="1200" baseline="0">
                <a:solidFill>
                  <a:schemeClr val="tx1"/>
                </a:solidFill>
                <a:effectLst/>
                <a:latin typeface="+mn-lt"/>
                <a:ea typeface="+mn-ea"/>
                <a:cs typeface="+mn-cs"/>
              </a:rPr>
              <a:t> </a:t>
            </a:r>
            <a:r>
              <a:rPr lang="en-US" sz="1200">
                <a:hlinkClick r:id="rId3"/>
              </a:rPr>
              <a:t>https://www.sciencenewsforstudents.org/article/juul-e-cig-vaping-nicotine-teens-addiction</a:t>
            </a:r>
            <a:endParaRPr lang="en-US" sz="1200"/>
          </a:p>
        </p:txBody>
      </p:sp>
      <p:sp>
        <p:nvSpPr>
          <p:cNvPr id="4" name="Slide Number Placeholder 3"/>
          <p:cNvSpPr>
            <a:spLocks noGrp="1"/>
          </p:cNvSpPr>
          <p:nvPr>
            <p:ph type="sldNum" sz="quarter" idx="5"/>
          </p:nvPr>
        </p:nvSpPr>
        <p:spPr/>
        <p:txBody>
          <a:bodyPr/>
          <a:lstStyle/>
          <a:p>
            <a:fld id="{5D50762C-8874-3E4E-A658-52CC4F156303}" type="slidenum">
              <a:rPr lang="en-US" smtClean="0"/>
              <a:t>65</a:t>
            </a:fld>
            <a:endParaRPr lang="en-US"/>
          </a:p>
        </p:txBody>
      </p:sp>
    </p:spTree>
    <p:extLst>
      <p:ext uri="{BB962C8B-B14F-4D97-AF65-F5344CB8AC3E}">
        <p14:creationId xmlns:p14="http://schemas.microsoft.com/office/powerpoint/2010/main" val="8097802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1" u="none" strike="noStrike">
                <a:effectLst/>
                <a:latin typeface="Lucida Grande"/>
                <a:ea typeface="Lucida Grande"/>
                <a:cs typeface="Lucida Grande"/>
                <a:sym typeface="Lucida Grande"/>
              </a:rPr>
              <a:t>Teacher Talking Points:</a:t>
            </a:r>
            <a:r>
              <a:rPr lang="en-US" sz="1100" b="0" i="0" u="none" strike="noStrike">
                <a:effectLst/>
                <a:latin typeface="Lucida Grande"/>
                <a:ea typeface="Lucida Grande"/>
                <a:cs typeface="Lucida Grande"/>
                <a:sym typeface="Lucida Grande"/>
              </a:rPr>
              <a:t> </a:t>
            </a:r>
          </a:p>
          <a:p>
            <a:pPr marL="285750" indent="-285750" rtl="0" fontAlgn="base">
              <a:buFont typeface="Arial" panose="020B0604020202020204" pitchFamily="34" charset="0"/>
              <a:buChar char="•"/>
            </a:pPr>
            <a:r>
              <a:rPr lang="en-US" sz="1100" b="0" i="0" u="none" strike="noStrike">
                <a:effectLst/>
                <a:latin typeface="Lucida Grande"/>
                <a:ea typeface="Lucida Grande"/>
                <a:cs typeface="Lucida Grande"/>
                <a:sym typeface="Lucida Grande"/>
              </a:rPr>
              <a:t>The two most common ways the pod-based industry represents the amount of nicotine in e-juice is in milligrams per milliliter (mg/mL) or percentage of nicotine by weight (%).</a:t>
            </a:r>
          </a:p>
          <a:p>
            <a:pPr marL="285750" indent="-285750" rtl="0" fontAlgn="base">
              <a:buFont typeface="Arial" panose="020B0604020202020204" pitchFamily="34" charset="0"/>
              <a:buChar char="•"/>
            </a:pPr>
            <a:r>
              <a:rPr lang="en-US" sz="1100" b="0" i="0" u="none" strike="noStrike">
                <a:effectLst/>
                <a:latin typeface="Lucida Grande"/>
                <a:ea typeface="Lucida Grande"/>
                <a:cs typeface="Lucida Grande"/>
                <a:sym typeface="Lucida Grande"/>
              </a:rPr>
              <a:t>The labeling of nicotine content is inconsistent, sometimes represented in milligrams or milliliters, and sometimes they may not be labeled at all. (</a:t>
            </a:r>
            <a:r>
              <a:rPr lang="en-US" sz="1100" b="0" i="1" u="none" strike="noStrike">
                <a:effectLst/>
                <a:latin typeface="Lucida Grande"/>
                <a:ea typeface="Lucida Grande"/>
                <a:cs typeface="Lucida Grande"/>
                <a:sym typeface="Lucida Grande"/>
              </a:rPr>
              <a:t>Click</a:t>
            </a:r>
            <a:r>
              <a:rPr lang="en-US" sz="1100" b="0" i="0" u="none" strike="noStrike">
                <a:effectLst/>
                <a:latin typeface="Lucida Grande"/>
                <a:ea typeface="Lucida Grande"/>
                <a:cs typeface="Lucida Grande"/>
                <a:sym typeface="Lucida Grande"/>
              </a:rPr>
              <a:t>) From a show of hands, how many of you are confused so far? (</a:t>
            </a:r>
            <a:r>
              <a:rPr lang="en-US" sz="1100" b="0" i="1" u="none" strike="noStrike">
                <a:effectLst/>
                <a:latin typeface="Lucida Grande"/>
                <a:ea typeface="Lucida Grande"/>
                <a:cs typeface="Lucida Grande"/>
                <a:sym typeface="Lucida Grande"/>
              </a:rPr>
              <a:t>Click</a:t>
            </a:r>
            <a:r>
              <a:rPr lang="en-US" sz="1100" b="0" i="0" u="none" strike="noStrike">
                <a:effectLst/>
                <a:latin typeface="Lucida Grande"/>
                <a:ea typeface="Lucida Grande"/>
                <a:cs typeface="Lucida Grande"/>
                <a:sym typeface="Lucida Grande"/>
              </a:rPr>
              <a:t>) Well, how might your confusion benefit the pod-based industry?</a:t>
            </a:r>
          </a:p>
          <a:p>
            <a:pPr marL="0" indent="0" rtl="0" fontAlgn="base">
              <a:buFont typeface="Arial" panose="020B0604020202020204" pitchFamily="34" charset="0"/>
              <a:buNone/>
            </a:pPr>
            <a:endParaRPr lang="en-US" sz="1100" b="0" i="1" u="sng" strike="noStrike">
              <a:effectLst/>
              <a:latin typeface="Lucida Grande"/>
              <a:ea typeface="Lucida Grande"/>
              <a:cs typeface="Lucida Grande"/>
              <a:sym typeface="Lucida Grande"/>
            </a:endParaRPr>
          </a:p>
          <a:p>
            <a:pPr marL="0" indent="0" rtl="0" fontAlgn="base">
              <a:buFont typeface="Arial" panose="020B0604020202020204" pitchFamily="34" charset="0"/>
              <a:buNone/>
            </a:pPr>
            <a:r>
              <a:rPr lang="en-US" sz="1100" b="0" i="1" u="sng" strike="noStrike">
                <a:effectLst/>
                <a:latin typeface="Lucida Grande"/>
                <a:ea typeface="Lucida Grande"/>
                <a:cs typeface="Lucida Grande"/>
                <a:sym typeface="Lucida Grande"/>
              </a:rPr>
              <a:t>Responses to 2</a:t>
            </a:r>
            <a:r>
              <a:rPr lang="en-US" sz="1100" b="0" i="1" u="sng" strike="noStrike" baseline="30000">
                <a:effectLst/>
                <a:latin typeface="Lucida Grande"/>
                <a:ea typeface="Lucida Grande"/>
                <a:cs typeface="Lucida Grande"/>
                <a:sym typeface="Lucida Grande"/>
              </a:rPr>
              <a:t>nd</a:t>
            </a:r>
            <a:r>
              <a:rPr lang="en-US" sz="1100" b="0" i="1" u="sng" strike="noStrike">
                <a:effectLst/>
                <a:latin typeface="Lucida Grande"/>
                <a:ea typeface="Lucida Grande"/>
                <a:cs typeface="Lucida Grande"/>
                <a:sym typeface="Lucida Grande"/>
              </a:rPr>
              <a:t> question could include</a:t>
            </a:r>
            <a:r>
              <a:rPr lang="en-US" sz="1100" b="0" i="0" u="none" strike="noStrike">
                <a:effectLst/>
                <a:latin typeface="Lucida Grande"/>
                <a:ea typeface="Lucida Grande"/>
                <a:cs typeface="Lucida Grande"/>
                <a:sym typeface="Lucida Grande"/>
              </a:rPr>
              <a:t>: 1. Underestimates the device’s nicotine content, making it seem safe to use 2. People would feel more inclined to try these products 3. Feel more comfortable continuing to use this product</a:t>
            </a:r>
          </a:p>
          <a:p>
            <a:pPr marL="0" indent="0" rtl="0" fontAlgn="base">
              <a:buFont typeface="Arial" panose="020B0604020202020204" pitchFamily="34" charset="0"/>
              <a:buNone/>
            </a:pPr>
            <a:endParaRPr lang="en-US" sz="1100" b="0" i="0" u="none" strike="noStrike">
              <a:effectLst/>
              <a:latin typeface="Lucida Grande"/>
              <a:ea typeface="Lucida Grande"/>
              <a:cs typeface="Lucida Grande"/>
              <a:sym typeface="Lucida Grande"/>
            </a:endParaRPr>
          </a:p>
          <a:p>
            <a:pPr marL="285750" indent="-285750" rtl="0" fontAlgn="base">
              <a:buFont typeface="Arial" panose="020B0604020202020204" pitchFamily="34" charset="0"/>
              <a:buChar char="•"/>
            </a:pPr>
            <a:r>
              <a:rPr lang="en-US" sz="1100" b="0" i="0" u="none" strike="noStrike">
                <a:effectLst/>
                <a:latin typeface="Lucida Grande"/>
                <a:ea typeface="Lucida Grande"/>
                <a:cs typeface="Lucida Grande"/>
                <a:sym typeface="Lucida Grande"/>
              </a:rPr>
              <a:t>A higher value means there is more nicotine, but 5% on these boxes is misleading. 5% is a small number and it just says “5% strength.”</a:t>
            </a:r>
          </a:p>
          <a:p>
            <a:pPr marL="285750" indent="-285750" rtl="0" fontAlgn="base">
              <a:buFont typeface="Arial" panose="020B0604020202020204" pitchFamily="34" charset="0"/>
              <a:buChar char="•"/>
            </a:pPr>
            <a:r>
              <a:rPr lang="en-US" sz="1100" b="0" i="0" u="none" strike="noStrike">
                <a:effectLst/>
                <a:latin typeface="Lucida Grande"/>
                <a:ea typeface="Lucida Grande"/>
                <a:cs typeface="Lucida Grande"/>
                <a:sym typeface="Lucida Grande"/>
              </a:rPr>
              <a:t>(</a:t>
            </a:r>
            <a:r>
              <a:rPr lang="en-US" sz="1100" b="0" i="1" u="none" strike="noStrike">
                <a:effectLst/>
                <a:latin typeface="Lucida Grande"/>
                <a:ea typeface="Lucida Grande"/>
                <a:cs typeface="Lucida Grande"/>
                <a:sym typeface="Lucida Grande"/>
              </a:rPr>
              <a:t>Click</a:t>
            </a:r>
            <a:r>
              <a:rPr lang="en-US" sz="1100" b="0" i="0" u="none" strike="noStrike">
                <a:effectLst/>
                <a:latin typeface="Lucida Grande"/>
                <a:ea typeface="Lucida Grande"/>
                <a:cs typeface="Lucida Grande"/>
                <a:sym typeface="Lucida Grande"/>
              </a:rPr>
              <a:t>) 5% strength of what? Exactly how much is 5%?</a:t>
            </a:r>
          </a:p>
          <a:p>
            <a:pPr marL="285750" indent="-285750" rtl="0" fontAlgn="base">
              <a:buFont typeface="Arial" panose="020B0604020202020204" pitchFamily="34" charset="0"/>
              <a:buChar char="•"/>
            </a:pPr>
            <a:r>
              <a:rPr lang="en-US" sz="1100" b="0" i="0" u="none" strike="noStrike">
                <a:effectLst/>
                <a:latin typeface="Lucida Grande"/>
                <a:ea typeface="Lucida Grande"/>
                <a:cs typeface="Lucida Grande"/>
                <a:sym typeface="Lucida Grande"/>
              </a:rPr>
              <a:t>How might this marketing strategy of using “5% strength” on the packaging manipulate and mislead young people?</a:t>
            </a:r>
          </a:p>
          <a:p>
            <a:pPr marL="285750" indent="-285750" rtl="0" fontAlgn="base">
              <a:buFont typeface="Arial" panose="020B0604020202020204" pitchFamily="34" charset="0"/>
              <a:buChar char="•"/>
            </a:pPr>
            <a:endParaRPr lang="en-US" sz="1100" b="0" i="0" u="none" strike="noStrike">
              <a:effectLst/>
              <a:latin typeface="Lucida Grande"/>
              <a:ea typeface="Lucida Grande"/>
              <a:cs typeface="Lucida Grande"/>
              <a:sym typeface="Lucida Grande"/>
            </a:endParaRPr>
          </a:p>
          <a:p>
            <a:pPr rtl="0" fontAlgn="base"/>
            <a:r>
              <a:rPr lang="en-US" sz="1100" b="0" i="1" u="sng" strike="noStrike">
                <a:effectLst/>
                <a:latin typeface="Lucida Grande"/>
                <a:ea typeface="Lucida Grande"/>
                <a:cs typeface="Lucida Grande"/>
                <a:sym typeface="Lucida Grande"/>
              </a:rPr>
              <a:t>Responses could include</a:t>
            </a:r>
            <a:r>
              <a:rPr lang="en-US" sz="1100" b="0" i="1" u="none" strike="noStrike">
                <a:effectLst/>
                <a:latin typeface="Lucida Grande"/>
                <a:ea typeface="Lucida Grande"/>
                <a:cs typeface="Lucida Grande"/>
                <a:sym typeface="Lucida Grande"/>
              </a:rPr>
              <a:t>: </a:t>
            </a:r>
            <a:r>
              <a:rPr lang="en-US" sz="1100" b="0" i="0" u="none" strike="noStrike">
                <a:effectLst/>
                <a:latin typeface="Lucida Grande"/>
                <a:ea typeface="Lucida Grande"/>
                <a:cs typeface="Lucida Grande"/>
                <a:sym typeface="Lucida Grande"/>
              </a:rPr>
              <a:t>1. no mention of nicotine may give young people the impression that it is safe 2. using a smaller number like 5 instead of 41.3mg once again downplays the amount of nicotine present </a:t>
            </a:r>
          </a:p>
          <a:p>
            <a:pPr marL="285750" indent="-285750" rtl="0" fontAlgn="base">
              <a:buFont typeface="Arial" panose="020B0604020202020204" pitchFamily="34" charset="0"/>
              <a:buChar char="•"/>
            </a:pPr>
            <a:endParaRPr lang="en-US" sz="1100" b="0" i="0" u="none" strike="noStrike">
              <a:effectLst/>
              <a:latin typeface="Lucida Grande"/>
              <a:ea typeface="Lucida Grande"/>
              <a:cs typeface="Lucida Grande"/>
              <a:sym typeface="Lucida Grande"/>
            </a:endParaRPr>
          </a:p>
          <a:p>
            <a:pPr marL="285750" indent="-285750" rtl="0" fontAlgn="base">
              <a:buFont typeface="Arial" panose="020B0604020202020204" pitchFamily="34" charset="0"/>
              <a:buChar char="•"/>
            </a:pPr>
            <a:r>
              <a:rPr lang="en-US" sz="1100" b="0" i="1" u="none" strike="noStrike">
                <a:effectLst/>
                <a:latin typeface="Lucida Grande"/>
                <a:ea typeface="Lucida Grande"/>
                <a:cs typeface="Lucida Grande"/>
                <a:sym typeface="Lucida Grande"/>
              </a:rPr>
              <a:t>(Click</a:t>
            </a:r>
            <a:r>
              <a:rPr lang="en-US" sz="1100" b="0" i="0" u="none" strike="noStrike">
                <a:effectLst/>
                <a:latin typeface="Lucida Grande"/>
                <a:ea typeface="Lucida Grande"/>
                <a:cs typeface="Lucida Grande"/>
                <a:sym typeface="Lucida Grande"/>
              </a:rPr>
              <a:t>) Remember, a JUUL pod contains 41.3 milligrams of nicotine.  </a:t>
            </a:r>
          </a:p>
          <a:p>
            <a:pPr marL="285750" indent="-285750">
              <a:buFont typeface="Arial" charset="0"/>
              <a:buChar char="•"/>
            </a:pPr>
            <a:endParaRPr lang="en-US" sz="1100" i="0" baseline="0">
              <a:latin typeface="Arial" charset="0"/>
              <a:ea typeface="Arial" charset="0"/>
              <a:cs typeface="Arial" charset="0"/>
            </a:endParaRPr>
          </a:p>
          <a:p>
            <a:pPr marL="0" indent="0">
              <a:buFont typeface="Arial" charset="0"/>
              <a:buNone/>
            </a:pPr>
            <a:r>
              <a:rPr lang="en-US" sz="1100" i="1" u="sng" baseline="0">
                <a:latin typeface="Arial" charset="0"/>
                <a:ea typeface="Arial" charset="0"/>
                <a:cs typeface="Arial" charset="0"/>
              </a:rPr>
              <a:t>Images</a:t>
            </a:r>
            <a:r>
              <a:rPr lang="en-US" sz="1100" i="0" baseline="0">
                <a:latin typeface="Arial" charset="0"/>
                <a:ea typeface="Arial" charset="0"/>
                <a:cs typeface="Arial" charset="0"/>
              </a:rPr>
              <a:t>: </a:t>
            </a:r>
          </a:p>
          <a:p>
            <a:pPr marL="0" indent="0">
              <a:buFont typeface="Arial" charset="0"/>
              <a:buNone/>
            </a:pPr>
            <a:r>
              <a:rPr lang="en-US" sz="1100"/>
              <a:t>http://rizvape.com/wp-content/uploads/2018/05/starter-kit.png</a:t>
            </a:r>
          </a:p>
          <a:p>
            <a:pPr marL="0" indent="0">
              <a:buFont typeface="Arial" charset="0"/>
              <a:buNone/>
            </a:pPr>
            <a:r>
              <a:rPr lang="en-US" sz="1100" i="0">
                <a:latin typeface="Arial" charset="0"/>
                <a:ea typeface="Arial" charset="0"/>
                <a:cs typeface="Arial" charset="0"/>
              </a:rPr>
              <a:t>https://www.elementvape.com/suorin-drop-ultra-portable-system</a:t>
            </a:r>
          </a:p>
          <a:p>
            <a:pPr marL="0" indent="0">
              <a:buFont typeface="Arial" charset="0"/>
              <a:buNone/>
            </a:pPr>
            <a:r>
              <a:rPr lang="en-US" sz="1100" i="0">
                <a:latin typeface="Arial" charset="0"/>
                <a:ea typeface="Arial" charset="0"/>
                <a:cs typeface="Arial" charset="0"/>
              </a:rPr>
              <a:t>https://cdn3.volusion.com/pnhwe.bmygz/v/vspfiles/photos/MLV-PHX20-2.jpg?1514889651</a:t>
            </a:r>
          </a:p>
          <a:p>
            <a:pPr marL="0" marR="0" lvl="0" indent="0" defTabSz="457200" eaLnBrk="1" fontAlgn="auto" latinLnBrk="0" hangingPunct="1">
              <a:lnSpc>
                <a:spcPct val="100000"/>
              </a:lnSpc>
              <a:spcBef>
                <a:spcPts val="0"/>
              </a:spcBef>
              <a:spcAft>
                <a:spcPts val="0"/>
              </a:spcAft>
              <a:buClrTx/>
              <a:buSzTx/>
              <a:buFont typeface="Arial" charset="0"/>
              <a:buNone/>
              <a:tabLst/>
              <a:defRPr/>
            </a:pPr>
            <a:r>
              <a:rPr lang="en-US" sz="1100" b="0" i="0">
                <a:effectLst/>
                <a:latin typeface="Lucida Grande"/>
                <a:ea typeface="Lucida Grande"/>
                <a:cs typeface="Lucida Grande"/>
                <a:sym typeface="Lucida Grande"/>
              </a:rPr>
              <a:t>https://phixvapor.com/products/deluxe-bundle-set-customer-appreciation  </a:t>
            </a:r>
          </a:p>
          <a:p>
            <a:pPr marL="0" marR="0" lvl="0" indent="0" defTabSz="457200" eaLnBrk="1" fontAlgn="auto" latinLnBrk="0" hangingPunct="1">
              <a:lnSpc>
                <a:spcPct val="100000"/>
              </a:lnSpc>
              <a:spcBef>
                <a:spcPts val="0"/>
              </a:spcBef>
              <a:spcAft>
                <a:spcPts val="0"/>
              </a:spcAft>
              <a:buClrTx/>
              <a:buSzTx/>
              <a:buFont typeface="Arial" charset="0"/>
              <a:buNone/>
              <a:tabLst/>
              <a:defRPr/>
            </a:pPr>
            <a:r>
              <a:rPr lang="en-US" sz="1100" b="0" i="0">
                <a:effectLst/>
                <a:latin typeface="Lucida Grande"/>
                <a:ea typeface="Lucida Grande"/>
                <a:cs typeface="Lucida Grande"/>
                <a:sym typeface="Lucida Grande"/>
              </a:rPr>
              <a:t>https://progressivegrocer.com/myblu-intense-nicotine-salt-liquidpods-vaping-device-refills</a:t>
            </a:r>
          </a:p>
          <a:p>
            <a:pPr marL="0" marR="0" lvl="0" indent="0" defTabSz="457200" eaLnBrk="1" fontAlgn="auto" latinLnBrk="0" hangingPunct="1">
              <a:lnSpc>
                <a:spcPct val="100000"/>
              </a:lnSpc>
              <a:spcBef>
                <a:spcPts val="0"/>
              </a:spcBef>
              <a:spcAft>
                <a:spcPts val="0"/>
              </a:spcAft>
              <a:buClrTx/>
              <a:buSzTx/>
              <a:buFont typeface="Arial" charset="0"/>
              <a:buNone/>
              <a:tabLst/>
              <a:defRPr/>
            </a:pPr>
            <a:r>
              <a:rPr lang="en-US" sz="1100" b="0" i="0">
                <a:effectLst/>
                <a:latin typeface="Lucida Grande"/>
                <a:ea typeface="Lucida Grande"/>
                <a:cs typeface="Lucida Grande"/>
                <a:sym typeface="Lucida Grande"/>
              </a:rPr>
              <a:t>https://www.ctcwholesalers.co.uk/ecigarettes/capsules-and-pods/my-blu-liquid-pod-cherry-crush-8mg-2-pack</a:t>
            </a:r>
          </a:p>
          <a:p>
            <a:pPr marL="0" marR="0" lvl="0" indent="0" defTabSz="457200" eaLnBrk="1" fontAlgn="auto" latinLnBrk="0" hangingPunct="1">
              <a:lnSpc>
                <a:spcPct val="100000"/>
              </a:lnSpc>
              <a:spcBef>
                <a:spcPts val="0"/>
              </a:spcBef>
              <a:spcAft>
                <a:spcPts val="0"/>
              </a:spcAft>
              <a:buClrTx/>
              <a:buSzTx/>
              <a:buFont typeface="Arial" charset="0"/>
              <a:buNone/>
              <a:tabLst/>
              <a:defRPr/>
            </a:pPr>
            <a:r>
              <a:rPr lang="en-US" sz="1100" b="0" i="0" u="none">
                <a:effectLst/>
                <a:latin typeface="Lucida Grande"/>
                <a:ea typeface="Lucida Grande"/>
                <a:cs typeface="Lucida Grande"/>
                <a:sym typeface="Lucida Grande"/>
              </a:rPr>
              <a:t>https://media.4rgos.it/s/Argos/8197410_R_SET?$Main768$&amp;w=620&amp;h=620</a:t>
            </a:r>
          </a:p>
          <a:p>
            <a:pPr marL="0" marR="0" lvl="0" indent="0" defTabSz="457200" eaLnBrk="1" fontAlgn="auto" latinLnBrk="0" hangingPunct="1">
              <a:lnSpc>
                <a:spcPct val="100000"/>
              </a:lnSpc>
              <a:spcBef>
                <a:spcPts val="0"/>
              </a:spcBef>
              <a:spcAft>
                <a:spcPts val="0"/>
              </a:spcAft>
              <a:buClrTx/>
              <a:buSzTx/>
              <a:buFont typeface="Arial" charset="0"/>
              <a:buNone/>
              <a:tabLst/>
              <a:defRPr/>
            </a:pPr>
            <a:r>
              <a:rPr lang="en-US" sz="1100" b="0" i="0" u="none">
                <a:effectLst/>
                <a:latin typeface="Lucida Grande"/>
                <a:ea typeface="Lucida Grande"/>
                <a:cs typeface="Lucida Grande"/>
                <a:sym typeface="Lucida Grande"/>
              </a:rPr>
              <a:t>https://www.majorleaguevapers.com/pub/media/catalog/product/cache/c687aa7517cf01e65c009f6943c2b1e9/b/u/butterscotch-packaging_2048x_da85aa26-eb89-4eac-b1fe-fa2d39928850_720x1000_2.png</a:t>
            </a:r>
          </a:p>
          <a:p>
            <a:pPr marL="0" marR="0" lvl="0" indent="0" defTabSz="457200" eaLnBrk="1" fontAlgn="auto" latinLnBrk="0" hangingPunct="1">
              <a:lnSpc>
                <a:spcPct val="100000"/>
              </a:lnSpc>
              <a:spcBef>
                <a:spcPts val="0"/>
              </a:spcBef>
              <a:spcAft>
                <a:spcPts val="0"/>
              </a:spcAft>
              <a:buClrTx/>
              <a:buSzTx/>
              <a:buFont typeface="Arial" charset="0"/>
              <a:buNone/>
              <a:tabLst/>
              <a:defRPr/>
            </a:pPr>
            <a:r>
              <a:rPr lang="en-US" sz="1100" b="0" i="0" u="none">
                <a:effectLst/>
                <a:latin typeface="Lucida Grande"/>
                <a:ea typeface="Lucida Grande"/>
                <a:cs typeface="Lucida Grande"/>
                <a:sym typeface="Lucida Grande"/>
              </a:rPr>
              <a:t>https://www.avtxwholesale.com/web/image/product.template/15998/image?unique=d9e65bc</a:t>
            </a:r>
          </a:p>
          <a:p>
            <a:pPr marL="0" marR="0" lvl="0" indent="0" defTabSz="457200" eaLnBrk="1" fontAlgn="auto" latinLnBrk="0" hangingPunct="1">
              <a:lnSpc>
                <a:spcPct val="100000"/>
              </a:lnSpc>
              <a:spcBef>
                <a:spcPts val="0"/>
              </a:spcBef>
              <a:spcAft>
                <a:spcPts val="0"/>
              </a:spcAft>
              <a:buClrTx/>
              <a:buSzTx/>
              <a:buFont typeface="Arial" charset="0"/>
              <a:buNone/>
              <a:tabLst/>
              <a:defRPr/>
            </a:pPr>
            <a:r>
              <a:rPr lang="en-US" sz="1100" b="0" i="0" u="none">
                <a:effectLst/>
                <a:latin typeface="Lucida Grande"/>
                <a:ea typeface="Lucida Grande"/>
                <a:cs typeface="Lucida Grande"/>
                <a:sym typeface="Lucida Grande"/>
              </a:rPr>
              <a:t>https://vaporsplanet.com/wp-content/uploads/2018/11/SMOK-Novo-Pods.png</a:t>
            </a:r>
          </a:p>
          <a:p>
            <a:pPr marL="0" marR="0" lvl="0" indent="0" defTabSz="457200" eaLnBrk="1" fontAlgn="auto" latinLnBrk="0" hangingPunct="1">
              <a:lnSpc>
                <a:spcPct val="100000"/>
              </a:lnSpc>
              <a:spcBef>
                <a:spcPts val="0"/>
              </a:spcBef>
              <a:spcAft>
                <a:spcPts val="0"/>
              </a:spcAft>
              <a:buClrTx/>
              <a:buSzTx/>
              <a:buFont typeface="Arial" charset="0"/>
              <a:buNone/>
              <a:tabLst/>
              <a:defRPr/>
            </a:pPr>
            <a:r>
              <a:rPr lang="en-US" sz="1100" b="0" i="0" u="none">
                <a:effectLst/>
                <a:latin typeface="Lucida Grande"/>
                <a:ea typeface="Lucida Grande"/>
                <a:cs typeface="Lucida Grande"/>
                <a:sym typeface="Lucida Grande"/>
              </a:rPr>
              <a:t>https://www.ievapor.com/images/LoKey-V2-Variable-Voltage-Battery.jpg</a:t>
            </a:r>
          </a:p>
        </p:txBody>
      </p:sp>
    </p:spTree>
    <p:extLst>
      <p:ext uri="{BB962C8B-B14F-4D97-AF65-F5344CB8AC3E}">
        <p14:creationId xmlns:p14="http://schemas.microsoft.com/office/powerpoint/2010/main" val="15195596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800" b="0" i="1" u="none" strike="noStrike">
                <a:effectLst/>
                <a:latin typeface="Calibri" panose="020F0502020204030204" pitchFamily="34" charset="0"/>
                <a:ea typeface="Lucida Grande"/>
                <a:cs typeface="Calibri" panose="020F0502020204030204" pitchFamily="34" charset="0"/>
                <a:sym typeface="Lucida Grande"/>
              </a:rPr>
              <a:t>Teacher Talking Points:</a:t>
            </a:r>
            <a:r>
              <a:rPr lang="en-US" sz="800" b="0" i="0" u="none" strike="noStrike">
                <a:effectLst/>
                <a:latin typeface="Calibri" panose="020F0502020204030204" pitchFamily="34" charset="0"/>
                <a:ea typeface="Lucida Grande"/>
                <a:cs typeface="Calibri" panose="020F0502020204030204" pitchFamily="34" charset="0"/>
                <a:sym typeface="Lucida Grande"/>
              </a:rPr>
              <a:t> </a:t>
            </a:r>
          </a:p>
          <a:p>
            <a:pPr marL="285750" indent="-285750" rtl="0" fontAlgn="base">
              <a:buFont typeface="Arial" panose="020B0604020202020204" pitchFamily="34" charset="0"/>
              <a:buChar char="•"/>
            </a:pPr>
            <a:r>
              <a:rPr lang="en-US" sz="800" b="0" i="0" u="none" strike="noStrike">
                <a:effectLst/>
                <a:latin typeface="Calibri" panose="020F0502020204030204" pitchFamily="34" charset="0"/>
                <a:ea typeface="Lucida Grande"/>
                <a:cs typeface="Calibri" panose="020F0502020204030204" pitchFamily="34" charset="0"/>
                <a:sym typeface="Lucida Grande"/>
              </a:rPr>
              <a:t>If you don’t know, a standard pack of cigarettes contains 20 cigarettes (</a:t>
            </a:r>
            <a:r>
              <a:rPr lang="en-US" sz="800" b="0" i="1" u="none" strike="noStrike">
                <a:effectLst/>
                <a:latin typeface="Calibri" panose="020F0502020204030204" pitchFamily="34" charset="0"/>
                <a:ea typeface="Lucida Grande"/>
                <a:cs typeface="Calibri" panose="020F0502020204030204" pitchFamily="34" charset="0"/>
                <a:sym typeface="Lucida Grande"/>
              </a:rPr>
              <a:t>click</a:t>
            </a:r>
            <a:r>
              <a:rPr lang="en-US" sz="800" b="0" i="0" u="none" strike="noStrike">
                <a:effectLst/>
                <a:latin typeface="Calibri" panose="020F0502020204030204" pitchFamily="34" charset="0"/>
                <a:ea typeface="Lucida Grande"/>
                <a:cs typeface="Calibri" panose="020F0502020204030204" pitchFamily="34" charset="0"/>
                <a:sym typeface="Lucida Grande"/>
              </a:rPr>
              <a:t>). There is 1 mg of nicotine absorption per cigarette, so about 20 milligrams of nicotine delivered to the body from a whole pack of cigarettes. </a:t>
            </a:r>
          </a:p>
          <a:p>
            <a:pPr marL="285750" indent="-285750" rtl="0" fontAlgn="base">
              <a:buFont typeface="Arial" panose="020B0604020202020204" pitchFamily="34" charset="0"/>
              <a:buChar char="•"/>
            </a:pPr>
            <a:r>
              <a:rPr lang="en-US" sz="800" b="0" i="0" u="none" strike="noStrike">
                <a:effectLst/>
                <a:latin typeface="Calibri" panose="020F0502020204030204" pitchFamily="34" charset="0"/>
                <a:ea typeface="Lucida Grande"/>
                <a:cs typeface="Calibri" panose="020F0502020204030204" pitchFamily="34" charset="0"/>
                <a:sym typeface="Lucida Grande"/>
              </a:rPr>
              <a:t>Unlike other e-juices which may or may not contain nicotine, ALL salt-based e-juice contains nicotine!</a:t>
            </a:r>
          </a:p>
          <a:p>
            <a:pPr marL="285750" indent="-285750" rtl="0" fontAlgn="base">
              <a:buFont typeface="Arial" panose="020B0604020202020204" pitchFamily="34" charset="0"/>
              <a:buChar char="•"/>
            </a:pPr>
            <a:r>
              <a:rPr lang="en-US" sz="800" b="0" i="0" u="none" strike="noStrike">
                <a:effectLst/>
                <a:latin typeface="Calibri" panose="020F0502020204030204" pitchFamily="34" charset="0"/>
                <a:ea typeface="Lucida Grande"/>
                <a:cs typeface="Calibri" panose="020F0502020204030204" pitchFamily="34" charset="0"/>
                <a:sym typeface="Lucida Grande"/>
              </a:rPr>
              <a:t>According to JUUL Labs, one JUUL pod contains 41.3 milligrams of nicotine. This is equal to the amount of nicotine you’ll find in about 40 cigarettes (</a:t>
            </a:r>
            <a:r>
              <a:rPr lang="en-US" sz="800" b="0" i="1" u="none" strike="noStrike">
                <a:effectLst/>
                <a:latin typeface="Calibri" panose="020F0502020204030204" pitchFamily="34" charset="0"/>
                <a:ea typeface="Lucida Grande"/>
                <a:cs typeface="Calibri" panose="020F0502020204030204" pitchFamily="34" charset="0"/>
                <a:sym typeface="Lucida Grande"/>
              </a:rPr>
              <a:t>click</a:t>
            </a:r>
            <a:r>
              <a:rPr lang="en-US" sz="800" b="0" i="0" u="none" strike="noStrike">
                <a:effectLst/>
                <a:latin typeface="Calibri" panose="020F0502020204030204" pitchFamily="34" charset="0"/>
                <a:ea typeface="Lucida Grande"/>
                <a:cs typeface="Calibri" panose="020F0502020204030204" pitchFamily="34" charset="0"/>
                <a:sym typeface="Lucida Grande"/>
              </a:rPr>
              <a:t>). </a:t>
            </a:r>
          </a:p>
          <a:p>
            <a:pPr marL="285750" indent="-285750" rtl="0" fontAlgn="base">
              <a:buFont typeface="Arial" panose="020B0604020202020204" pitchFamily="34" charset="0"/>
              <a:buChar char="•"/>
            </a:pPr>
            <a:r>
              <a:rPr lang="en-US" sz="800" b="0" i="0" u="none" strike="noStrike">
                <a:effectLst/>
                <a:latin typeface="Calibri" panose="020F0502020204030204" pitchFamily="34" charset="0"/>
                <a:ea typeface="Lucida Grande"/>
                <a:cs typeface="Calibri" panose="020F0502020204030204" pitchFamily="34" charset="0"/>
                <a:sym typeface="Lucida Grande"/>
              </a:rPr>
              <a:t>How many packs of cigarettes would a JUUL pod then be equal to? </a:t>
            </a:r>
            <a:r>
              <a:rPr lang="en-US" sz="800" b="0" i="1" u="sng" strike="noStrike">
                <a:effectLst/>
                <a:latin typeface="Calibri" panose="020F0502020204030204" pitchFamily="34" charset="0"/>
                <a:ea typeface="Lucida Grande"/>
                <a:cs typeface="Calibri" panose="020F0502020204030204" pitchFamily="34" charset="0"/>
                <a:sym typeface="Lucida Grande"/>
              </a:rPr>
              <a:t>Answe</a:t>
            </a:r>
            <a:r>
              <a:rPr lang="en-US" sz="800" b="0" i="1" u="none" strike="noStrike">
                <a:effectLst/>
                <a:latin typeface="Calibri" panose="020F0502020204030204" pitchFamily="34" charset="0"/>
                <a:ea typeface="Lucida Grande"/>
                <a:cs typeface="Calibri" panose="020F0502020204030204" pitchFamily="34" charset="0"/>
                <a:sym typeface="Lucida Grande"/>
              </a:rPr>
              <a:t>r: about 2 packs</a:t>
            </a:r>
          </a:p>
          <a:p>
            <a:pPr marL="285750" indent="-285750" rtl="0" fontAlgn="base">
              <a:buFont typeface="Arial" panose="020B0604020202020204" pitchFamily="34" charset="0"/>
              <a:buChar char="•"/>
            </a:pPr>
            <a:r>
              <a:rPr lang="en-US" sz="800" b="0" i="0" u="none" strike="noStrike">
                <a:effectLst/>
                <a:latin typeface="Calibri" panose="020F0502020204030204" pitchFamily="34" charset="0"/>
                <a:ea typeface="Lucida Grande"/>
                <a:cs typeface="Calibri" panose="020F0502020204030204" pitchFamily="34" charset="0"/>
                <a:sym typeface="Lucida Grande"/>
              </a:rPr>
              <a:t>As mentioned before, this is a high amount of nicotine and can be intense for first-time users. Our concern is that young people are being introduced to a high amount of nicotine, developing a tolerance quickly, and becoming addicted as a result.</a:t>
            </a:r>
          </a:p>
          <a:p>
            <a:pPr marL="285750" marR="0" lvl="0" indent="-285750"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800" b="0" i="0" u="none" strike="noStrike">
                <a:effectLst/>
                <a:latin typeface="Calibri" panose="020F0502020204030204" pitchFamily="34" charset="0"/>
                <a:ea typeface="Lucida Grande"/>
                <a:cs typeface="Calibri" panose="020F0502020204030204" pitchFamily="34" charset="0"/>
                <a:sym typeface="Lucida Grande"/>
              </a:rPr>
              <a:t>1 Puff bar contains 50 milligrams of nicotine (</a:t>
            </a:r>
            <a:r>
              <a:rPr lang="en-US" sz="800" b="0" i="1" u="none" strike="noStrike">
                <a:effectLst/>
                <a:latin typeface="Calibri" panose="020F0502020204030204" pitchFamily="34" charset="0"/>
                <a:ea typeface="Lucida Grande"/>
                <a:cs typeface="Calibri" panose="020F0502020204030204" pitchFamily="34" charset="0"/>
                <a:sym typeface="Lucida Grande"/>
              </a:rPr>
              <a:t>click</a:t>
            </a:r>
            <a:r>
              <a:rPr lang="en-US" sz="800" b="0" i="0" u="none" strike="noStrike">
                <a:effectLst/>
                <a:latin typeface="Calibri" panose="020F0502020204030204" pitchFamily="34" charset="0"/>
                <a:ea typeface="Lucida Grande"/>
                <a:cs typeface="Calibri" panose="020F0502020204030204" pitchFamily="34" charset="0"/>
                <a:sym typeface="Lucida Grande"/>
              </a:rPr>
              <a:t>), which is equivalent to 50 cigarettes. How many packs of cigarettes would a Puff bar then be equal to? </a:t>
            </a:r>
            <a:r>
              <a:rPr lang="en-US" sz="800" b="0" i="1" u="none" strike="noStrike">
                <a:effectLst/>
                <a:latin typeface="Calibri" panose="020F0502020204030204" pitchFamily="34" charset="0"/>
                <a:ea typeface="Lucida Grande"/>
                <a:cs typeface="Calibri" panose="020F0502020204030204" pitchFamily="34" charset="0"/>
                <a:sym typeface="Lucida Grande"/>
              </a:rPr>
              <a:t>Answer: about 2 ½  packs</a:t>
            </a:r>
            <a:endParaRPr lang="en-US" sz="800" b="0" i="0" u="none" strike="noStrike">
              <a:effectLst/>
              <a:latin typeface="Calibri" panose="020F0502020204030204" pitchFamily="34" charset="0"/>
              <a:ea typeface="Lucida Grande"/>
              <a:cs typeface="Calibri" panose="020F0502020204030204" pitchFamily="34" charset="0"/>
              <a:sym typeface="Lucida Grande"/>
            </a:endParaRPr>
          </a:p>
          <a:p>
            <a:pPr marL="285750" indent="-285750" rtl="0" fontAlgn="base">
              <a:buFont typeface="Arial" panose="020B0604020202020204" pitchFamily="34" charset="0"/>
              <a:buChar char="•"/>
            </a:pPr>
            <a:r>
              <a:rPr lang="en-US" sz="800" b="0" i="0" u="none" strike="noStrike">
                <a:effectLst/>
                <a:latin typeface="Calibri" panose="020F0502020204030204" pitchFamily="34" charset="0"/>
                <a:ea typeface="Lucida Grande"/>
                <a:cs typeface="Calibri" panose="020F0502020204030204" pitchFamily="34" charset="0"/>
                <a:sym typeface="Lucida Grande"/>
              </a:rPr>
              <a:t>1 Suorin Vagon cartridge contains up to 90 milligrams of nicotine or 90 cigarettes (</a:t>
            </a:r>
            <a:r>
              <a:rPr lang="en-US" sz="800" b="0" i="1" u="none" strike="noStrike">
                <a:effectLst/>
                <a:latin typeface="Calibri" panose="020F0502020204030204" pitchFamily="34" charset="0"/>
                <a:ea typeface="Lucida Grande"/>
                <a:cs typeface="Calibri" panose="020F0502020204030204" pitchFamily="34" charset="0"/>
                <a:sym typeface="Lucida Grande"/>
              </a:rPr>
              <a:t>click</a:t>
            </a:r>
            <a:r>
              <a:rPr lang="en-US" sz="800" b="0" i="0" u="none" strike="noStrike">
                <a:effectLst/>
                <a:latin typeface="Calibri" panose="020F0502020204030204" pitchFamily="34" charset="0"/>
                <a:ea typeface="Lucida Grande"/>
                <a:cs typeface="Calibri" panose="020F0502020204030204" pitchFamily="34" charset="0"/>
                <a:sym typeface="Lucida Grande"/>
              </a:rPr>
              <a:t>). How many packs of cigarettes would a Suorin pod then be equal to? </a:t>
            </a:r>
            <a:r>
              <a:rPr lang="en-US" sz="800" b="0" i="1" u="sng" strike="noStrike">
                <a:effectLst/>
                <a:latin typeface="Calibri" panose="020F0502020204030204" pitchFamily="34" charset="0"/>
                <a:ea typeface="Lucida Grande"/>
                <a:cs typeface="Calibri" panose="020F0502020204030204" pitchFamily="34" charset="0"/>
                <a:sym typeface="Lucida Grande"/>
              </a:rPr>
              <a:t>Answe</a:t>
            </a:r>
            <a:r>
              <a:rPr lang="en-US" sz="800" b="0" i="1" u="none" strike="noStrike">
                <a:effectLst/>
                <a:latin typeface="Calibri" panose="020F0502020204030204" pitchFamily="34" charset="0"/>
                <a:ea typeface="Lucida Grande"/>
                <a:cs typeface="Calibri" panose="020F0502020204030204" pitchFamily="34" charset="0"/>
                <a:sym typeface="Lucida Grande"/>
              </a:rPr>
              <a:t>r: about 4 and a half packs</a:t>
            </a:r>
          </a:p>
          <a:p>
            <a:pPr marL="285750" indent="-285750" rtl="0" fontAlgn="base">
              <a:buFont typeface="Arial" panose="020B0604020202020204" pitchFamily="34" charset="0"/>
              <a:buChar char="•"/>
            </a:pPr>
            <a:r>
              <a:rPr lang="en-US" sz="800" b="0" i="0" u="none" strike="noStrike">
                <a:effectLst/>
                <a:latin typeface="Calibri" panose="020F0502020204030204" pitchFamily="34" charset="0"/>
                <a:ea typeface="Lucida Grande"/>
                <a:cs typeface="Calibri" panose="020F0502020204030204" pitchFamily="34" charset="0"/>
                <a:sym typeface="Lucida Grande"/>
              </a:rPr>
              <a:t>(</a:t>
            </a:r>
            <a:r>
              <a:rPr lang="en-US" sz="800" b="0" i="1" u="none" strike="noStrike">
                <a:effectLst/>
                <a:latin typeface="Calibri" panose="020F0502020204030204" pitchFamily="34" charset="0"/>
                <a:ea typeface="Lucida Grande"/>
                <a:cs typeface="Calibri" panose="020F0502020204030204" pitchFamily="34" charset="0"/>
                <a:sym typeface="Lucida Grande"/>
              </a:rPr>
              <a:t>Click</a:t>
            </a:r>
            <a:r>
              <a:rPr lang="en-US" sz="800" b="0" i="0" u="none" strike="noStrike">
                <a:effectLst/>
                <a:latin typeface="Calibri" panose="020F0502020204030204" pitchFamily="34" charset="0"/>
                <a:ea typeface="Lucida Grande"/>
                <a:cs typeface="Calibri" panose="020F0502020204030204" pitchFamily="34" charset="0"/>
                <a:sym typeface="Lucida Grande"/>
              </a:rPr>
              <a:t>) No matter what pod device you are using, all of them contain high levels of nicotine which is extremely addictive, which keeps you coming back for more. </a:t>
            </a:r>
          </a:p>
          <a:p>
            <a:pPr marL="0" lvl="0" indent="0">
              <a:lnSpc>
                <a:spcPct val="100000"/>
              </a:lnSpc>
              <a:buSzPct val="100000"/>
              <a:buFont typeface="Arial"/>
              <a:buNone/>
              <a:defRPr sz="1800"/>
            </a:pPr>
            <a:endParaRPr lang="en-US" sz="800">
              <a:latin typeface="Calibri" panose="020F0502020204030204" pitchFamily="34" charset="0"/>
              <a:ea typeface="Arial"/>
              <a:cs typeface="Calibri" panose="020F0502020204030204" pitchFamily="34" charset="0"/>
              <a:sym typeface="Arial"/>
            </a:endParaRPr>
          </a:p>
          <a:p>
            <a:pPr rtl="0" fontAlgn="base"/>
            <a:r>
              <a:rPr lang="en-US" sz="800" b="0" i="0" u="sng" strike="noStrike">
                <a:effectLst/>
                <a:latin typeface="Calibri" panose="020F0502020204030204" pitchFamily="34" charset="0"/>
                <a:ea typeface="Lucida Grande"/>
                <a:cs typeface="Calibri" panose="020F0502020204030204" pitchFamily="34" charset="0"/>
                <a:sym typeface="Lucida Grande"/>
              </a:rPr>
              <a:t>PLEASE SEE BELOW FOR A THOROUGH BREAKDOWN</a:t>
            </a:r>
            <a:r>
              <a:rPr lang="en-US" sz="800" b="0" i="0" u="none" strike="noStrike">
                <a:effectLst/>
                <a:latin typeface="Calibri" panose="020F0502020204030204" pitchFamily="34" charset="0"/>
                <a:ea typeface="Lucida Grande"/>
                <a:cs typeface="Calibri" panose="020F0502020204030204" pitchFamily="34" charset="0"/>
                <a:sym typeface="Lucida Grande"/>
              </a:rPr>
              <a:t>:  ​</a:t>
            </a:r>
          </a:p>
          <a:p>
            <a:pPr rtl="0" fontAlgn="base"/>
            <a:r>
              <a:rPr lang="en-US" sz="800" b="0" i="0" u="none" strike="noStrike">
                <a:effectLst/>
                <a:latin typeface="Calibri" panose="020F0502020204030204" pitchFamily="34" charset="0"/>
                <a:ea typeface="Lucida Grande"/>
                <a:cs typeface="Calibri" panose="020F0502020204030204" pitchFamily="34" charset="0"/>
                <a:sym typeface="Lucida Grande"/>
              </a:rPr>
              <a:t>​</a:t>
            </a:r>
          </a:p>
          <a:p>
            <a:pPr rtl="0" fontAlgn="base"/>
            <a:r>
              <a:rPr lang="en-US" sz="800" b="0" i="1" u="none" strike="noStrike">
                <a:effectLst/>
                <a:latin typeface="Calibri" panose="020F0502020204030204" pitchFamily="34" charset="0"/>
                <a:ea typeface="Lucida Grande"/>
                <a:cs typeface="Calibri" panose="020F0502020204030204" pitchFamily="34" charset="0"/>
                <a:sym typeface="Lucida Grande"/>
              </a:rPr>
              <a:t>For the nicotine levels in these pod-based products, we looked at the amounts in milligrams per milliliter and/or percentage of nicotine by weight reported by these pod-based companies. Here is a stoichiometry breakdown:</a:t>
            </a:r>
            <a:r>
              <a:rPr lang="en-US" sz="800" b="0" i="0" u="none" strike="noStrike">
                <a:effectLst/>
                <a:latin typeface="Calibri" panose="020F0502020204030204" pitchFamily="34" charset="0"/>
                <a:ea typeface="Lucida Grande"/>
                <a:cs typeface="Calibri" panose="020F0502020204030204" pitchFamily="34" charset="0"/>
                <a:sym typeface="Lucida Grande"/>
              </a:rPr>
              <a:t>​</a:t>
            </a:r>
          </a:p>
          <a:p>
            <a:pPr rtl="0" fontAlgn="base"/>
            <a:r>
              <a:rPr lang="en-US" sz="800" b="0" i="0" u="none" strike="noStrike">
                <a:effectLst/>
                <a:latin typeface="Calibri" panose="020F0502020204030204" pitchFamily="34" charset="0"/>
                <a:ea typeface="Lucida Grande"/>
                <a:cs typeface="Calibri" panose="020F0502020204030204" pitchFamily="34" charset="0"/>
                <a:sym typeface="Lucida Grande"/>
              </a:rPr>
              <a:t> ​</a:t>
            </a:r>
          </a:p>
          <a:p>
            <a:pPr rtl="0" fontAlgn="base"/>
            <a:r>
              <a:rPr lang="en-US" sz="800" b="0" i="1" u="none" strike="noStrike">
                <a:effectLst/>
                <a:latin typeface="Calibri" panose="020F0502020204030204" pitchFamily="34" charset="0"/>
                <a:ea typeface="Lucida Grande"/>
                <a:cs typeface="Calibri" panose="020F0502020204030204" pitchFamily="34" charset="0"/>
                <a:sym typeface="Lucida Grande"/>
              </a:rPr>
              <a:t>One JUUL pod is reported to contain 59 mg/mL (</a:t>
            </a:r>
            <a:r>
              <a:rPr lang="en-US" sz="800" b="0" i="1" u="sng" strike="noStrike">
                <a:effectLst/>
                <a:latin typeface="Calibri" panose="020F0502020204030204" pitchFamily="34" charset="0"/>
                <a:ea typeface="Lucida Grande"/>
                <a:cs typeface="Calibri" panose="020F0502020204030204" pitchFamily="34" charset="0"/>
                <a:sym typeface="Lucida Grande"/>
                <a:hlinkClick r:id="rId3"/>
              </a:rPr>
              <a:t>https://support.juul.com/home/learn/faqs/juulpod-basics</a:t>
            </a:r>
            <a:r>
              <a:rPr lang="en-US" sz="800" b="0" i="1" u="none" strike="noStrike">
                <a:effectLst/>
                <a:latin typeface="Calibri" panose="020F0502020204030204" pitchFamily="34" charset="0"/>
                <a:ea typeface="Lucida Grande"/>
                <a:cs typeface="Calibri" panose="020F0502020204030204" pitchFamily="34" charset="0"/>
                <a:sym typeface="Lucida Grande"/>
              </a:rPr>
              <a:t>), but one JUUL pod is only 0.7mL per pod. </a:t>
            </a:r>
            <a:r>
              <a:rPr lang="en-US" sz="800" b="0" i="0" u="none" strike="noStrike">
                <a:effectLst/>
                <a:latin typeface="Calibri" panose="020F0502020204030204" pitchFamily="34" charset="0"/>
                <a:ea typeface="Lucida Grande"/>
                <a:cs typeface="Calibri" panose="020F0502020204030204" pitchFamily="34" charset="0"/>
                <a:sym typeface="Lucida Grande"/>
              </a:rPr>
              <a:t>​</a:t>
            </a:r>
          </a:p>
          <a:p>
            <a:pPr rtl="0" fontAlgn="base"/>
            <a:r>
              <a:rPr lang="en-US" sz="800" b="0" i="0" u="none" strike="noStrike">
                <a:effectLst/>
                <a:latin typeface="Calibri" panose="020F0502020204030204" pitchFamily="34" charset="0"/>
                <a:ea typeface="Lucida Grande"/>
                <a:cs typeface="Calibri" panose="020F0502020204030204" pitchFamily="34" charset="0"/>
                <a:sym typeface="Lucida Grande"/>
              </a:rPr>
              <a:t>​</a:t>
            </a:r>
          </a:p>
          <a:p>
            <a:pPr rtl="0" fontAlgn="base"/>
            <a:r>
              <a:rPr lang="en-US" sz="800" b="0" i="0" u="none" strike="noStrike">
                <a:effectLst/>
                <a:latin typeface="Calibri" panose="020F0502020204030204" pitchFamily="34" charset="0"/>
                <a:ea typeface="Lucida Grande"/>
                <a:cs typeface="Calibri" panose="020F0502020204030204" pitchFamily="34" charset="0"/>
                <a:sym typeface="Lucida Grande"/>
              </a:rPr>
              <a:t>[59 mg/mL] x [0.7mL] equals </a:t>
            </a:r>
            <a:r>
              <a:rPr lang="en-US" sz="800" b="1" i="0" u="sng" strike="noStrike">
                <a:effectLst/>
                <a:latin typeface="Calibri" panose="020F0502020204030204" pitchFamily="34" charset="0"/>
                <a:ea typeface="Lucida Grande"/>
                <a:cs typeface="Calibri" panose="020F0502020204030204" pitchFamily="34" charset="0"/>
                <a:sym typeface="Lucida Grande"/>
              </a:rPr>
              <a:t>41.3mg</a:t>
            </a:r>
            <a:r>
              <a:rPr lang="en-US" sz="800" b="1" i="0" u="none" strike="noStrike">
                <a:effectLst/>
                <a:latin typeface="Calibri" panose="020F0502020204030204" pitchFamily="34" charset="0"/>
                <a:ea typeface="Lucida Grande"/>
                <a:cs typeface="Calibri" panose="020F0502020204030204" pitchFamily="34" charset="0"/>
                <a:sym typeface="Lucida Grande"/>
              </a:rPr>
              <a:t> </a:t>
            </a:r>
            <a:r>
              <a:rPr lang="en-US" sz="800" b="0" i="0" u="none" strike="noStrike">
                <a:effectLst/>
                <a:latin typeface="Calibri" panose="020F0502020204030204" pitchFamily="34" charset="0"/>
                <a:ea typeface="Lucida Grande"/>
                <a:cs typeface="Calibri" panose="020F0502020204030204" pitchFamily="34" charset="0"/>
                <a:sym typeface="Lucida Grande"/>
              </a:rPr>
              <a:t>(NOTE: milliliter units cancel out)​</a:t>
            </a:r>
          </a:p>
          <a:p>
            <a:pPr rtl="0" fontAlgn="base"/>
            <a:r>
              <a:rPr lang="en-US" sz="800" b="0" i="0" u="none" strike="noStrike">
                <a:effectLst/>
                <a:latin typeface="Calibri" panose="020F0502020204030204" pitchFamily="34" charset="0"/>
                <a:ea typeface="Lucida Grande"/>
                <a:cs typeface="Calibri" panose="020F0502020204030204" pitchFamily="34" charset="0"/>
                <a:sym typeface="Lucida Grande"/>
              </a:rPr>
              <a:t> ​</a:t>
            </a:r>
          </a:p>
          <a:p>
            <a:pPr rtl="0" fontAlgn="base"/>
            <a:r>
              <a:rPr lang="en-US" sz="800" b="0" i="1" u="none" strike="noStrike">
                <a:effectLst/>
                <a:latin typeface="Calibri" panose="020F0502020204030204" pitchFamily="34" charset="0"/>
                <a:ea typeface="Lucida Grande"/>
                <a:cs typeface="Calibri" panose="020F0502020204030204" pitchFamily="34" charset="0"/>
                <a:sym typeface="Lucida Grande"/>
              </a:rPr>
              <a:t>The makers of Puff bar report there being 50 milligrams of nicotine per Puff bar (</a:t>
            </a:r>
            <a:r>
              <a:rPr lang="en-US" sz="800" b="0" i="0" u="none" strike="noStrike">
                <a:effectLst/>
                <a:latin typeface="Calibri" panose="020F0502020204030204" pitchFamily="34" charset="0"/>
                <a:ea typeface="Lucida Grande"/>
                <a:cs typeface="Calibri" panose="020F0502020204030204" pitchFamily="34" charset="0"/>
                <a:sym typeface="Lucida Grande"/>
              </a:rPr>
              <a:t>​</a:t>
            </a:r>
            <a:r>
              <a:rPr lang="en-US" sz="800">
                <a:latin typeface="Calibri" panose="020F0502020204030204" pitchFamily="34" charset="0"/>
                <a:cs typeface="Calibri" panose="020F0502020204030204" pitchFamily="34" charset="0"/>
                <a:hlinkClick r:id="rId4"/>
              </a:rPr>
              <a:t>https://puffecig.com/puff-bar-disposable-device/</a:t>
            </a:r>
            <a:r>
              <a:rPr lang="en-US" sz="800">
                <a:latin typeface="Calibri" panose="020F0502020204030204" pitchFamily="34" charset="0"/>
                <a:cs typeface="Calibri" panose="020F0502020204030204" pitchFamily="34" charset="0"/>
              </a:rPr>
              <a:t>). </a:t>
            </a:r>
            <a:endParaRPr lang="en-US" sz="800" b="0" i="0" u="none" strike="noStrike">
              <a:effectLst/>
              <a:latin typeface="Calibri" panose="020F0502020204030204" pitchFamily="34" charset="0"/>
              <a:ea typeface="Lucida Grande"/>
              <a:cs typeface="Calibri" panose="020F0502020204030204" pitchFamily="34" charset="0"/>
              <a:sym typeface="Lucida Grande"/>
            </a:endParaRPr>
          </a:p>
          <a:p>
            <a:pPr rtl="0" fontAlgn="base"/>
            <a:r>
              <a:rPr lang="en-US" sz="800" b="0" i="0" u="none" strike="noStrike">
                <a:effectLst/>
                <a:latin typeface="Calibri" panose="020F0502020204030204" pitchFamily="34" charset="0"/>
                <a:ea typeface="Lucida Grande"/>
                <a:cs typeface="Calibri" panose="020F0502020204030204" pitchFamily="34" charset="0"/>
                <a:sym typeface="Lucida Grande"/>
              </a:rPr>
              <a:t>​​</a:t>
            </a:r>
          </a:p>
          <a:p>
            <a:pPr rtl="0" fontAlgn="base"/>
            <a:r>
              <a:rPr lang="en-US" sz="800" b="0" i="1" u="none" strike="noStrike">
                <a:effectLst/>
                <a:latin typeface="Calibri" panose="020F0502020204030204" pitchFamily="34" charset="0"/>
                <a:ea typeface="Lucida Grande"/>
                <a:cs typeface="Calibri" panose="020F0502020204030204" pitchFamily="34" charset="0"/>
                <a:sym typeface="Lucida Grande"/>
              </a:rPr>
              <a:t>The Suorin Vagon cartridge/pod can hold an e-juice volume of 2mL (</a:t>
            </a:r>
            <a:r>
              <a:rPr lang="en-US" sz="800" b="0" i="1" u="sng" strike="noStrike">
                <a:effectLst/>
                <a:latin typeface="Calibri" panose="020F0502020204030204" pitchFamily="34" charset="0"/>
                <a:ea typeface="Lucida Grande"/>
                <a:cs typeface="Calibri" panose="020F0502020204030204" pitchFamily="34" charset="0"/>
                <a:sym typeface="Lucida Grande"/>
                <a:hlinkClick r:id="rId5"/>
              </a:rPr>
              <a:t>https://www.suorinusa.com/collections/suorin-vagon/products/suorin-vagon?variant=8436760281141</a:t>
            </a:r>
            <a:r>
              <a:rPr lang="en-US" sz="800" b="0" i="1" u="none" strike="noStrike">
                <a:effectLst/>
                <a:latin typeface="Calibri" panose="020F0502020204030204" pitchFamily="34" charset="0"/>
                <a:ea typeface="Lucida Grande"/>
                <a:cs typeface="Calibri" panose="020F0502020204030204" pitchFamily="34" charset="0"/>
                <a:sym typeface="Lucida Grande"/>
              </a:rPr>
              <a:t>). Suorin devices are semi-closed systems meaning that they are not pre-loaded like PHIX and JUUL, but Suorin still sells salt-based nicotine with nicotine by weight close to what JUUL and PHIX have. In their case, it is 4.5% (</a:t>
            </a:r>
            <a:r>
              <a:rPr lang="en-US" sz="800" b="0" i="1" u="sng" strike="noStrike">
                <a:effectLst/>
                <a:latin typeface="Calibri" panose="020F0502020204030204" pitchFamily="34" charset="0"/>
                <a:ea typeface="Lucida Grande"/>
                <a:cs typeface="Calibri" panose="020F0502020204030204" pitchFamily="34" charset="0"/>
                <a:sym typeface="Lucida Grande"/>
                <a:hlinkClick r:id="rId6"/>
              </a:rPr>
              <a:t>https://www.suorinusa.com/collections/blowsauce-salted/products/blowsauce-watermelon-lollipop-e-juice-by-dripfire-30ml-salted-edtion?variant=1053863936026</a:t>
            </a:r>
            <a:r>
              <a:rPr lang="en-US" sz="800" b="0" i="1" u="none" strike="noStrike">
                <a:effectLst/>
                <a:latin typeface="Calibri" panose="020F0502020204030204" pitchFamily="34" charset="0"/>
                <a:ea typeface="Lucida Grande"/>
                <a:cs typeface="Calibri" panose="020F0502020204030204" pitchFamily="34" charset="0"/>
                <a:sym typeface="Lucida Grande"/>
              </a:rPr>
              <a:t>).</a:t>
            </a:r>
            <a:r>
              <a:rPr lang="en-US" sz="800" b="0" i="0" u="none" strike="noStrike">
                <a:effectLst/>
                <a:latin typeface="Calibri" panose="020F0502020204030204" pitchFamily="34" charset="0"/>
                <a:ea typeface="Lucida Grande"/>
                <a:cs typeface="Calibri" panose="020F0502020204030204" pitchFamily="34" charset="0"/>
                <a:sym typeface="Lucida Grande"/>
              </a:rPr>
              <a:t>​</a:t>
            </a:r>
          </a:p>
          <a:p>
            <a:pPr rtl="0" fontAlgn="base"/>
            <a:r>
              <a:rPr lang="en-US" sz="800" b="0" i="0" u="none" strike="noStrike">
                <a:effectLst/>
                <a:latin typeface="Calibri" panose="020F0502020204030204" pitchFamily="34" charset="0"/>
                <a:ea typeface="Lucida Grande"/>
                <a:cs typeface="Calibri" panose="020F0502020204030204" pitchFamily="34" charset="0"/>
                <a:sym typeface="Lucida Grande"/>
              </a:rPr>
              <a:t>​</a:t>
            </a:r>
          </a:p>
          <a:p>
            <a:pPr rtl="0" fontAlgn="base"/>
            <a:r>
              <a:rPr lang="en-US" sz="800" b="0" i="0" u="none" strike="noStrike">
                <a:effectLst/>
                <a:latin typeface="Calibri" panose="020F0502020204030204" pitchFamily="34" charset="0"/>
                <a:ea typeface="Lucida Grande"/>
                <a:cs typeface="Calibri" panose="020F0502020204030204" pitchFamily="34" charset="0"/>
                <a:sym typeface="Lucida Grande"/>
              </a:rPr>
              <a:t>We used a simple conversion of 45mg/mL to represent the 4.5% nicotine by weight, so [45mg/mL] x [2mL] equals </a:t>
            </a:r>
            <a:r>
              <a:rPr lang="en-US" sz="800" b="1" i="0" u="sng" strike="noStrike">
                <a:effectLst/>
                <a:latin typeface="Calibri" panose="020F0502020204030204" pitchFamily="34" charset="0"/>
                <a:ea typeface="Lucida Grande"/>
                <a:cs typeface="Calibri" panose="020F0502020204030204" pitchFamily="34" charset="0"/>
                <a:sym typeface="Lucida Grande"/>
              </a:rPr>
              <a:t>90mg</a:t>
            </a:r>
            <a:r>
              <a:rPr lang="en-US" sz="800" b="0" i="0" u="none" strike="noStrike">
                <a:effectLst/>
                <a:latin typeface="Calibri" panose="020F0502020204030204" pitchFamily="34" charset="0"/>
                <a:ea typeface="Lucida Grande"/>
                <a:cs typeface="Calibri" panose="020F0502020204030204" pitchFamily="34" charset="0"/>
                <a:sym typeface="Lucida Grande"/>
              </a:rPr>
              <a:t>.​</a:t>
            </a:r>
          </a:p>
          <a:p>
            <a:pPr rtl="0" fontAlgn="base"/>
            <a:r>
              <a:rPr lang="en-US" sz="800" b="0" i="0" u="none" strike="noStrike">
                <a:effectLst/>
                <a:latin typeface="Calibri" panose="020F0502020204030204" pitchFamily="34" charset="0"/>
                <a:ea typeface="Lucida Grande"/>
                <a:cs typeface="Calibri" panose="020F0502020204030204" pitchFamily="34" charset="0"/>
                <a:sym typeface="Lucida Grande"/>
              </a:rPr>
              <a:t>​</a:t>
            </a:r>
          </a:p>
          <a:p>
            <a:pPr rtl="0" fontAlgn="base"/>
            <a:r>
              <a:rPr lang="en-US" sz="800" b="0" i="1" u="none" strike="noStrike">
                <a:effectLst/>
                <a:latin typeface="Calibri" panose="020F0502020204030204" pitchFamily="34" charset="0"/>
                <a:ea typeface="Lucida Grande"/>
                <a:cs typeface="Calibri" panose="020F0502020204030204" pitchFamily="34" charset="0"/>
                <a:sym typeface="Lucida Grande"/>
              </a:rPr>
              <a:t>We decided to use 41.3mg since it is the true amount of nicotine in one pod. One JUUL pod is equivalent to smoking anywhere from 26 to 40 cigarettes, which is more than 1 pack of cigarettes (20 cigarettes). This range depends on whether there is an uptake of 1mg or 1.5mg of nicotine per cigarette, for someone using. We decided on 1mg since it captures the maximum potential of nicotine uptake for these pod-based devices. </a:t>
            </a:r>
            <a:r>
              <a:rPr lang="en-US" sz="800" b="0" i="0" u="none" strike="noStrike">
                <a:effectLst/>
                <a:latin typeface="Calibri" panose="020F0502020204030204" pitchFamily="34" charset="0"/>
                <a:ea typeface="Lucida Grande"/>
                <a:cs typeface="Calibri" panose="020F0502020204030204" pitchFamily="34" charset="0"/>
                <a:sym typeface="Lucida Grande"/>
              </a:rPr>
              <a:t>​</a:t>
            </a:r>
          </a:p>
          <a:p>
            <a:pPr rtl="0" fontAlgn="base"/>
            <a:r>
              <a:rPr lang="en-US" sz="800" b="0" i="0" u="none" strike="noStrike">
                <a:effectLst/>
                <a:latin typeface="Calibri" panose="020F0502020204030204" pitchFamily="34" charset="0"/>
                <a:ea typeface="Lucida Grande"/>
                <a:cs typeface="Calibri" panose="020F0502020204030204" pitchFamily="34" charset="0"/>
                <a:sym typeface="Lucida Grande"/>
              </a:rPr>
              <a:t>​</a:t>
            </a:r>
          </a:p>
          <a:p>
            <a:pPr rtl="0" fontAlgn="base"/>
            <a:r>
              <a:rPr lang="en-US" sz="800" b="0" i="0" u="none" strike="noStrike">
                <a:effectLst/>
                <a:latin typeface="Calibri" panose="020F0502020204030204" pitchFamily="34" charset="0"/>
                <a:ea typeface="Lucida Grande"/>
                <a:cs typeface="Calibri" panose="020F0502020204030204" pitchFamily="34" charset="0"/>
                <a:sym typeface="Lucida Grande"/>
              </a:rPr>
              <a:t>References: ​</a:t>
            </a:r>
          </a:p>
          <a:p>
            <a:pPr rtl="0" fontAlgn="base"/>
            <a:r>
              <a:rPr lang="en-US" sz="800" b="0" i="0" u="none" strike="noStrike">
                <a:effectLst/>
                <a:latin typeface="Calibri" panose="020F0502020204030204" pitchFamily="34" charset="0"/>
                <a:ea typeface="Lucida Grande"/>
                <a:cs typeface="Calibri" panose="020F0502020204030204" pitchFamily="34" charset="0"/>
                <a:sym typeface="Lucida Grande"/>
              </a:rPr>
              <a:t>https://www.ncbi.nlm.nih.gov/pubmed/6705448 ​</a:t>
            </a:r>
          </a:p>
          <a:p>
            <a:pPr rtl="0" fontAlgn="base"/>
            <a:r>
              <a:rPr lang="en-US" sz="800" b="0" i="0" u="none" strike="noStrike">
                <a:effectLst/>
                <a:latin typeface="Calibri" panose="020F0502020204030204" pitchFamily="34" charset="0"/>
                <a:ea typeface="Lucida Grande"/>
                <a:cs typeface="Calibri" panose="020F0502020204030204" pitchFamily="34" charset="0"/>
                <a:sym typeface="Lucida Grande"/>
              </a:rPr>
              <a:t>https://www.ncbi.nlm.nih.gov/pubmed/11208883​</a:t>
            </a:r>
          </a:p>
          <a:p>
            <a:pPr rtl="0" fontAlgn="base"/>
            <a:r>
              <a:rPr lang="en-US" sz="800">
                <a:latin typeface="Calibri" panose="020F0502020204030204" pitchFamily="34" charset="0"/>
                <a:cs typeface="Calibri" panose="020F0502020204030204" pitchFamily="34" charset="0"/>
                <a:hlinkClick r:id="rId7"/>
              </a:rPr>
              <a:t>https://www.drugabuse.gov/publications/research-reports/tobacco-nicotine-e-cigarettes/how-does-tobacco-deliver-its-effects</a:t>
            </a:r>
            <a:endParaRPr lang="en-US" sz="800" b="0" i="0" u="none" strike="noStrike">
              <a:effectLst/>
              <a:latin typeface="Calibri" panose="020F0502020204030204" pitchFamily="34" charset="0"/>
              <a:ea typeface="Lucida Grande"/>
              <a:cs typeface="Calibri" panose="020F0502020204030204" pitchFamily="34" charset="0"/>
              <a:sym typeface="Lucida Grande"/>
            </a:endParaRPr>
          </a:p>
          <a:p>
            <a:pPr rtl="0" fontAlgn="base"/>
            <a:r>
              <a:rPr lang="en-US" sz="800" b="0" i="0" u="none" strike="noStrike">
                <a:effectLst/>
                <a:latin typeface="Calibri" panose="020F0502020204030204" pitchFamily="34" charset="0"/>
                <a:ea typeface="Lucida Grande"/>
                <a:cs typeface="Calibri" panose="020F0502020204030204" pitchFamily="34" charset="0"/>
                <a:sym typeface="Lucida Grande"/>
              </a:rPr>
              <a:t>​</a:t>
            </a:r>
          </a:p>
          <a:p>
            <a:pPr rtl="0" fontAlgn="base"/>
            <a:r>
              <a:rPr lang="en-US" sz="800" b="0" i="1" u="sng" strike="noStrike">
                <a:effectLst/>
                <a:latin typeface="Calibri" panose="020F0502020204030204" pitchFamily="34" charset="0"/>
                <a:ea typeface="Lucida Grande"/>
                <a:cs typeface="Calibri" panose="020F0502020204030204" pitchFamily="34" charset="0"/>
                <a:sym typeface="Lucida Grande"/>
              </a:rPr>
              <a:t>Images</a:t>
            </a:r>
            <a:r>
              <a:rPr lang="en-US" sz="800" b="0" i="0" u="none" strike="noStrike">
                <a:effectLst/>
                <a:latin typeface="Calibri" panose="020F0502020204030204" pitchFamily="34" charset="0"/>
                <a:ea typeface="Lucida Grande"/>
                <a:cs typeface="Calibri" panose="020F0502020204030204" pitchFamily="34" charset="0"/>
                <a:sym typeface="Lucida Grande"/>
              </a:rPr>
              <a:t>:​</a:t>
            </a:r>
          </a:p>
          <a:p>
            <a:pPr rtl="0" fontAlgn="base"/>
            <a:r>
              <a:rPr lang="en-US" sz="800" b="0" i="0" u="none" strike="noStrike">
                <a:effectLst/>
                <a:latin typeface="Calibri" panose="020F0502020204030204" pitchFamily="34" charset="0"/>
                <a:ea typeface="Lucida Grande"/>
                <a:cs typeface="Calibri" panose="020F0502020204030204" pitchFamily="34" charset="0"/>
                <a:sym typeface="Lucida Grande"/>
              </a:rPr>
              <a:t>Ashtray - https://www.actaturcica.com/2018/05/09/ashtray-png-transparent-image/​</a:t>
            </a:r>
          </a:p>
          <a:p>
            <a:pPr rtl="0" fontAlgn="base"/>
            <a:r>
              <a:rPr lang="en-US" sz="800" b="0" i="0" u="none" strike="noStrike">
                <a:effectLst/>
                <a:latin typeface="Calibri" panose="020F0502020204030204" pitchFamily="34" charset="0"/>
                <a:ea typeface="Lucida Grande"/>
                <a:cs typeface="Calibri" panose="020F0502020204030204" pitchFamily="34" charset="0"/>
                <a:sym typeface="Lucida Grande"/>
              </a:rPr>
              <a:t>Cigarette - https://www.istockphoto.com/ae/photos/package-of-cigarettes?excludenudity=true&amp;mediatype=photography&amp;phrase=package%20of%20cigarettes&amp;sort=mostpopular​</a:t>
            </a:r>
          </a:p>
          <a:p>
            <a:pPr rtl="0" fontAlgn="base"/>
            <a:r>
              <a:rPr lang="en-US" sz="800" b="0" i="0" u="none" strike="noStrike">
                <a:effectLst/>
                <a:latin typeface="Calibri" panose="020F0502020204030204" pitchFamily="34" charset="0"/>
                <a:ea typeface="Lucida Grande"/>
                <a:cs typeface="Calibri" panose="020F0502020204030204" pitchFamily="34" charset="0"/>
                <a:sym typeface="Lucida Grande"/>
              </a:rPr>
              <a:t>JUUL pod - https://www.juul.com/shop/pods/mango-5-percent​</a:t>
            </a:r>
          </a:p>
          <a:p>
            <a:pPr rtl="0" fontAlgn="base"/>
            <a:r>
              <a:rPr lang="en-US" sz="800" b="0" i="0" u="none" strike="noStrike">
                <a:effectLst/>
                <a:latin typeface="Calibri" panose="020F0502020204030204" pitchFamily="34" charset="0"/>
                <a:ea typeface="Lucida Grande"/>
                <a:cs typeface="Calibri" panose="020F0502020204030204" pitchFamily="34" charset="0"/>
                <a:sym typeface="Lucida Grande"/>
              </a:rPr>
              <a:t>Puff bar - </a:t>
            </a:r>
            <a:r>
              <a:rPr lang="en-US" sz="800">
                <a:latin typeface="Calibri" panose="020F0502020204030204" pitchFamily="34" charset="0"/>
                <a:cs typeface="Calibri" panose="020F0502020204030204" pitchFamily="34" charset="0"/>
                <a:hlinkClick r:id="rId8"/>
              </a:rPr>
              <a:t>https://www.ievapor.com/puff-bar-menthol-disposable-pod-device-10pcspack-p-1930.html</a:t>
            </a:r>
            <a:endParaRPr lang="en-US" sz="800">
              <a:latin typeface="Calibri" panose="020F0502020204030204" pitchFamily="34" charset="0"/>
              <a:cs typeface="Calibri" panose="020F0502020204030204" pitchFamily="34" charset="0"/>
            </a:endParaRPr>
          </a:p>
          <a:p>
            <a:pPr rtl="0" fontAlgn="base"/>
            <a:r>
              <a:rPr lang="en-US" sz="800" b="0" i="0" u="none" strike="noStrike">
                <a:effectLst/>
                <a:latin typeface="Calibri" panose="020F0502020204030204" pitchFamily="34" charset="0"/>
                <a:ea typeface="Lucida Grande"/>
                <a:cs typeface="Calibri" panose="020F0502020204030204" pitchFamily="34" charset="0"/>
                <a:sym typeface="Lucida Grande"/>
              </a:rPr>
              <a:t>Suorin pod - http://yetivape.com/suorin-vagon-pod/ ​</a:t>
            </a:r>
          </a:p>
        </p:txBody>
      </p:sp>
    </p:spTree>
    <p:extLst>
      <p:ext uri="{BB962C8B-B14F-4D97-AF65-F5344CB8AC3E}">
        <p14:creationId xmlns:p14="http://schemas.microsoft.com/office/powerpoint/2010/main" val="16180684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3" name="Shape 3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sz="1000" i="1">
                <a:latin typeface="Calibri" panose="020F0502020204030204" pitchFamily="34" charset="0"/>
                <a:ea typeface="Arial" charset="0"/>
                <a:cs typeface="Calibri" panose="020F0502020204030204" pitchFamily="34" charset="0"/>
              </a:rPr>
              <a:t>Teacher Talking Points</a:t>
            </a:r>
            <a:r>
              <a:rPr lang="en-US" sz="1000">
                <a:latin typeface="Calibri" panose="020F0502020204030204" pitchFamily="34" charset="0"/>
                <a:ea typeface="Arial" charset="0"/>
                <a:cs typeface="Calibri" panose="020F0502020204030204" pitchFamily="34" charset="0"/>
              </a:rPr>
              <a:t>:</a:t>
            </a:r>
          </a:p>
          <a:p>
            <a:pPr marL="171450" lvl="0" indent="-171450" rtl="0">
              <a:spcBef>
                <a:spcPts val="0"/>
              </a:spcBef>
              <a:buFont typeface="Arial" charset="0"/>
              <a:buChar char="•"/>
            </a:pPr>
            <a:r>
              <a:rPr lang="en-US" sz="1000">
                <a:latin typeface="Calibri" panose="020F0502020204030204" pitchFamily="34" charset="0"/>
                <a:ea typeface="Arial" charset="0"/>
                <a:cs typeface="Calibri" panose="020F0502020204030204" pitchFamily="34" charset="0"/>
              </a:rPr>
              <a:t>(</a:t>
            </a:r>
            <a:r>
              <a:rPr lang="en-US" sz="1000" i="1">
                <a:latin typeface="Calibri" panose="020F0502020204030204" pitchFamily="34" charset="0"/>
                <a:ea typeface="Arial" charset="0"/>
                <a:cs typeface="Calibri" panose="020F0502020204030204" pitchFamily="34" charset="0"/>
              </a:rPr>
              <a:t>Click</a:t>
            </a:r>
            <a:r>
              <a:rPr lang="en-US" sz="1000">
                <a:latin typeface="Calibri" panose="020F0502020204030204" pitchFamily="34" charset="0"/>
                <a:ea typeface="Arial" charset="0"/>
                <a:cs typeface="Calibri" panose="020F0502020204030204" pitchFamily="34" charset="0"/>
              </a:rPr>
              <a:t>) Nicotine rewires and changes a young person’s brain, making a person anxious when their brain is going through nicotine withdrawal. Nicotine doesn’t just affect your brain since there are “acetylcholine” receptors all over your body. </a:t>
            </a:r>
          </a:p>
          <a:p>
            <a:pPr marL="171450" lvl="0" indent="-171450" rtl="0">
              <a:spcBef>
                <a:spcPts val="0"/>
              </a:spcBef>
              <a:buFont typeface="Arial" charset="0"/>
              <a:buChar char="•"/>
            </a:pPr>
            <a:r>
              <a:rPr lang="en-US" sz="1000">
                <a:latin typeface="Calibri" panose="020F0502020204030204" pitchFamily="34" charset="0"/>
                <a:ea typeface="Arial" charset="0"/>
                <a:cs typeface="Calibri" panose="020F0502020204030204" pitchFamily="34" charset="0"/>
              </a:rPr>
              <a:t>(</a:t>
            </a:r>
            <a:r>
              <a:rPr lang="en-US" sz="1000" i="1">
                <a:latin typeface="Calibri" panose="020F0502020204030204" pitchFamily="34" charset="0"/>
                <a:ea typeface="Arial" charset="0"/>
                <a:cs typeface="Calibri" panose="020F0502020204030204" pitchFamily="34" charset="0"/>
              </a:rPr>
              <a:t>Click</a:t>
            </a:r>
            <a:r>
              <a:rPr lang="en-US" sz="1000">
                <a:latin typeface="Calibri" panose="020F0502020204030204" pitchFamily="34" charset="0"/>
                <a:ea typeface="Arial" charset="0"/>
                <a:cs typeface="Calibri" panose="020F0502020204030204" pitchFamily="34" charset="0"/>
              </a:rPr>
              <a:t>) For example, using nicotine can make your heartbeat faster </a:t>
            </a:r>
            <a:r>
              <a:rPr lang="en-US" sz="1000" b="0">
                <a:latin typeface="Calibri" panose="020F0502020204030204" pitchFamily="34" charset="0"/>
                <a:ea typeface="Arial" charset="0"/>
                <a:cs typeface="Calibri" panose="020F0502020204030204" pitchFamily="34" charset="0"/>
              </a:rPr>
              <a:t>because it activates your “fight or flight response.” </a:t>
            </a:r>
          </a:p>
          <a:p>
            <a:pPr marL="171450" lvl="0" indent="-171450" rtl="0">
              <a:spcBef>
                <a:spcPts val="0"/>
              </a:spcBef>
              <a:buFont typeface="Arial" charset="0"/>
              <a:buChar char="•"/>
            </a:pPr>
            <a:r>
              <a:rPr lang="en-US" sz="1000" b="0">
                <a:latin typeface="Calibri" panose="020F0502020204030204" pitchFamily="34" charset="0"/>
                <a:ea typeface="Arial" charset="0"/>
                <a:cs typeface="Calibri" panose="020F0502020204030204" pitchFamily="34" charset="0"/>
              </a:rPr>
              <a:t>Nicotine salt solutions in particular produce a faster and higher heart rate than other aerosolized nicotine solutions, which can put stress on the heart. </a:t>
            </a:r>
          </a:p>
          <a:p>
            <a:pPr marL="171450" lvl="0" indent="-171450" rtl="0">
              <a:spcBef>
                <a:spcPts val="0"/>
              </a:spcBef>
              <a:buFont typeface="Arial" charset="0"/>
              <a:buChar char="•"/>
            </a:pPr>
            <a:r>
              <a:rPr lang="en-US" sz="1000">
                <a:latin typeface="Calibri" panose="020F0502020204030204" pitchFamily="34" charset="0"/>
                <a:ea typeface="Arial" charset="0"/>
                <a:cs typeface="Calibri" panose="020F0502020204030204" pitchFamily="34" charset="0"/>
              </a:rPr>
              <a:t>(</a:t>
            </a:r>
            <a:r>
              <a:rPr lang="en-US" sz="1000" i="1">
                <a:latin typeface="Calibri" panose="020F0502020204030204" pitchFamily="34" charset="0"/>
                <a:ea typeface="Arial" charset="0"/>
                <a:cs typeface="Calibri" panose="020F0502020204030204" pitchFamily="34" charset="0"/>
              </a:rPr>
              <a:t>Click</a:t>
            </a:r>
            <a:r>
              <a:rPr lang="en-US" sz="1000">
                <a:latin typeface="Calibri" panose="020F0502020204030204" pitchFamily="34" charset="0"/>
                <a:ea typeface="Arial" charset="0"/>
                <a:cs typeface="Calibri" panose="020F0502020204030204" pitchFamily="34" charset="0"/>
              </a:rPr>
              <a:t>) Outside of all the chemicals and toxins already in e-cigarettes, nicotine can independently cause trouble breathing and damage to the lungs. The lungs generally produce mucus and cough in response to the harmful chemicals inhaled. </a:t>
            </a:r>
          </a:p>
          <a:p>
            <a:pPr marL="171450" lvl="0" indent="-171450" rtl="0">
              <a:spcBef>
                <a:spcPts val="0"/>
              </a:spcBef>
              <a:buFont typeface="Arial" charset="0"/>
              <a:buChar char="•"/>
            </a:pPr>
            <a:r>
              <a:rPr lang="en-US" sz="1000">
                <a:latin typeface="Calibri" panose="020F0502020204030204" pitchFamily="34" charset="0"/>
                <a:ea typeface="Arial" charset="0"/>
                <a:cs typeface="Calibri" panose="020F0502020204030204" pitchFamily="34" charset="0"/>
              </a:rPr>
              <a:t>(</a:t>
            </a:r>
            <a:r>
              <a:rPr lang="en-US" sz="1000" i="1">
                <a:latin typeface="Calibri" panose="020F0502020204030204" pitchFamily="34" charset="0"/>
                <a:ea typeface="Arial" charset="0"/>
                <a:cs typeface="Calibri" panose="020F0502020204030204" pitchFamily="34" charset="0"/>
              </a:rPr>
              <a:t>Click</a:t>
            </a:r>
            <a:r>
              <a:rPr lang="en-US" sz="1000">
                <a:latin typeface="Calibri" panose="020F0502020204030204" pitchFamily="34" charset="0"/>
                <a:ea typeface="Arial" charset="0"/>
                <a:cs typeface="Calibri" panose="020F0502020204030204" pitchFamily="34" charset="0"/>
              </a:rPr>
              <a:t>) Nicotine can also cause increased acid reflux, which leads to heartburn. </a:t>
            </a:r>
          </a:p>
          <a:p>
            <a:pPr marL="171450" lvl="0" indent="-171450" rtl="0">
              <a:spcBef>
                <a:spcPts val="0"/>
              </a:spcBef>
              <a:buFont typeface="Arial" charset="0"/>
              <a:buChar char="•"/>
            </a:pPr>
            <a:r>
              <a:rPr lang="en-US" sz="1000">
                <a:latin typeface="Calibri" panose="020F0502020204030204" pitchFamily="34" charset="0"/>
                <a:ea typeface="Arial" charset="0"/>
                <a:cs typeface="Calibri" panose="020F0502020204030204" pitchFamily="34" charset="0"/>
              </a:rPr>
              <a:t>Last by not least, nicotine can even negatively impact your reproductive organs.</a:t>
            </a:r>
            <a:r>
              <a:rPr lang="en-US" sz="1000" baseline="0">
                <a:latin typeface="Calibri" panose="020F0502020204030204" pitchFamily="34" charset="0"/>
                <a:ea typeface="Arial" charset="0"/>
                <a:cs typeface="Calibri" panose="020F0502020204030204" pitchFamily="34" charset="0"/>
              </a:rPr>
              <a:t> </a:t>
            </a:r>
            <a:endParaRPr lang="en-US" sz="1000">
              <a:latin typeface="Calibri" panose="020F0502020204030204" pitchFamily="34" charset="0"/>
              <a:ea typeface="Arial" charset="0"/>
              <a:cs typeface="Calibri" panose="020F0502020204030204" pitchFamily="34" charset="0"/>
            </a:endParaRPr>
          </a:p>
          <a:p>
            <a:pPr lvl="0" rtl="0">
              <a:spcBef>
                <a:spcPts val="0"/>
              </a:spcBef>
              <a:buNone/>
            </a:pPr>
            <a:endParaRPr lang="en-US" sz="1000">
              <a:latin typeface="Calibri" panose="020F0502020204030204" pitchFamily="34" charset="0"/>
              <a:ea typeface="Arial" charset="0"/>
              <a:cs typeface="Calibri" panose="020F0502020204030204" pitchFamily="34" charset="0"/>
            </a:endParaRPr>
          </a:p>
          <a:p>
            <a:pPr lvl="0">
              <a:spcBef>
                <a:spcPts val="0"/>
              </a:spcBef>
              <a:buNone/>
            </a:pPr>
            <a:r>
              <a:rPr lang="en-US" sz="1000">
                <a:latin typeface="Calibri" panose="020F0502020204030204" pitchFamily="34" charset="0"/>
                <a:ea typeface="Arial" charset="0"/>
                <a:cs typeface="Calibri" panose="020F0502020204030204" pitchFamily="34" charset="0"/>
              </a:rPr>
              <a:t>Reference: </a:t>
            </a:r>
          </a:p>
          <a:p>
            <a:pPr lvl="0">
              <a:spcBef>
                <a:spcPts val="0"/>
              </a:spcBef>
              <a:buNone/>
            </a:pPr>
            <a:r>
              <a:rPr lang="en-US" sz="1000">
                <a:latin typeface="Calibri" panose="020F0502020204030204" pitchFamily="34" charset="0"/>
                <a:ea typeface="Arial" charset="0"/>
                <a:cs typeface="Calibri" panose="020F0502020204030204" pitchFamily="34" charset="0"/>
              </a:rPr>
              <a:t>http://www.ncbi.nlm.nih.gov/pmc/articles/PMC4363846/#ref1 </a:t>
            </a:r>
          </a:p>
          <a:p>
            <a:pPr marL="0" indent="0">
              <a:buFont typeface="Arial" charset="0"/>
              <a:buNone/>
            </a:pPr>
            <a:r>
              <a:rPr lang="en-US" sz="1000">
                <a:latin typeface="Calibri" panose="020F0502020204030204" pitchFamily="34" charset="0"/>
                <a:cs typeface="Calibri" panose="020F0502020204030204" pitchFamily="34" charset="0"/>
                <a:hlinkClick r:id="rId3"/>
              </a:rPr>
              <a:t>https://patents.google.com/patent/CA2909967A1/en</a:t>
            </a:r>
            <a:endParaRPr lang="en-US" sz="1000">
              <a:latin typeface="Calibri" panose="020F0502020204030204" pitchFamily="34" charset="0"/>
              <a:ea typeface="Arial" charset="0"/>
              <a:cs typeface="Calibri" panose="020F0502020204030204" pitchFamily="34" charset="0"/>
            </a:endParaRPr>
          </a:p>
          <a:p>
            <a:pPr lvl="0">
              <a:spcBef>
                <a:spcPts val="0"/>
              </a:spcBef>
              <a:buNone/>
            </a:pPr>
            <a:endParaRPr lang="en-US" sz="1000" b="0" i="1" u="sng">
              <a:latin typeface="Calibri" panose="020F0502020204030204" pitchFamily="34" charset="0"/>
              <a:cs typeface="Calibri" panose="020F0502020204030204" pitchFamily="34" charset="0"/>
            </a:endParaRPr>
          </a:p>
          <a:p>
            <a:pPr lvl="0">
              <a:spcBef>
                <a:spcPts val="0"/>
              </a:spcBef>
              <a:buNone/>
            </a:pPr>
            <a:r>
              <a:rPr lang="en-US" sz="1000" b="0" i="1" u="sng">
                <a:latin typeface="Calibri" panose="020F0502020204030204" pitchFamily="34" charset="0"/>
                <a:cs typeface="Calibri" panose="020F0502020204030204" pitchFamily="34" charset="0"/>
              </a:rPr>
              <a:t>Image Credit</a:t>
            </a:r>
            <a:r>
              <a:rPr lang="en-US" sz="1000">
                <a:latin typeface="Calibri" panose="020F0502020204030204" pitchFamily="34" charset="0"/>
                <a:cs typeface="Calibri" panose="020F0502020204030204" pitchFamily="34" charset="0"/>
              </a:rPr>
              <a:t>: </a:t>
            </a:r>
          </a:p>
          <a:p>
            <a:pPr lvl="0">
              <a:spcBef>
                <a:spcPts val="0"/>
              </a:spcBef>
              <a:buNone/>
            </a:pPr>
            <a:r>
              <a:rPr lang="en-US" sz="1000">
                <a:latin typeface="Calibri" panose="020F0502020204030204" pitchFamily="34" charset="0"/>
                <a:cs typeface="Calibri" panose="020F0502020204030204" pitchFamily="34" charset="0"/>
              </a:rPr>
              <a:t>Pixabay.com, Deviantart.com, Wikimedia Commons</a:t>
            </a:r>
          </a:p>
        </p:txBody>
      </p:sp>
    </p:spTree>
    <p:extLst>
      <p:ext uri="{BB962C8B-B14F-4D97-AF65-F5344CB8AC3E}">
        <p14:creationId xmlns:p14="http://schemas.microsoft.com/office/powerpoint/2010/main" val="26134044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r>
              <a:rPr lang="en-US" sz="800" i="1">
                <a:latin typeface="Arial" charset="0"/>
                <a:ea typeface="Arial" charset="0"/>
                <a:cs typeface="Arial" charset="0"/>
              </a:rPr>
              <a:t>Teacher</a:t>
            </a:r>
            <a:r>
              <a:rPr lang="en-US" sz="800" i="1" baseline="0">
                <a:latin typeface="Arial" charset="0"/>
                <a:ea typeface="Arial" charset="0"/>
                <a:cs typeface="Arial" charset="0"/>
              </a:rPr>
              <a:t> Talking Points:</a:t>
            </a:r>
          </a:p>
          <a:p>
            <a:pPr marL="289036" indent="-289036">
              <a:buFont typeface="Arial" charset="0"/>
              <a:buChar char="•"/>
            </a:pPr>
            <a:r>
              <a:rPr lang="en-US" sz="800" i="0">
                <a:latin typeface="Arial" charset="0"/>
                <a:ea typeface="Arial" charset="0"/>
                <a:cs typeface="Arial" charset="0"/>
              </a:rPr>
              <a:t>A recent study on e-cigarettes found that using them raises someone’s risk of developing a long-term lung disease.</a:t>
            </a:r>
          </a:p>
          <a:p>
            <a:pPr marL="289036" indent="-289036">
              <a:buFont typeface="Arial" charset="0"/>
              <a:buChar char="•"/>
            </a:pPr>
            <a:r>
              <a:rPr lang="en-US" sz="800" i="0" baseline="0">
                <a:latin typeface="Arial" charset="0"/>
                <a:ea typeface="Arial" charset="0"/>
                <a:cs typeface="Arial" charset="0"/>
              </a:rPr>
              <a:t>This means someone using e-cigs for a few years could develop bronchitis (</a:t>
            </a:r>
            <a:r>
              <a:rPr lang="en-US" sz="800" i="1" baseline="0">
                <a:latin typeface="Arial" charset="0"/>
                <a:ea typeface="Arial" charset="0"/>
                <a:cs typeface="Arial" charset="0"/>
              </a:rPr>
              <a:t>click</a:t>
            </a:r>
            <a:r>
              <a:rPr lang="en-US" sz="800" i="0" baseline="0">
                <a:latin typeface="Arial" charset="0"/>
                <a:ea typeface="Arial" charset="0"/>
                <a:cs typeface="Arial" charset="0"/>
              </a:rPr>
              <a:t>), which is inflammation and irritation of major airways in your body. These airways are responsible for exchanging air in and out of your lungs. </a:t>
            </a:r>
            <a:endParaRPr lang="en-US" sz="800" i="1" baseline="0">
              <a:latin typeface="Arial" charset="0"/>
              <a:ea typeface="Arial" charset="0"/>
              <a:cs typeface="Arial" charset="0"/>
            </a:endParaRPr>
          </a:p>
          <a:p>
            <a:pPr marL="289036" marR="0" lvl="0" indent="-289036" algn="l" defTabSz="462458" rtl="0" eaLnBrk="1" fontAlgn="auto" latinLnBrk="0" hangingPunct="1">
              <a:lnSpc>
                <a:spcPct val="100000"/>
              </a:lnSpc>
              <a:spcBef>
                <a:spcPts val="0"/>
              </a:spcBef>
              <a:spcAft>
                <a:spcPts val="0"/>
              </a:spcAft>
              <a:buClrTx/>
              <a:buSzTx/>
              <a:buFont typeface="Arial" charset="0"/>
              <a:buChar char="•"/>
              <a:tabLst/>
              <a:defRPr/>
            </a:pPr>
            <a:r>
              <a:rPr lang="en-US" sz="800" i="0" baseline="0">
                <a:latin typeface="Arial" charset="0"/>
                <a:ea typeface="Arial" charset="0"/>
                <a:cs typeface="Arial" charset="0"/>
              </a:rPr>
              <a:t>Emphysema can also be developed over time from using e-cigs. (</a:t>
            </a:r>
            <a:r>
              <a:rPr lang="en-US" sz="800" i="1" baseline="0">
                <a:latin typeface="Arial" charset="0"/>
                <a:ea typeface="Arial" charset="0"/>
                <a:cs typeface="Arial" charset="0"/>
              </a:rPr>
              <a:t>Click</a:t>
            </a:r>
            <a:r>
              <a:rPr lang="en-US" sz="800" i="0" baseline="0">
                <a:latin typeface="Arial" charset="0"/>
                <a:ea typeface="Arial" charset="0"/>
                <a:cs typeface="Arial" charset="0"/>
              </a:rPr>
              <a:t>) Emphysema is the destruction of air sacs in the lungs, which is a common disease that long-term cigarette smokers develop. </a:t>
            </a:r>
          </a:p>
          <a:p>
            <a:pPr marL="289036" marR="0" lvl="0" indent="-289036" algn="l" defTabSz="462458" rtl="0" eaLnBrk="1" fontAlgn="auto" latinLnBrk="0" hangingPunct="1">
              <a:lnSpc>
                <a:spcPct val="100000"/>
              </a:lnSpc>
              <a:spcBef>
                <a:spcPts val="0"/>
              </a:spcBef>
              <a:spcAft>
                <a:spcPts val="0"/>
              </a:spcAft>
              <a:buClrTx/>
              <a:buSzTx/>
              <a:buFont typeface="Arial" charset="0"/>
              <a:buChar char="•"/>
              <a:tabLst/>
              <a:defRPr/>
            </a:pPr>
            <a:r>
              <a:rPr lang="en-US" sz="800" i="0" baseline="0">
                <a:latin typeface="Arial" charset="0"/>
                <a:ea typeface="Arial" charset="0"/>
                <a:cs typeface="Arial" charset="0"/>
              </a:rPr>
              <a:t>Alveoli, the air sacs in your lungs are the place in the body where fresh oxygen is delivered and carbon dioxide is removed. </a:t>
            </a:r>
          </a:p>
          <a:p>
            <a:pPr marL="289036" marR="0" lvl="0" indent="-289036" algn="l" defTabSz="462458" rtl="0" eaLnBrk="1" fontAlgn="auto" latinLnBrk="0" hangingPunct="1">
              <a:lnSpc>
                <a:spcPct val="100000"/>
              </a:lnSpc>
              <a:spcBef>
                <a:spcPts val="0"/>
              </a:spcBef>
              <a:spcAft>
                <a:spcPts val="0"/>
              </a:spcAft>
              <a:buClrTx/>
              <a:buSzTx/>
              <a:buFont typeface="Arial" charset="0"/>
              <a:buChar char="•"/>
              <a:tabLst/>
              <a:defRPr/>
            </a:pPr>
            <a:r>
              <a:rPr lang="en-US" sz="800" i="0" baseline="0">
                <a:latin typeface="Arial" charset="0"/>
                <a:ea typeface="Arial" charset="0"/>
                <a:cs typeface="Arial" charset="0"/>
              </a:rPr>
              <a:t>Other lung diseases linked to e-cigarette use include asthma and chronic obstructive pulmonary disease. Those who use both e-cigarettes and cigarettes are at an even higher risk of developing a lung disease and or heart disease compared to someone only using e-cigarettes or cigarettes. </a:t>
            </a:r>
          </a:p>
          <a:p>
            <a:pPr marL="289036" marR="0" lvl="0" indent="-289036" algn="l" defTabSz="462458" rtl="0" eaLnBrk="1" fontAlgn="auto" latinLnBrk="0" hangingPunct="1">
              <a:lnSpc>
                <a:spcPct val="100000"/>
              </a:lnSpc>
              <a:spcBef>
                <a:spcPts val="0"/>
              </a:spcBef>
              <a:spcAft>
                <a:spcPts val="0"/>
              </a:spcAft>
              <a:buClrTx/>
              <a:buSzTx/>
              <a:buFont typeface="Arial" charset="0"/>
              <a:buChar char="•"/>
              <a:tabLst/>
              <a:defRPr/>
            </a:pPr>
            <a:r>
              <a:rPr lang="en-US" sz="800" i="0" baseline="0">
                <a:latin typeface="Arial" charset="0"/>
                <a:ea typeface="Arial" charset="0"/>
                <a:cs typeface="Arial" charset="0"/>
              </a:rPr>
              <a:t>Damaging this lung tissue could lead to a chain reaction of other health complications. Less oxygen will be sent to the brain which means less oxygen to the organs and tissues in the body. </a:t>
            </a:r>
          </a:p>
          <a:p>
            <a:pPr marL="289036" marR="0" lvl="0" indent="-289036" algn="l" defTabSz="462458" rtl="0" eaLnBrk="1" fontAlgn="auto" latinLnBrk="0" hangingPunct="1">
              <a:lnSpc>
                <a:spcPct val="100000"/>
              </a:lnSpc>
              <a:spcBef>
                <a:spcPts val="0"/>
              </a:spcBef>
              <a:spcAft>
                <a:spcPts val="0"/>
              </a:spcAft>
              <a:buClrTx/>
              <a:buSzTx/>
              <a:buFont typeface="Arial" charset="0"/>
              <a:buChar char="•"/>
              <a:tabLst/>
              <a:defRPr/>
            </a:pPr>
            <a:r>
              <a:rPr lang="en-US" sz="800" i="0" baseline="0">
                <a:latin typeface="Arial" charset="0"/>
                <a:ea typeface="Arial" charset="0"/>
                <a:cs typeface="Arial" charset="0"/>
              </a:rPr>
              <a:t>(</a:t>
            </a:r>
            <a:r>
              <a:rPr lang="en-US" sz="800" i="1" baseline="0">
                <a:latin typeface="Arial" charset="0"/>
                <a:ea typeface="Arial" charset="0"/>
                <a:cs typeface="Arial" charset="0"/>
              </a:rPr>
              <a:t>Click</a:t>
            </a:r>
            <a:r>
              <a:rPr lang="en-US" sz="800" i="0" baseline="0">
                <a:latin typeface="Arial" charset="0"/>
                <a:ea typeface="Arial" charset="0"/>
                <a:cs typeface="Arial" charset="0"/>
              </a:rPr>
              <a:t>) Other studies have confirmed that e-cigarette use weakens the lung’s immune response to infection, making it harder for the lungs to fight off harmful viruses and bacteria. </a:t>
            </a:r>
          </a:p>
          <a:p>
            <a:pPr marL="289036" marR="0" lvl="0" indent="-289036" algn="l" defTabSz="462458" rtl="0" eaLnBrk="1" fontAlgn="auto" latinLnBrk="0" hangingPunct="1">
              <a:lnSpc>
                <a:spcPct val="100000"/>
              </a:lnSpc>
              <a:spcBef>
                <a:spcPts val="0"/>
              </a:spcBef>
              <a:spcAft>
                <a:spcPts val="0"/>
              </a:spcAft>
              <a:buClrTx/>
              <a:buSzTx/>
              <a:buFont typeface="Arial" charset="0"/>
              <a:buChar char="•"/>
              <a:tabLst/>
              <a:defRPr/>
            </a:pPr>
            <a:endParaRPr lang="en-US" sz="800" i="1" baseline="0">
              <a:latin typeface="Arial" charset="0"/>
              <a:ea typeface="Arial" charset="0"/>
              <a:cs typeface="Arial" charset="0"/>
            </a:endParaRPr>
          </a:p>
          <a:p>
            <a:pPr marL="0" marR="0" lvl="0" indent="0" algn="l" defTabSz="462458" rtl="0" eaLnBrk="1" fontAlgn="auto" latinLnBrk="0" hangingPunct="1">
              <a:lnSpc>
                <a:spcPct val="100000"/>
              </a:lnSpc>
              <a:spcBef>
                <a:spcPts val="0"/>
              </a:spcBef>
              <a:spcAft>
                <a:spcPts val="0"/>
              </a:spcAft>
              <a:buClrTx/>
              <a:buSzTx/>
              <a:buFont typeface="Arial" charset="0"/>
              <a:buNone/>
              <a:tabLst/>
              <a:defRPr/>
            </a:pPr>
            <a:r>
              <a:rPr lang="en-US" sz="800"/>
              <a:t>Sources:</a:t>
            </a:r>
          </a:p>
          <a:p>
            <a:pPr marL="0" marR="0" lvl="0" indent="0" algn="l" defTabSz="462458" rtl="0" eaLnBrk="1" fontAlgn="auto" latinLnBrk="0" hangingPunct="1">
              <a:lnSpc>
                <a:spcPct val="100000"/>
              </a:lnSpc>
              <a:spcBef>
                <a:spcPts val="0"/>
              </a:spcBef>
              <a:spcAft>
                <a:spcPts val="0"/>
              </a:spcAft>
              <a:buClrTx/>
              <a:buSzTx/>
              <a:buFont typeface="Arial" charset="0"/>
              <a:buNone/>
              <a:tabLst/>
              <a:defRPr/>
            </a:pPr>
            <a:r>
              <a:rPr lang="en-US" sz="800">
                <a:hlinkClick r:id="rId3"/>
              </a:rPr>
              <a:t>https://www.ajpmonline.org/article/S0749-3797(19)30391-5/fulltext</a:t>
            </a:r>
            <a:endParaRPr lang="en-US" sz="800"/>
          </a:p>
          <a:p>
            <a:pPr marL="0" marR="0" lvl="0" indent="0" algn="l" defTabSz="462458" rtl="0" eaLnBrk="1" fontAlgn="auto" latinLnBrk="0" hangingPunct="1">
              <a:lnSpc>
                <a:spcPct val="100000"/>
              </a:lnSpc>
              <a:spcBef>
                <a:spcPts val="0"/>
              </a:spcBef>
              <a:spcAft>
                <a:spcPts val="0"/>
              </a:spcAft>
              <a:buClrTx/>
              <a:buSzTx/>
              <a:buFont typeface="Arial" charset="0"/>
              <a:buNone/>
              <a:tabLst/>
              <a:defRPr/>
            </a:pPr>
            <a:r>
              <a:rPr lang="en-US" sz="800">
                <a:hlinkClick r:id="rId4"/>
              </a:rPr>
              <a:t>https://www.ncbi.nlm.nih.gov/pubmed/31483291</a:t>
            </a:r>
            <a:endParaRPr lang="en-US" sz="800" i="1" baseline="0">
              <a:latin typeface="Arial" charset="0"/>
              <a:ea typeface="Arial" charset="0"/>
              <a:cs typeface="Arial" charset="0"/>
            </a:endParaRPr>
          </a:p>
          <a:p>
            <a:pPr marL="289036" marR="0" lvl="0" indent="-289036" algn="l" defTabSz="462458" rtl="0" eaLnBrk="1" fontAlgn="auto" latinLnBrk="0" hangingPunct="1">
              <a:lnSpc>
                <a:spcPct val="100000"/>
              </a:lnSpc>
              <a:spcBef>
                <a:spcPts val="0"/>
              </a:spcBef>
              <a:spcAft>
                <a:spcPts val="0"/>
              </a:spcAft>
              <a:buClrTx/>
              <a:buSzTx/>
              <a:buFont typeface="Arial" charset="0"/>
              <a:buChar char="•"/>
              <a:tabLst/>
              <a:defRPr/>
            </a:pPr>
            <a:endParaRPr lang="en-US" sz="800" baseline="0">
              <a:latin typeface="Arial" charset="0"/>
              <a:ea typeface="Arial" charset="0"/>
              <a:cs typeface="Arial" charset="0"/>
            </a:endParaRPr>
          </a:p>
          <a:p>
            <a:pPr marL="0" marR="0" lvl="0" indent="0" algn="l" defTabSz="457106" rtl="0" eaLnBrk="1" fontAlgn="auto" latinLnBrk="0" hangingPunct="1">
              <a:lnSpc>
                <a:spcPct val="100000"/>
              </a:lnSpc>
              <a:spcBef>
                <a:spcPts val="0"/>
              </a:spcBef>
              <a:spcAft>
                <a:spcPts val="0"/>
              </a:spcAft>
              <a:buClrTx/>
              <a:buSzTx/>
              <a:buFont typeface="Arial" charset="0"/>
              <a:buNone/>
              <a:tabLst/>
              <a:defRPr/>
            </a:pPr>
            <a:r>
              <a:rPr lang="en-US" sz="800" i="1" u="sng" baseline="0">
                <a:latin typeface="Arial" charset="0"/>
                <a:ea typeface="Arial" charset="0"/>
                <a:cs typeface="Arial" charset="0"/>
              </a:rPr>
              <a:t>Images</a:t>
            </a:r>
            <a:r>
              <a:rPr lang="en-US" sz="800" i="0" baseline="0">
                <a:latin typeface="Arial" charset="0"/>
                <a:ea typeface="Arial" charset="0"/>
                <a:cs typeface="Arial" charset="0"/>
              </a:rPr>
              <a:t>: </a:t>
            </a:r>
          </a:p>
          <a:p>
            <a:pPr marL="0" indent="0">
              <a:buFont typeface="Arial" charset="0"/>
              <a:buNone/>
            </a:pPr>
            <a:r>
              <a:rPr lang="en-US" sz="800">
                <a:hlinkClick r:id="rId5"/>
              </a:rPr>
              <a:t>https://www.medgadget.com/wp-content/uploads/2018/10/Bronchitis-markets1.jpg</a:t>
            </a:r>
            <a:endParaRPr lang="en-US" sz="800"/>
          </a:p>
          <a:p>
            <a:pPr marL="0" indent="0">
              <a:buFont typeface="Arial" charset="0"/>
              <a:buNone/>
            </a:pPr>
            <a:r>
              <a:rPr lang="en-US" sz="800">
                <a:hlinkClick r:id="rId6"/>
              </a:rPr>
              <a:t>http://www.hethertonillustration.com/hihome</a:t>
            </a:r>
            <a:endParaRPr lang="en-US" sz="800" i="0">
              <a:latin typeface="Arial" charset="0"/>
              <a:cs typeface="Arial" charset="0"/>
            </a:endParaRPr>
          </a:p>
          <a:p>
            <a:pPr marL="0" indent="0">
              <a:buFont typeface="Arial" charset="0"/>
              <a:buNone/>
            </a:pPr>
            <a:r>
              <a:rPr lang="en-US" sz="800">
                <a:hlinkClick r:id="rId7"/>
              </a:rPr>
              <a:t>https://www.sciencesource.com/Doc/TR1_WATERMARKED/8/1/f/8/SS2587095.jpg?d63642824148</a:t>
            </a:r>
            <a:endParaRPr lang="en-US" sz="800" i="0">
              <a:latin typeface="Arial" charset="0"/>
              <a:ea typeface="Arial" charset="0"/>
              <a:cs typeface="Arial" charset="0"/>
            </a:endParaRPr>
          </a:p>
          <a:p>
            <a:pPr marL="0" indent="0">
              <a:buFont typeface="Arial" charset="0"/>
              <a:buNone/>
            </a:pPr>
            <a:r>
              <a:rPr lang="en-US" sz="800">
                <a:hlinkClick r:id="rId8"/>
              </a:rPr>
              <a:t>https://media.sciencephoto.com/image/c0090408/800wm</a:t>
            </a:r>
            <a:endParaRPr lang="en-US" sz="800"/>
          </a:p>
          <a:p>
            <a:pPr marL="0" marR="0" lvl="0" indent="0" algn="l" defTabSz="457106" rtl="0" eaLnBrk="1" fontAlgn="auto" latinLnBrk="0" hangingPunct="1">
              <a:lnSpc>
                <a:spcPct val="100000"/>
              </a:lnSpc>
              <a:spcBef>
                <a:spcPts val="0"/>
              </a:spcBef>
              <a:spcAft>
                <a:spcPts val="0"/>
              </a:spcAft>
              <a:buClrTx/>
              <a:buSzTx/>
              <a:buFont typeface="Arial" charset="0"/>
              <a:buNone/>
              <a:tabLst/>
              <a:defRPr/>
            </a:pPr>
            <a:r>
              <a:rPr lang="en-US" sz="800" kern="1200">
                <a:solidFill>
                  <a:schemeClr val="tx1"/>
                </a:solidFill>
                <a:latin typeface="+mn-lt"/>
                <a:ea typeface="+mn-ea"/>
                <a:cs typeface="+mn-cs"/>
                <a:sym typeface="Calibri"/>
                <a:hlinkClick r:id="rId9"/>
              </a:rPr>
              <a:t>https://www.vecteezy.com/</a:t>
            </a:r>
            <a:endParaRPr lang="en-US" sz="800"/>
          </a:p>
        </p:txBody>
      </p:sp>
    </p:spTree>
    <p:extLst>
      <p:ext uri="{BB962C8B-B14F-4D97-AF65-F5344CB8AC3E}">
        <p14:creationId xmlns:p14="http://schemas.microsoft.com/office/powerpoint/2010/main" val="29264227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r>
              <a:rPr lang="en-US" sz="900" i="1">
                <a:latin typeface="Arial" charset="0"/>
                <a:ea typeface="Arial" charset="0"/>
                <a:cs typeface="Arial" charset="0"/>
              </a:rPr>
              <a:t>Teacher</a:t>
            </a:r>
            <a:r>
              <a:rPr lang="en-US" sz="900" i="1" baseline="0">
                <a:latin typeface="Arial" charset="0"/>
                <a:ea typeface="Arial" charset="0"/>
                <a:cs typeface="Arial" charset="0"/>
              </a:rPr>
              <a:t> Talking Points:</a:t>
            </a:r>
          </a:p>
          <a:p>
            <a:pPr marL="289036" indent="-289036">
              <a:buFont typeface="Arial" charset="0"/>
              <a:buChar char="•"/>
            </a:pPr>
            <a:r>
              <a:rPr lang="en-US" sz="900" i="0">
                <a:latin typeface="Arial" charset="0"/>
                <a:ea typeface="Arial" charset="0"/>
                <a:cs typeface="Arial" charset="0"/>
              </a:rPr>
              <a:t>The evidence that e-cigarettes, including products like JUUL, increases cardiovascular or heart risk is piling up. </a:t>
            </a:r>
          </a:p>
          <a:p>
            <a:pPr marL="289036" indent="-289036">
              <a:buFont typeface="Arial" charset="0"/>
              <a:buChar char="•"/>
            </a:pPr>
            <a:r>
              <a:rPr lang="en-US" sz="900" i="0">
                <a:latin typeface="Arial" charset="0"/>
                <a:ea typeface="Arial" charset="0"/>
                <a:cs typeface="Arial" charset="0"/>
              </a:rPr>
              <a:t>The heart is the center for pumping blood throughout a complex network of blood vessels in the body. These blood vessels are responsible for delivering fresh oxygen to organs or tissues. Your cells need oxygen to survive and work properly. </a:t>
            </a:r>
          </a:p>
          <a:p>
            <a:pPr marL="289036" indent="-289036">
              <a:buFont typeface="Arial" charset="0"/>
              <a:buChar char="•"/>
            </a:pPr>
            <a:r>
              <a:rPr lang="en-US" sz="900" i="0">
                <a:latin typeface="Arial" charset="0"/>
                <a:ea typeface="Arial" charset="0"/>
                <a:cs typeface="Arial" charset="0"/>
              </a:rPr>
              <a:t>Scientists have discovered that e-cigarette aerosol from using or breathing in secondhand aerosol can (</a:t>
            </a:r>
            <a:r>
              <a:rPr lang="en-US" sz="900" i="1">
                <a:latin typeface="Arial" charset="0"/>
                <a:ea typeface="Arial" charset="0"/>
                <a:cs typeface="Arial" charset="0"/>
              </a:rPr>
              <a:t>click</a:t>
            </a:r>
            <a:r>
              <a:rPr lang="en-US" sz="900" i="0">
                <a:latin typeface="Arial" charset="0"/>
                <a:ea typeface="Arial" charset="0"/>
                <a:cs typeface="Arial" charset="0"/>
              </a:rPr>
              <a:t>) impair the function of blood vessels by making them stiff. This stiffness (</a:t>
            </a:r>
            <a:r>
              <a:rPr lang="en-US" sz="900" i="1">
                <a:latin typeface="Arial" charset="0"/>
                <a:ea typeface="Arial" charset="0"/>
                <a:cs typeface="Arial" charset="0"/>
              </a:rPr>
              <a:t>click</a:t>
            </a:r>
            <a:r>
              <a:rPr lang="en-US" sz="900" i="0">
                <a:latin typeface="Arial" charset="0"/>
                <a:ea typeface="Arial" charset="0"/>
                <a:cs typeface="Arial" charset="0"/>
              </a:rPr>
              <a:t>) can decrease blood flow throughout the body and (</a:t>
            </a:r>
            <a:r>
              <a:rPr lang="en-US" sz="900" i="1">
                <a:latin typeface="Arial" charset="0"/>
                <a:ea typeface="Arial" charset="0"/>
                <a:cs typeface="Arial" charset="0"/>
              </a:rPr>
              <a:t>click</a:t>
            </a:r>
            <a:r>
              <a:rPr lang="en-US" sz="900" i="0">
                <a:latin typeface="Arial" charset="0"/>
                <a:ea typeface="Arial" charset="0"/>
                <a:cs typeface="Arial" charset="0"/>
              </a:rPr>
              <a:t>) lead to blood clotting. </a:t>
            </a:r>
          </a:p>
          <a:p>
            <a:pPr marL="289036" indent="-289036">
              <a:buFont typeface="Arial" charset="0"/>
              <a:buChar char="•"/>
            </a:pPr>
            <a:r>
              <a:rPr lang="en-US" sz="900" i="0">
                <a:latin typeface="Arial" charset="0"/>
                <a:ea typeface="Arial" charset="0"/>
                <a:cs typeface="Arial" charset="0"/>
              </a:rPr>
              <a:t>Breathing in the aerosol from the e-cigarette, even if you aren’t the one using it, can lead to blood vessel stiffness and possibly affect your heart’s ability to move fresh oxygen to your brain, muscles, liver, and other parts of your body. </a:t>
            </a:r>
          </a:p>
          <a:p>
            <a:pPr marL="289036" marR="0" lvl="0" indent="-289036" algn="l" defTabSz="457106" rtl="0" eaLnBrk="1" fontAlgn="auto" latinLnBrk="0" hangingPunct="1">
              <a:lnSpc>
                <a:spcPct val="100000"/>
              </a:lnSpc>
              <a:spcBef>
                <a:spcPts val="0"/>
              </a:spcBef>
              <a:spcAft>
                <a:spcPts val="0"/>
              </a:spcAft>
              <a:buClrTx/>
              <a:buSzTx/>
              <a:buFont typeface="Arial" charset="0"/>
              <a:buChar char="•"/>
              <a:tabLst/>
              <a:defRPr/>
            </a:pPr>
            <a:r>
              <a:rPr lang="en-US" sz="900" i="0">
                <a:latin typeface="Arial" charset="0"/>
                <a:ea typeface="Arial" charset="0"/>
                <a:cs typeface="Arial" charset="0"/>
              </a:rPr>
              <a:t>Ultimately, blood vessel stiffness and blood clotting can increase someone’s risk for heart attack or heart disease. </a:t>
            </a:r>
            <a:endParaRPr lang="en-US" sz="900" i="0" baseline="0">
              <a:latin typeface="Arial" charset="0"/>
              <a:ea typeface="Arial" charset="0"/>
              <a:cs typeface="Arial" charset="0"/>
            </a:endParaRPr>
          </a:p>
          <a:p>
            <a:pPr marL="289036" indent="-289036">
              <a:buFont typeface="Arial" charset="0"/>
              <a:buChar char="•"/>
            </a:pPr>
            <a:endParaRPr lang="en-US" sz="900" baseline="0">
              <a:latin typeface="Arial" charset="0"/>
              <a:ea typeface="Arial" charset="0"/>
              <a:cs typeface="Arial" charset="0"/>
            </a:endParaRPr>
          </a:p>
          <a:p>
            <a:pPr marL="0" marR="0" lvl="0" indent="0" algn="l" defTabSz="457106" rtl="0" eaLnBrk="1" fontAlgn="auto" latinLnBrk="0" hangingPunct="1">
              <a:lnSpc>
                <a:spcPct val="100000"/>
              </a:lnSpc>
              <a:spcBef>
                <a:spcPts val="0"/>
              </a:spcBef>
              <a:spcAft>
                <a:spcPts val="0"/>
              </a:spcAft>
              <a:buClrTx/>
              <a:buSzTx/>
              <a:buFont typeface="Arial" charset="0"/>
              <a:buNone/>
              <a:tabLst/>
              <a:defRPr/>
            </a:pPr>
            <a:r>
              <a:rPr lang="en-US" sz="900"/>
              <a:t>Sources:</a:t>
            </a:r>
            <a:endParaRPr lang="en-US" sz="900" baseline="0">
              <a:latin typeface="Arial" charset="0"/>
              <a:ea typeface="Arial" charset="0"/>
              <a:cs typeface="Arial" charset="0"/>
            </a:endParaRPr>
          </a:p>
          <a:p>
            <a:pPr marL="0" indent="0">
              <a:buFont typeface="Arial" charset="0"/>
              <a:buNone/>
            </a:pPr>
            <a:r>
              <a:rPr lang="en-US" sz="900">
                <a:hlinkClick r:id="rId3"/>
              </a:rPr>
              <a:t>https://www.ncbi.nlm.nih.gov/pmc/articles/PMC6953758/</a:t>
            </a:r>
            <a:endParaRPr lang="en-US" sz="900" baseline="0">
              <a:latin typeface="Arial" charset="0"/>
              <a:ea typeface="Arial" charset="0"/>
              <a:cs typeface="Arial" charset="0"/>
            </a:endParaRPr>
          </a:p>
          <a:p>
            <a:pPr marL="0" indent="0">
              <a:buFont typeface="Arial" charset="0"/>
              <a:buNone/>
            </a:pPr>
            <a:r>
              <a:rPr lang="en-US" sz="900">
                <a:hlinkClick r:id="rId4"/>
              </a:rPr>
              <a:t>https://www.ncbi.nlm.nih.gov/pubmed/28146259</a:t>
            </a:r>
            <a:endParaRPr lang="en-US" sz="900"/>
          </a:p>
          <a:p>
            <a:pPr marL="0" indent="0">
              <a:buFont typeface="Arial" charset="0"/>
              <a:buNone/>
            </a:pPr>
            <a:r>
              <a:rPr lang="en-US" sz="900">
                <a:hlinkClick r:id="rId5"/>
              </a:rPr>
              <a:t>https://www.ncbi.nlm.nih.gov/pubmed/31715629</a:t>
            </a:r>
            <a:endParaRPr lang="en-US" sz="900" baseline="0">
              <a:latin typeface="Arial" charset="0"/>
              <a:ea typeface="Arial" charset="0"/>
              <a:cs typeface="Arial" charset="0"/>
            </a:endParaRPr>
          </a:p>
          <a:p>
            <a:pPr marL="0" indent="0">
              <a:buFont typeface="Arial" charset="0"/>
              <a:buNone/>
            </a:pPr>
            <a:r>
              <a:rPr lang="en-US" sz="900">
                <a:hlinkClick r:id="rId6"/>
              </a:rPr>
              <a:t>https://www.health.harvard.edu/heart-health/e-cigarettes-boost-the-risk-of-heart-attack</a:t>
            </a:r>
            <a:endParaRPr lang="en-US" sz="900"/>
          </a:p>
          <a:p>
            <a:pPr marL="0" indent="0">
              <a:buFont typeface="Arial" charset="0"/>
              <a:buNone/>
            </a:pPr>
            <a:endParaRPr lang="en-US" sz="900" baseline="0">
              <a:latin typeface="Arial" charset="0"/>
              <a:ea typeface="Arial" charset="0"/>
              <a:cs typeface="Arial" charset="0"/>
            </a:endParaRPr>
          </a:p>
          <a:p>
            <a:pPr marL="0" marR="0" lvl="0" indent="0" algn="l" defTabSz="457106" rtl="0" eaLnBrk="1" fontAlgn="auto" latinLnBrk="0" hangingPunct="1">
              <a:lnSpc>
                <a:spcPct val="100000"/>
              </a:lnSpc>
              <a:spcBef>
                <a:spcPts val="0"/>
              </a:spcBef>
              <a:spcAft>
                <a:spcPts val="0"/>
              </a:spcAft>
              <a:buClrTx/>
              <a:buSzTx/>
              <a:buFont typeface="Arial" charset="0"/>
              <a:buNone/>
              <a:tabLst/>
              <a:defRPr/>
            </a:pPr>
            <a:r>
              <a:rPr lang="en-US" sz="900" i="1" u="sng" baseline="0">
                <a:latin typeface="Arial" charset="0"/>
                <a:ea typeface="Arial" charset="0"/>
                <a:cs typeface="Arial" charset="0"/>
              </a:rPr>
              <a:t>Images</a:t>
            </a:r>
            <a:r>
              <a:rPr lang="en-US" sz="900" i="0" baseline="0">
                <a:latin typeface="Arial" charset="0"/>
                <a:ea typeface="Arial" charset="0"/>
                <a:cs typeface="Arial" charset="0"/>
              </a:rPr>
              <a:t>: </a:t>
            </a:r>
          </a:p>
          <a:p>
            <a:pPr marL="0" marR="0" lvl="0" indent="0" algn="l" defTabSz="457106" rtl="0" eaLnBrk="1" fontAlgn="auto" latinLnBrk="0" hangingPunct="1">
              <a:lnSpc>
                <a:spcPct val="100000"/>
              </a:lnSpc>
              <a:spcBef>
                <a:spcPts val="0"/>
              </a:spcBef>
              <a:spcAft>
                <a:spcPts val="0"/>
              </a:spcAft>
              <a:buClrTx/>
              <a:buSzTx/>
              <a:buFont typeface="Arial" charset="0"/>
              <a:buNone/>
              <a:tabLst/>
              <a:defRPr/>
            </a:pPr>
            <a:r>
              <a:rPr lang="en-US" sz="900">
                <a:hlinkClick r:id="rId7"/>
              </a:rPr>
              <a:t>https://www.news-medical.net/health/What-is-Arterial-Stiffness.aspx</a:t>
            </a:r>
            <a:endParaRPr lang="en-US" sz="900"/>
          </a:p>
          <a:p>
            <a:pPr marL="0" marR="0" lvl="0" indent="0" algn="l" defTabSz="457106" rtl="0" eaLnBrk="1" fontAlgn="auto" latinLnBrk="0" hangingPunct="1">
              <a:lnSpc>
                <a:spcPct val="100000"/>
              </a:lnSpc>
              <a:spcBef>
                <a:spcPts val="0"/>
              </a:spcBef>
              <a:spcAft>
                <a:spcPts val="0"/>
              </a:spcAft>
              <a:buClrTx/>
              <a:buSzTx/>
              <a:buFont typeface="Arial" charset="0"/>
              <a:buNone/>
              <a:tabLst/>
              <a:defRPr/>
            </a:pPr>
            <a:r>
              <a:rPr lang="en-US" sz="900">
                <a:hlinkClick r:id="rId8"/>
              </a:rPr>
              <a:t>https://www.thoughtco.com/blood-vessels-373483</a:t>
            </a:r>
            <a:endParaRPr lang="en-US" sz="900"/>
          </a:p>
          <a:p>
            <a:pPr marL="0" marR="0" lvl="0" indent="0" algn="l" defTabSz="457106" rtl="0" eaLnBrk="1" fontAlgn="auto" latinLnBrk="0" hangingPunct="1">
              <a:lnSpc>
                <a:spcPct val="100000"/>
              </a:lnSpc>
              <a:spcBef>
                <a:spcPts val="0"/>
              </a:spcBef>
              <a:spcAft>
                <a:spcPts val="0"/>
              </a:spcAft>
              <a:buClrTx/>
              <a:buSzTx/>
              <a:buFont typeface="Arial" charset="0"/>
              <a:buNone/>
              <a:tabLst/>
              <a:defRPr/>
            </a:pPr>
            <a:r>
              <a:rPr lang="en-US" sz="900">
                <a:hlinkClick r:id="rId9"/>
              </a:rPr>
              <a:t>https://www.drugtopics.com/sites/default/files/Blood-Clot_0.png</a:t>
            </a:r>
            <a:endParaRPr lang="en-US" sz="900"/>
          </a:p>
          <a:p>
            <a:pPr marL="0" marR="0" lvl="0" indent="0" algn="l" defTabSz="457106" rtl="0" eaLnBrk="1" fontAlgn="auto" latinLnBrk="0" hangingPunct="1">
              <a:lnSpc>
                <a:spcPct val="100000"/>
              </a:lnSpc>
              <a:spcBef>
                <a:spcPts val="0"/>
              </a:spcBef>
              <a:spcAft>
                <a:spcPts val="0"/>
              </a:spcAft>
              <a:buClrTx/>
              <a:buSzTx/>
              <a:buFont typeface="Arial" charset="0"/>
              <a:buNone/>
              <a:tabLst/>
              <a:defRPr/>
            </a:pPr>
            <a:r>
              <a:rPr lang="en-US" sz="900" kern="1200">
                <a:solidFill>
                  <a:schemeClr val="tx1"/>
                </a:solidFill>
                <a:latin typeface="+mn-lt"/>
                <a:ea typeface="+mn-ea"/>
                <a:cs typeface="+mn-cs"/>
                <a:sym typeface="Calibri"/>
                <a:hlinkClick r:id="rId10"/>
              </a:rPr>
              <a:t>https://www.vecteezy.com/</a:t>
            </a:r>
            <a:endParaRPr lang="en-US" sz="900"/>
          </a:p>
        </p:txBody>
      </p:sp>
    </p:spTree>
    <p:extLst>
      <p:ext uri="{BB962C8B-B14F-4D97-AF65-F5344CB8AC3E}">
        <p14:creationId xmlns:p14="http://schemas.microsoft.com/office/powerpoint/2010/main" val="33201705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r>
              <a:rPr lang="en-US" sz="800" i="1">
                <a:latin typeface="Arial" charset="0"/>
                <a:ea typeface="Arial" charset="0"/>
                <a:cs typeface="Arial" charset="0"/>
              </a:rPr>
              <a:t>Teacher</a:t>
            </a:r>
            <a:r>
              <a:rPr lang="en-US" sz="800" i="1" baseline="0">
                <a:latin typeface="Arial" charset="0"/>
                <a:ea typeface="Arial" charset="0"/>
                <a:cs typeface="Arial" charset="0"/>
              </a:rPr>
              <a:t> Talking Points:</a:t>
            </a:r>
            <a:endParaRPr lang="en-US" sz="800" baseline="0">
              <a:latin typeface="Arial" charset="0"/>
              <a:ea typeface="Arial" charset="0"/>
              <a:cs typeface="Arial" charset="0"/>
            </a:endParaRPr>
          </a:p>
          <a:p>
            <a:pPr marL="289036" indent="-289036">
              <a:buFont typeface="Arial" charset="0"/>
              <a:buChar char="•"/>
            </a:pPr>
            <a:r>
              <a:rPr lang="en-US" sz="800" i="0">
                <a:latin typeface="Arial" charset="0"/>
                <a:ea typeface="Arial" charset="0"/>
                <a:cs typeface="Arial" charset="0"/>
              </a:rPr>
              <a:t>Your risk for a heart attack is determined by many factors such as your genetics, environment, and lifestyle (</a:t>
            </a:r>
            <a:r>
              <a:rPr lang="en-US" sz="800" i="1">
                <a:latin typeface="Arial" charset="0"/>
                <a:ea typeface="Arial" charset="0"/>
                <a:cs typeface="Arial" charset="0"/>
              </a:rPr>
              <a:t>click</a:t>
            </a:r>
            <a:r>
              <a:rPr lang="en-US" sz="800" i="0">
                <a:latin typeface="Arial" charset="0"/>
                <a:ea typeface="Arial" charset="0"/>
                <a:cs typeface="Arial" charset="0"/>
              </a:rPr>
              <a:t>). </a:t>
            </a:r>
          </a:p>
          <a:p>
            <a:pPr marL="289036" indent="-289036">
              <a:buFont typeface="Arial" charset="0"/>
              <a:buChar char="•"/>
            </a:pPr>
            <a:r>
              <a:rPr lang="en-US" sz="800" i="0">
                <a:latin typeface="Arial" charset="0"/>
                <a:ea typeface="Arial" charset="0"/>
                <a:cs typeface="Arial" charset="0"/>
              </a:rPr>
              <a:t>Factors that play a role in your risk for heart attack include family history, race, where you live, what kind of air your breath in, what you eat, how much you exercise, and overall lifestyle. </a:t>
            </a:r>
          </a:p>
          <a:p>
            <a:pPr marL="289036" marR="0" lvl="0" indent="-289036" algn="l" defTabSz="457106" rtl="0" eaLnBrk="1" fontAlgn="auto" latinLnBrk="0" hangingPunct="1">
              <a:lnSpc>
                <a:spcPct val="100000"/>
              </a:lnSpc>
              <a:spcBef>
                <a:spcPts val="0"/>
              </a:spcBef>
              <a:spcAft>
                <a:spcPts val="0"/>
              </a:spcAft>
              <a:buClrTx/>
              <a:buSzTx/>
              <a:buFont typeface="Arial" charset="0"/>
              <a:buChar char="•"/>
              <a:tabLst/>
              <a:defRPr/>
            </a:pPr>
            <a:r>
              <a:rPr lang="en-US" sz="800" i="0">
                <a:latin typeface="Arial" charset="0"/>
                <a:ea typeface="Arial" charset="0"/>
                <a:cs typeface="Arial" charset="0"/>
              </a:rPr>
              <a:t>Choosing not to use tobacco or nicotine reduces your overall risk for heart attack or heart disease. </a:t>
            </a:r>
          </a:p>
          <a:p>
            <a:pPr marL="289036" marR="0" lvl="0" indent="-289036" algn="l" defTabSz="457106" rtl="0" eaLnBrk="1" fontAlgn="auto" latinLnBrk="0" hangingPunct="1">
              <a:lnSpc>
                <a:spcPct val="100000"/>
              </a:lnSpc>
              <a:spcBef>
                <a:spcPts val="0"/>
              </a:spcBef>
              <a:spcAft>
                <a:spcPts val="0"/>
              </a:spcAft>
              <a:buClrTx/>
              <a:buSzTx/>
              <a:buFont typeface="Arial" charset="0"/>
              <a:buChar char="•"/>
              <a:tabLst/>
              <a:defRPr/>
            </a:pPr>
            <a:r>
              <a:rPr lang="en-US" sz="800" i="0">
                <a:latin typeface="Arial" charset="0"/>
                <a:ea typeface="Arial" charset="0"/>
                <a:cs typeface="Arial" charset="0"/>
              </a:rPr>
              <a:t>Let’s imagine the chance of having a heart attack is represented by dice and a higher the total rolled represents a higher chance of developing heart disease. </a:t>
            </a:r>
          </a:p>
          <a:p>
            <a:pPr marL="289036" marR="0" lvl="0" indent="-289036" algn="l" defTabSz="457106" rtl="0" eaLnBrk="1" fontAlgn="auto" latinLnBrk="0" hangingPunct="1">
              <a:lnSpc>
                <a:spcPct val="100000"/>
              </a:lnSpc>
              <a:spcBef>
                <a:spcPts val="0"/>
              </a:spcBef>
              <a:spcAft>
                <a:spcPts val="0"/>
              </a:spcAft>
              <a:buClrTx/>
              <a:buSzTx/>
              <a:buFont typeface="Arial" charset="0"/>
              <a:buChar char="•"/>
              <a:tabLst/>
              <a:defRPr/>
            </a:pPr>
            <a:r>
              <a:rPr lang="en-US" sz="800" i="0">
                <a:latin typeface="Arial" charset="0"/>
                <a:ea typeface="Arial" charset="0"/>
                <a:cs typeface="Arial" charset="0"/>
              </a:rPr>
              <a:t>Someone who does </a:t>
            </a:r>
            <a:r>
              <a:rPr lang="en-US" sz="800" b="1" i="0">
                <a:latin typeface="Arial" charset="0"/>
                <a:ea typeface="Arial" charset="0"/>
                <a:cs typeface="Arial" charset="0"/>
              </a:rPr>
              <a:t>not</a:t>
            </a:r>
            <a:r>
              <a:rPr lang="en-US" sz="800" i="0">
                <a:latin typeface="Arial" charset="0"/>
                <a:ea typeface="Arial" charset="0"/>
                <a:cs typeface="Arial" charset="0"/>
              </a:rPr>
              <a:t> use e-cigarettes or cigarettes is rolling with only one dice. </a:t>
            </a:r>
          </a:p>
          <a:p>
            <a:pPr marL="289036" indent="-289036">
              <a:buFont typeface="Arial" charset="0"/>
              <a:buChar char="•"/>
            </a:pPr>
            <a:r>
              <a:rPr lang="en-US" sz="800" i="0">
                <a:latin typeface="Arial" charset="0"/>
                <a:ea typeface="Arial" charset="0"/>
                <a:cs typeface="Arial" charset="0"/>
              </a:rPr>
              <a:t>Now imagine this person starts using e-cigarettes everyday (</a:t>
            </a:r>
            <a:r>
              <a:rPr lang="en-US" sz="800" i="1">
                <a:latin typeface="Arial" charset="0"/>
                <a:ea typeface="Arial" charset="0"/>
                <a:cs typeface="Arial" charset="0"/>
              </a:rPr>
              <a:t>click</a:t>
            </a:r>
            <a:r>
              <a:rPr lang="en-US" sz="800" i="0">
                <a:latin typeface="Arial" charset="0"/>
                <a:ea typeface="Arial" charset="0"/>
                <a:cs typeface="Arial" charset="0"/>
              </a:rPr>
              <a:t>). Their chances of having a heart attack would now double. This is a fairly similar amount of damage to the heart as someone who is smoking cigarettes everyday. </a:t>
            </a:r>
          </a:p>
          <a:p>
            <a:pPr marL="289036" indent="-289036">
              <a:buFont typeface="Arial" charset="0"/>
              <a:buChar char="•"/>
            </a:pPr>
            <a:r>
              <a:rPr lang="en-US" sz="800" i="0">
                <a:latin typeface="Arial" charset="0"/>
                <a:ea typeface="Arial" charset="0"/>
                <a:cs typeface="Arial" charset="0"/>
              </a:rPr>
              <a:t>This is one reason e-cigarettes are not considered safer than cigarettes. They both release ultrafine particles and toxins that damage blood vessels, encourage blood clotting, and can lead to heart attacks. </a:t>
            </a:r>
          </a:p>
          <a:p>
            <a:pPr marL="289036" indent="-289036">
              <a:buFont typeface="Arial" charset="0"/>
              <a:buChar char="•"/>
            </a:pPr>
            <a:r>
              <a:rPr lang="en-US" sz="800" i="0" baseline="0">
                <a:latin typeface="Arial" charset="0"/>
                <a:ea typeface="Arial" charset="0"/>
                <a:cs typeface="Arial" charset="0"/>
              </a:rPr>
              <a:t>Let’s complicate this story further by assuming that this person starts using cigarettes too (</a:t>
            </a:r>
            <a:r>
              <a:rPr lang="en-US" sz="800" i="1" baseline="0">
                <a:latin typeface="Arial" charset="0"/>
                <a:ea typeface="Arial" charset="0"/>
                <a:cs typeface="Arial" charset="0"/>
              </a:rPr>
              <a:t>click</a:t>
            </a:r>
            <a:r>
              <a:rPr lang="en-US" sz="800" i="0" baseline="0">
                <a:latin typeface="Arial" charset="0"/>
                <a:ea typeface="Arial" charset="0"/>
                <a:cs typeface="Arial" charset="0"/>
              </a:rPr>
              <a:t>) whenever they don’t have access to their vape. Now they are using both e-cigarettes and cigarettes. </a:t>
            </a:r>
          </a:p>
          <a:p>
            <a:pPr marL="289036" indent="-289036">
              <a:buFont typeface="Arial" charset="0"/>
              <a:buChar char="•"/>
            </a:pPr>
            <a:r>
              <a:rPr lang="en-US" sz="800" i="0" baseline="0">
                <a:latin typeface="Arial" charset="0"/>
                <a:ea typeface="Arial" charset="0"/>
                <a:cs typeface="Arial" charset="0"/>
              </a:rPr>
              <a:t>This would increase their risk for heart attack by five-fold. In other words, they are now gambling with five dice!</a:t>
            </a:r>
          </a:p>
          <a:p>
            <a:pPr marL="289036" indent="-289036">
              <a:buFont typeface="Arial" charset="0"/>
              <a:buChar char="•"/>
            </a:pPr>
            <a:r>
              <a:rPr lang="en-US" sz="800" i="0" baseline="0">
                <a:latin typeface="Arial" charset="0"/>
                <a:ea typeface="Arial" charset="0"/>
                <a:cs typeface="Arial" charset="0"/>
              </a:rPr>
              <a:t>On the bright side, this works the other way too. The risk of having a heart attack can drop immediately after quitting cigarettes(</a:t>
            </a:r>
            <a:r>
              <a:rPr lang="en-US" sz="800" i="1" baseline="0">
                <a:latin typeface="Arial" charset="0"/>
                <a:ea typeface="Arial" charset="0"/>
                <a:cs typeface="Arial" charset="0"/>
              </a:rPr>
              <a:t>click</a:t>
            </a:r>
            <a:r>
              <a:rPr lang="en-US" sz="800" i="0" baseline="0">
                <a:latin typeface="Arial" charset="0"/>
                <a:ea typeface="Arial" charset="0"/>
                <a:cs typeface="Arial" charset="0"/>
              </a:rPr>
              <a:t>). It could also down after quitting e-cigarettes (</a:t>
            </a:r>
            <a:r>
              <a:rPr lang="en-US" sz="800" i="1" baseline="0">
                <a:latin typeface="Arial" charset="0"/>
                <a:ea typeface="Arial" charset="0"/>
                <a:cs typeface="Arial" charset="0"/>
              </a:rPr>
              <a:t>click</a:t>
            </a:r>
            <a:r>
              <a:rPr lang="en-US" sz="800" i="0" baseline="0">
                <a:latin typeface="Arial" charset="0"/>
                <a:ea typeface="Arial" charset="0"/>
                <a:cs typeface="Arial" charset="0"/>
              </a:rPr>
              <a:t>).</a:t>
            </a:r>
          </a:p>
          <a:p>
            <a:pPr marL="289036" indent="-289036">
              <a:buFont typeface="Arial" charset="0"/>
              <a:buChar char="•"/>
            </a:pPr>
            <a:r>
              <a:rPr lang="en-US" sz="800" i="0" baseline="0">
                <a:latin typeface="Arial" charset="0"/>
                <a:ea typeface="Arial" charset="0"/>
                <a:cs typeface="Arial" charset="0"/>
              </a:rPr>
              <a:t>(</a:t>
            </a:r>
            <a:r>
              <a:rPr lang="en-US" sz="800" i="1" baseline="0">
                <a:latin typeface="Arial" charset="0"/>
                <a:ea typeface="Arial" charset="0"/>
                <a:cs typeface="Arial" charset="0"/>
              </a:rPr>
              <a:t>Click</a:t>
            </a:r>
            <a:r>
              <a:rPr lang="en-US" sz="800" i="0" baseline="0">
                <a:latin typeface="Arial" charset="0"/>
                <a:ea typeface="Arial" charset="0"/>
                <a:cs typeface="Arial" charset="0"/>
              </a:rPr>
              <a:t>) Someone could take action right away to protect their heart by stopping any e-cigarette or cigarette use. </a:t>
            </a:r>
            <a:endParaRPr lang="en-US" sz="800" baseline="0">
              <a:latin typeface="Arial" charset="0"/>
              <a:ea typeface="Arial" charset="0"/>
              <a:cs typeface="Arial" charset="0"/>
            </a:endParaRPr>
          </a:p>
          <a:p>
            <a:pPr marL="0" marR="0" lvl="0" indent="0" algn="l" defTabSz="457106" rtl="0" eaLnBrk="1" fontAlgn="auto" latinLnBrk="0" hangingPunct="1">
              <a:lnSpc>
                <a:spcPct val="100000"/>
              </a:lnSpc>
              <a:spcBef>
                <a:spcPts val="0"/>
              </a:spcBef>
              <a:spcAft>
                <a:spcPts val="0"/>
              </a:spcAft>
              <a:buClrTx/>
              <a:buSzTx/>
              <a:buFont typeface="Arial" charset="0"/>
              <a:buNone/>
              <a:tabLst/>
              <a:defRPr/>
            </a:pPr>
            <a:endParaRPr lang="en-US" sz="800"/>
          </a:p>
          <a:p>
            <a:pPr marL="0" marR="0" lvl="0" indent="0" algn="l" defTabSz="457106" rtl="0" eaLnBrk="1" fontAlgn="auto" latinLnBrk="0" hangingPunct="1">
              <a:lnSpc>
                <a:spcPct val="100000"/>
              </a:lnSpc>
              <a:spcBef>
                <a:spcPts val="0"/>
              </a:spcBef>
              <a:spcAft>
                <a:spcPts val="0"/>
              </a:spcAft>
              <a:buClrTx/>
              <a:buSzTx/>
              <a:buFont typeface="Arial" charset="0"/>
              <a:buNone/>
              <a:tabLst/>
              <a:defRPr/>
            </a:pPr>
            <a:r>
              <a:rPr lang="en-US" sz="800"/>
              <a:t>Sources:</a:t>
            </a:r>
            <a:endParaRPr lang="en-US" sz="800" baseline="0">
              <a:latin typeface="Arial" charset="0"/>
              <a:ea typeface="Arial" charset="0"/>
              <a:cs typeface="Arial" charset="0"/>
            </a:endParaRPr>
          </a:p>
          <a:p>
            <a:pPr marL="0" indent="0">
              <a:buFont typeface="Arial" charset="0"/>
              <a:buNone/>
            </a:pPr>
            <a:r>
              <a:rPr lang="en-US" sz="800">
                <a:hlinkClick r:id="rId3"/>
              </a:rPr>
              <a:t>https://www.ncbi.nlm.nih.gov/pubmed/30166079</a:t>
            </a:r>
            <a:endParaRPr lang="en-US" sz="800" baseline="0">
              <a:latin typeface="Arial" charset="0"/>
              <a:ea typeface="Arial" charset="0"/>
              <a:cs typeface="Arial" charset="0"/>
            </a:endParaRPr>
          </a:p>
          <a:p>
            <a:pPr marL="0" marR="0" lvl="0" indent="0" algn="l" defTabSz="457106" rtl="0" eaLnBrk="1" fontAlgn="auto" latinLnBrk="0" hangingPunct="1">
              <a:lnSpc>
                <a:spcPct val="100000"/>
              </a:lnSpc>
              <a:spcBef>
                <a:spcPts val="0"/>
              </a:spcBef>
              <a:spcAft>
                <a:spcPts val="0"/>
              </a:spcAft>
              <a:buClrTx/>
              <a:buSzTx/>
              <a:buFont typeface="Arial" charset="0"/>
              <a:buNone/>
              <a:tabLst/>
              <a:defRPr/>
            </a:pPr>
            <a:r>
              <a:rPr lang="en-US" sz="800">
                <a:hlinkClick r:id="rId4"/>
              </a:rPr>
              <a:t>https://www.ncbi.nlm.nih.gov/pmc/articles/PMC6953758/</a:t>
            </a:r>
            <a:endParaRPr lang="en-US" sz="800" baseline="0">
              <a:latin typeface="Arial" charset="0"/>
              <a:ea typeface="Arial" charset="0"/>
              <a:cs typeface="Arial" charset="0"/>
            </a:endParaRPr>
          </a:p>
          <a:p>
            <a:pPr marL="0" indent="0">
              <a:buFont typeface="Arial" charset="0"/>
              <a:buNone/>
            </a:pPr>
            <a:r>
              <a:rPr lang="en-US" sz="800">
                <a:hlinkClick r:id="rId5"/>
              </a:rPr>
              <a:t>https://www.heart.org/en/health-topics/heart-attack/understand-your-risks-to-prevent-a-heart-attack</a:t>
            </a:r>
            <a:endParaRPr lang="en-US" sz="800"/>
          </a:p>
          <a:p>
            <a:pPr marL="0" indent="0">
              <a:buFont typeface="Arial" charset="0"/>
              <a:buNone/>
            </a:pPr>
            <a:r>
              <a:rPr lang="en-US" sz="800">
                <a:hlinkClick r:id="rId6"/>
              </a:rPr>
              <a:t>https://www.health.harvard.edu/heart-health/e-cigarettes-boost-the-risk-of-heart-attack</a:t>
            </a:r>
            <a:endParaRPr lang="en-US" sz="800"/>
          </a:p>
          <a:p>
            <a:pPr marL="0" indent="0">
              <a:buFont typeface="Arial" charset="0"/>
              <a:buNone/>
            </a:pPr>
            <a:endParaRPr lang="en-US" sz="800" baseline="0">
              <a:latin typeface="Arial" charset="0"/>
              <a:ea typeface="Arial" charset="0"/>
              <a:cs typeface="Arial" charset="0"/>
            </a:endParaRPr>
          </a:p>
          <a:p>
            <a:pPr marL="0" marR="0" lvl="0" indent="0" algn="l" defTabSz="457106" rtl="0" eaLnBrk="1" fontAlgn="auto" latinLnBrk="0" hangingPunct="1">
              <a:lnSpc>
                <a:spcPct val="100000"/>
              </a:lnSpc>
              <a:spcBef>
                <a:spcPts val="0"/>
              </a:spcBef>
              <a:spcAft>
                <a:spcPts val="0"/>
              </a:spcAft>
              <a:buClrTx/>
              <a:buSzTx/>
              <a:buFont typeface="Arial" charset="0"/>
              <a:buNone/>
              <a:tabLst/>
              <a:defRPr/>
            </a:pPr>
            <a:r>
              <a:rPr lang="en-US" sz="800" i="1" u="sng" baseline="0">
                <a:latin typeface="Arial" charset="0"/>
                <a:ea typeface="Arial" charset="0"/>
                <a:cs typeface="Arial" charset="0"/>
              </a:rPr>
              <a:t>Images</a:t>
            </a:r>
            <a:r>
              <a:rPr lang="en-US" sz="800" i="0" baseline="0">
                <a:latin typeface="Arial" charset="0"/>
                <a:ea typeface="Arial" charset="0"/>
                <a:cs typeface="Arial" charset="0"/>
              </a:rPr>
              <a:t>: </a:t>
            </a:r>
          </a:p>
          <a:p>
            <a:pPr marL="0" marR="0" lvl="0" indent="0" algn="l" defTabSz="457106" rtl="0" eaLnBrk="1" fontAlgn="auto" latinLnBrk="0" hangingPunct="1">
              <a:lnSpc>
                <a:spcPct val="100000"/>
              </a:lnSpc>
              <a:spcBef>
                <a:spcPts val="0"/>
              </a:spcBef>
              <a:spcAft>
                <a:spcPts val="0"/>
              </a:spcAft>
              <a:buClrTx/>
              <a:buSzTx/>
              <a:buFont typeface="Arial" charset="0"/>
              <a:buNone/>
              <a:tabLst/>
              <a:defRPr/>
            </a:pPr>
            <a:r>
              <a:rPr lang="en-US" sz="800">
                <a:hlinkClick r:id="rId7"/>
              </a:rPr>
              <a:t>https://i.pinimg.com/originals/6b/9e/53/6b9e53b8f71f2d84c66e1ea0b98d91a8.jpg</a:t>
            </a:r>
            <a:endParaRPr lang="en-US" sz="800"/>
          </a:p>
          <a:p>
            <a:pPr marL="0" marR="0" lvl="0" indent="0" algn="l" defTabSz="457106" rtl="0" eaLnBrk="1" fontAlgn="auto" latinLnBrk="0" hangingPunct="1">
              <a:lnSpc>
                <a:spcPct val="100000"/>
              </a:lnSpc>
              <a:spcBef>
                <a:spcPts val="0"/>
              </a:spcBef>
              <a:spcAft>
                <a:spcPts val="0"/>
              </a:spcAft>
              <a:buClrTx/>
              <a:buSzTx/>
              <a:buFont typeface="Arial" charset="0"/>
              <a:buNone/>
              <a:tabLst/>
              <a:defRPr/>
            </a:pPr>
            <a:r>
              <a:rPr lang="en-US" sz="800" kern="1200">
                <a:solidFill>
                  <a:schemeClr val="tx1"/>
                </a:solidFill>
                <a:latin typeface="+mn-lt"/>
                <a:ea typeface="+mn-ea"/>
                <a:cs typeface="+mn-cs"/>
                <a:sym typeface="Calibri"/>
                <a:hlinkClick r:id="rId8"/>
              </a:rPr>
              <a:t>https://www.vecteezy.com/</a:t>
            </a:r>
            <a:endParaRPr lang="en-US" sz="800"/>
          </a:p>
        </p:txBody>
      </p:sp>
    </p:spTree>
    <p:extLst>
      <p:ext uri="{BB962C8B-B14F-4D97-AF65-F5344CB8AC3E}">
        <p14:creationId xmlns:p14="http://schemas.microsoft.com/office/powerpoint/2010/main" val="40221986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i="1">
                <a:latin typeface="Calibri" panose="020F0502020204030204" pitchFamily="34" charset="0"/>
                <a:ea typeface="Arial" charset="0"/>
                <a:cs typeface="Calibri" panose="020F0502020204030204" pitchFamily="34" charset="0"/>
              </a:rPr>
              <a:t>Teacher Talking Points:</a:t>
            </a:r>
            <a:endParaRPr lang="en-US" sz="1100">
              <a:latin typeface="Calibri" panose="020F0502020204030204" pitchFamily="34" charset="0"/>
              <a:ea typeface="Arial" charset="0"/>
              <a:cs typeface="Calibri" panose="020F0502020204030204" pitchFamily="34" charset="0"/>
            </a:endParaRPr>
          </a:p>
          <a:p>
            <a:pPr marL="285750" indent="-285750">
              <a:buFont typeface="Arial" panose="020B0604020202020204" pitchFamily="34" charset="0"/>
              <a:buChar char="•"/>
            </a:pPr>
            <a:r>
              <a:rPr lang="en-US" sz="1100" b="0" i="0">
                <a:effectLst/>
                <a:latin typeface="Calibri" panose="020F0502020204030204" pitchFamily="34" charset="0"/>
                <a:ea typeface="Lucida Grande"/>
                <a:cs typeface="Calibri" panose="020F0502020204030204" pitchFamily="34" charset="0"/>
                <a:sym typeface="Lucida Grande"/>
              </a:rPr>
              <a:t>If we take apart these devices, it is important to consider how each component will impact a young person’s health. </a:t>
            </a:r>
          </a:p>
          <a:p>
            <a:pPr marL="285750" indent="-285750">
              <a:buFont typeface="Arial" panose="020B0604020202020204" pitchFamily="34" charset="0"/>
              <a:buChar char="•"/>
            </a:pPr>
            <a:r>
              <a:rPr lang="en-US" sz="1100" b="0" i="0">
                <a:effectLst/>
                <a:latin typeface="Calibri" panose="020F0502020204030204" pitchFamily="34" charset="0"/>
                <a:ea typeface="Lucida Grande"/>
                <a:cs typeface="Calibri" panose="020F0502020204030204" pitchFamily="34" charset="0"/>
                <a:sym typeface="Lucida Grande"/>
              </a:rPr>
              <a:t>The plastic mouthpiece is coming in direct contact with the mouth, heavy metal parts are being heated up and degrading over time, and cartridges are being disposed of in the environment.  </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a:effectLst/>
                <a:latin typeface="Calibri" panose="020F0502020204030204" pitchFamily="34" charset="0"/>
                <a:ea typeface="Lucida Grande"/>
                <a:cs typeface="Calibri" panose="020F0502020204030204" pitchFamily="34" charset="0"/>
                <a:sym typeface="Lucida Grande"/>
              </a:rPr>
              <a:t>(</a:t>
            </a:r>
            <a:r>
              <a:rPr lang="en-US" sz="1100" b="0" i="1">
                <a:effectLst/>
                <a:latin typeface="Calibri" panose="020F0502020204030204" pitchFamily="34" charset="0"/>
                <a:ea typeface="Lucida Grande"/>
                <a:cs typeface="Calibri" panose="020F0502020204030204" pitchFamily="34" charset="0"/>
                <a:sym typeface="Lucida Grande"/>
              </a:rPr>
              <a:t>Click</a:t>
            </a:r>
            <a:r>
              <a:rPr lang="en-US" sz="1100" b="0" i="0">
                <a:effectLst/>
                <a:latin typeface="Calibri" panose="020F0502020204030204" pitchFamily="34" charset="0"/>
                <a:ea typeface="Lucida Grande"/>
                <a:cs typeface="Calibri" panose="020F0502020204030204" pitchFamily="34" charset="0"/>
                <a:sym typeface="Lucida Grande"/>
              </a:rPr>
              <a:t>) This raises concerns and the question of “How do all of these parts affect your body and your community?” </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a:effectLst/>
                <a:latin typeface="Calibri" panose="020F0502020204030204" pitchFamily="34" charset="0"/>
                <a:ea typeface="Lucida Grande"/>
                <a:cs typeface="Calibri" panose="020F0502020204030204" pitchFamily="34" charset="0"/>
                <a:sym typeface="Lucida Grande"/>
              </a:rPr>
              <a:t>JUUL pods for example are single-used plastic pods. Like plastic straws, they take many years to break down and ultimately create more waste (</a:t>
            </a:r>
            <a:r>
              <a:rPr lang="en-US" sz="1100" b="0" i="1">
                <a:effectLst/>
                <a:latin typeface="Calibri" panose="020F0502020204030204" pitchFamily="34" charset="0"/>
                <a:ea typeface="Lucida Grande"/>
                <a:cs typeface="Calibri" panose="020F0502020204030204" pitchFamily="34" charset="0"/>
                <a:sym typeface="Lucida Grande"/>
              </a:rPr>
              <a:t>click</a:t>
            </a:r>
            <a:r>
              <a:rPr lang="en-US" sz="1100" b="0" i="0">
                <a:effectLst/>
                <a:latin typeface="Calibri" panose="020F0502020204030204" pitchFamily="34" charset="0"/>
                <a:ea typeface="Lucida Grande"/>
                <a:cs typeface="Calibri" panose="020F0502020204030204" pitchFamily="34" charset="0"/>
                <a:sym typeface="Lucida Grande"/>
              </a:rPr>
              <a:t>). </a:t>
            </a:r>
          </a:p>
          <a:p>
            <a:pPr marL="285750" indent="-285750">
              <a:buFont typeface="Arial" panose="020B0604020202020204" pitchFamily="34" charset="0"/>
              <a:buChar char="•"/>
            </a:pPr>
            <a:r>
              <a:rPr lang="en-US" sz="1100" b="0" i="0">
                <a:effectLst/>
                <a:latin typeface="Calibri" panose="020F0502020204030204" pitchFamily="34" charset="0"/>
                <a:ea typeface="Lucida Grande"/>
                <a:cs typeface="Calibri" panose="020F0502020204030204" pitchFamily="34" charset="0"/>
                <a:sym typeface="Lucida Grande"/>
              </a:rPr>
              <a:t>Because pod-based e-cigarettes can leak heavy metals and residual nicotine they are considered to be biohazard waste and e-waste. </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a:effectLst/>
                <a:latin typeface="Calibri" panose="020F0502020204030204" pitchFamily="34" charset="0"/>
                <a:ea typeface="Lucida Grande"/>
                <a:cs typeface="Calibri" panose="020F0502020204030204" pitchFamily="34" charset="0"/>
                <a:sym typeface="Lucida Grande"/>
              </a:rPr>
              <a:t>We share this concern for all pod-based e-cigarettes (</a:t>
            </a:r>
            <a:r>
              <a:rPr lang="en-US" sz="1100" b="0" i="1">
                <a:effectLst/>
                <a:latin typeface="Calibri" panose="020F0502020204030204" pitchFamily="34" charset="0"/>
                <a:ea typeface="Lucida Grande"/>
                <a:cs typeface="Calibri" panose="020F0502020204030204" pitchFamily="34" charset="0"/>
                <a:sym typeface="Lucida Grande"/>
              </a:rPr>
              <a:t>click</a:t>
            </a:r>
            <a:r>
              <a:rPr lang="en-US" sz="1100" b="0" i="0">
                <a:effectLst/>
                <a:latin typeface="Calibri" panose="020F0502020204030204" pitchFamily="34" charset="0"/>
                <a:ea typeface="Lucida Grande"/>
                <a:cs typeface="Calibri" panose="020F0502020204030204" pitchFamily="34" charset="0"/>
                <a:sym typeface="Lucida Grande"/>
              </a:rPr>
              <a:t>). </a:t>
            </a:r>
          </a:p>
          <a:p>
            <a:pPr marL="285750" indent="-285750">
              <a:buFont typeface="Arial" panose="020B0604020202020204" pitchFamily="34" charset="0"/>
              <a:buChar char="•"/>
            </a:pPr>
            <a:endParaRPr lang="en-US" sz="900" b="0" i="0">
              <a:effectLst/>
              <a:latin typeface="Lucida Grande"/>
              <a:ea typeface="Lucida Grande"/>
              <a:cs typeface="Lucida Grande"/>
              <a:sym typeface="Lucida Grande"/>
            </a:endParaRPr>
          </a:p>
          <a:p>
            <a:pPr marL="0" indent="0">
              <a:buFont typeface="Arial" panose="020B0604020202020204" pitchFamily="34" charset="0"/>
              <a:buNone/>
            </a:pPr>
            <a:r>
              <a:rPr lang="en-US" sz="900" baseline="0">
                <a:latin typeface="Arial" charset="0"/>
                <a:ea typeface="Arial" charset="0"/>
                <a:cs typeface="Arial" charset="0"/>
              </a:rPr>
              <a:t>Reference:</a:t>
            </a:r>
          </a:p>
          <a:p>
            <a:pPr marL="0" indent="0">
              <a:buFont typeface="Arial" panose="020B0604020202020204" pitchFamily="34" charset="0"/>
              <a:buNone/>
            </a:pPr>
            <a:r>
              <a:rPr lang="en-US" sz="900">
                <a:hlinkClick r:id="rId3"/>
              </a:rPr>
              <a:t>https://truthinitiative.org/research-resources/emerging-tobacco-products/3-ways-juul-harms-environment</a:t>
            </a:r>
            <a:endParaRPr lang="en-US" sz="900" baseline="0">
              <a:latin typeface="Arial" charset="0"/>
              <a:ea typeface="Arial" charset="0"/>
              <a:cs typeface="Arial" charset="0"/>
            </a:endParaRPr>
          </a:p>
          <a:p>
            <a:pPr marL="0" indent="0">
              <a:buFont typeface="Arial" panose="020B0604020202020204" pitchFamily="34" charset="0"/>
              <a:buNone/>
            </a:pPr>
            <a:endParaRPr lang="en-US" sz="900" baseline="0">
              <a:latin typeface="Arial" charset="0"/>
              <a:ea typeface="Arial" charset="0"/>
              <a:cs typeface="Arial" charset="0"/>
            </a:endParaRPr>
          </a:p>
          <a:p>
            <a:pPr marL="0" indent="0">
              <a:buFont typeface="Arial" charset="0"/>
              <a:buNone/>
            </a:pPr>
            <a:r>
              <a:rPr lang="en-US" sz="900" i="1" u="sng" baseline="0">
                <a:latin typeface="Arial" charset="0"/>
                <a:ea typeface="Arial" charset="0"/>
                <a:cs typeface="Arial" charset="0"/>
              </a:rPr>
              <a:t>Images</a:t>
            </a:r>
            <a:r>
              <a:rPr lang="en-US" sz="900" baseline="0">
                <a:latin typeface="Arial" charset="0"/>
                <a:ea typeface="Arial" charset="0"/>
                <a:cs typeface="Arial" charset="0"/>
              </a:rPr>
              <a:t>: </a:t>
            </a:r>
          </a:p>
          <a:p>
            <a:pPr marL="0" indent="0">
              <a:buFont typeface="Arial" charset="0"/>
              <a:buNone/>
            </a:pPr>
            <a:r>
              <a:rPr lang="en-US" sz="900" baseline="0">
                <a:latin typeface="Arial" charset="0"/>
                <a:ea typeface="Arial" charset="0"/>
                <a:cs typeface="Arial" charset="0"/>
              </a:rPr>
              <a:t>https://www.theverge.com/2015/4/21/8458629/pax-labs-e-cigarette-juul</a:t>
            </a:r>
          </a:p>
          <a:p>
            <a:pPr marL="0" indent="0">
              <a:buFont typeface="Arial" charset="0"/>
              <a:buNone/>
            </a:pPr>
            <a:r>
              <a:rPr lang="en-US" sz="900" b="0" i="0">
                <a:effectLst/>
                <a:latin typeface="Lucida Grande"/>
                <a:ea typeface="Lucida Grande"/>
                <a:cs typeface="Lucida Grande"/>
                <a:sym typeface="Lucida Grande"/>
              </a:rPr>
              <a:t>https://twitter.com/vaperankz/status/983474534945902594</a:t>
            </a:r>
          </a:p>
          <a:p>
            <a:pPr marL="0" indent="0">
              <a:buFont typeface="Arial" charset="0"/>
              <a:buNone/>
            </a:pPr>
            <a:r>
              <a:rPr lang="en-US" sz="900"/>
              <a:t>http://jawwak-7eloo.com/wp-content/uploads/2019/05/smok_nord_pod_device_kit_black.png </a:t>
            </a:r>
            <a:r>
              <a:rPr lang="en-US" sz="900">
                <a:hlinkClick r:id="rId4"/>
              </a:rPr>
              <a:t>https://upload.wikimedia.org/wikipedia/commons/e/e7/History_of_e-cigarette.jpg</a:t>
            </a:r>
            <a:endParaRPr lang="en-US" sz="900"/>
          </a:p>
          <a:p>
            <a:pPr marL="0" indent="0">
              <a:buFont typeface="Arial" charset="0"/>
              <a:buNone/>
            </a:pPr>
            <a:r>
              <a:rPr lang="en-US" sz="900" b="0" i="0" u="none" baseline="0">
                <a:effectLst/>
                <a:latin typeface="Lucida Grande"/>
                <a:ea typeface="Arial" charset="0"/>
                <a:cs typeface="Lucida Grande"/>
                <a:sym typeface="Lucida Grande"/>
              </a:rPr>
              <a:t>https://vaping.com/media/catalog/product/cache/1/image/602x465/9df78eab33525d08d6e5fb8d27136e95/s/u/suorin-drop-black.png</a:t>
            </a:r>
          </a:p>
          <a:p>
            <a:pPr marL="0" indent="0">
              <a:buFont typeface="Arial" charset="0"/>
              <a:buNone/>
            </a:pPr>
            <a:endParaRPr lang="en-US" baseline="0">
              <a:latin typeface="Arial" charset="0"/>
              <a:ea typeface="Arial" charset="0"/>
              <a:cs typeface="Arial" charset="0"/>
            </a:endParaRPr>
          </a:p>
        </p:txBody>
      </p:sp>
    </p:spTree>
    <p:extLst>
      <p:ext uri="{BB962C8B-B14F-4D97-AF65-F5344CB8AC3E}">
        <p14:creationId xmlns:p14="http://schemas.microsoft.com/office/powerpoint/2010/main" val="4077694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1990s- smoke free work place legislation in Ireland- global leader</a:t>
            </a:r>
          </a:p>
        </p:txBody>
      </p:sp>
      <p:sp>
        <p:nvSpPr>
          <p:cNvPr id="4" name="Slide Number Placeholder 3"/>
          <p:cNvSpPr>
            <a:spLocks noGrp="1"/>
          </p:cNvSpPr>
          <p:nvPr>
            <p:ph type="sldNum" sz="quarter" idx="5"/>
          </p:nvPr>
        </p:nvSpPr>
        <p:spPr/>
        <p:txBody>
          <a:bodyPr/>
          <a:lstStyle/>
          <a:p>
            <a:fld id="{9F3C6ECD-1967-3342-8860-4ABA3C42BA98}" type="slidenum">
              <a:rPr lang="en-US" smtClean="0"/>
              <a:t>77</a:t>
            </a:fld>
            <a:endParaRPr lang="en-US"/>
          </a:p>
        </p:txBody>
      </p:sp>
    </p:spTree>
    <p:extLst>
      <p:ext uri="{BB962C8B-B14F-4D97-AF65-F5344CB8AC3E}">
        <p14:creationId xmlns:p14="http://schemas.microsoft.com/office/powerpoint/2010/main" val="23736337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a:latin typeface="Arial" charset="0"/>
                <a:ea typeface="Arial" charset="0"/>
                <a:cs typeface="Arial" charset="0"/>
              </a:rPr>
              <a:t>Teacher</a:t>
            </a:r>
            <a:r>
              <a:rPr lang="en-US" i="1" baseline="0">
                <a:latin typeface="Arial" charset="0"/>
                <a:ea typeface="Arial" charset="0"/>
                <a:cs typeface="Arial" charset="0"/>
              </a:rPr>
              <a:t> Talking Points:</a:t>
            </a:r>
          </a:p>
          <a:p>
            <a:pPr marL="285750" indent="-285750">
              <a:buFont typeface="Arial" charset="0"/>
              <a:buChar char="•"/>
            </a:pPr>
            <a:r>
              <a:rPr lang="en-US">
                <a:latin typeface="Arial" charset="0"/>
                <a:ea typeface="Arial" charset="0"/>
                <a:cs typeface="Arial" charset="0"/>
                <a:sym typeface="Wingdings"/>
              </a:rPr>
              <a:t>So, what is smokeless tobacco?</a:t>
            </a:r>
            <a:r>
              <a:rPr lang="en-US" baseline="0">
                <a:latin typeface="Arial" charset="0"/>
                <a:ea typeface="Arial" charset="0"/>
                <a:cs typeface="Arial" charset="0"/>
                <a:sym typeface="Wingdings"/>
              </a:rPr>
              <a:t> (</a:t>
            </a:r>
            <a:r>
              <a:rPr lang="en-US" i="1" baseline="0">
                <a:latin typeface="Arial" charset="0"/>
                <a:ea typeface="Arial" charset="0"/>
                <a:cs typeface="Arial" charset="0"/>
                <a:sym typeface="Wingdings"/>
              </a:rPr>
              <a:t>Click) </a:t>
            </a:r>
            <a:r>
              <a:rPr lang="en-US" baseline="0">
                <a:latin typeface="Arial" charset="0"/>
                <a:ea typeface="Arial" charset="0"/>
                <a:cs typeface="Arial" charset="0"/>
                <a:sym typeface="Wingdings"/>
              </a:rPr>
              <a:t>Smokeless tobacco is not smoked.</a:t>
            </a:r>
          </a:p>
          <a:p>
            <a:pPr marL="285750" indent="-285750">
              <a:buFont typeface="Arial" charset="0"/>
              <a:buChar char="•"/>
            </a:pPr>
            <a:r>
              <a:rPr lang="en-US" baseline="0">
                <a:latin typeface="Arial" charset="0"/>
                <a:ea typeface="Arial" charset="0"/>
                <a:cs typeface="Arial" charset="0"/>
                <a:sym typeface="Wingdings"/>
              </a:rPr>
              <a:t>Users chew or suck on (dip) tobacco leaves, releasing nicotine which is absorbed in the mouth’s lining.</a:t>
            </a:r>
          </a:p>
          <a:p>
            <a:pPr marL="285750" indent="-285750">
              <a:buFont typeface="Arial" charset="0"/>
              <a:buChar char="•"/>
            </a:pPr>
            <a:r>
              <a:rPr lang="en-US" baseline="0">
                <a:latin typeface="Arial" charset="0"/>
                <a:ea typeface="Arial" charset="0"/>
                <a:cs typeface="Arial" charset="0"/>
                <a:sym typeface="Wingdings"/>
              </a:rPr>
              <a:t>It can be spit or swallowed depending on the product.</a:t>
            </a:r>
          </a:p>
          <a:p>
            <a:pPr marL="285750" indent="-285750">
              <a:buFont typeface="Arial" charset="0"/>
              <a:buChar char="•"/>
            </a:pPr>
            <a:r>
              <a:rPr lang="en-US" baseline="0">
                <a:latin typeface="Arial" charset="0"/>
                <a:ea typeface="Arial" charset="0"/>
                <a:cs typeface="Arial" charset="0"/>
                <a:sym typeface="Wingdings"/>
              </a:rPr>
              <a:t>Smokeless tobacco is also known as </a:t>
            </a:r>
            <a:r>
              <a:rPr lang="en-US" i="1" baseline="0">
                <a:latin typeface="Arial" charset="0"/>
                <a:ea typeface="Arial" charset="0"/>
                <a:cs typeface="Arial" charset="0"/>
                <a:sym typeface="Wingdings"/>
              </a:rPr>
              <a:t>(click) </a:t>
            </a:r>
            <a:r>
              <a:rPr lang="en-US" baseline="0">
                <a:latin typeface="Arial" charset="0"/>
                <a:ea typeface="Arial" charset="0"/>
                <a:cs typeface="Arial" charset="0"/>
                <a:sym typeface="Wingdings"/>
              </a:rPr>
              <a:t>chewing tobacco, (</a:t>
            </a:r>
            <a:r>
              <a:rPr lang="en-US" i="1" baseline="0">
                <a:latin typeface="Arial" charset="0"/>
                <a:ea typeface="Arial" charset="0"/>
                <a:cs typeface="Arial" charset="0"/>
                <a:sym typeface="Wingdings"/>
              </a:rPr>
              <a:t>click) </a:t>
            </a:r>
            <a:r>
              <a:rPr lang="en-US" baseline="0">
                <a:latin typeface="Arial" charset="0"/>
                <a:ea typeface="Arial" charset="0"/>
                <a:cs typeface="Arial" charset="0"/>
                <a:sym typeface="Wingdings"/>
              </a:rPr>
              <a:t>oral tobacco, (</a:t>
            </a:r>
            <a:r>
              <a:rPr lang="en-US" i="1" baseline="0">
                <a:latin typeface="Arial" charset="0"/>
                <a:ea typeface="Arial" charset="0"/>
                <a:cs typeface="Arial" charset="0"/>
                <a:sym typeface="Wingdings"/>
              </a:rPr>
              <a:t>click)</a:t>
            </a:r>
            <a:r>
              <a:rPr lang="en-US" baseline="0">
                <a:latin typeface="Arial" charset="0"/>
                <a:ea typeface="Arial" charset="0"/>
                <a:cs typeface="Arial" charset="0"/>
                <a:sym typeface="Wingdings"/>
              </a:rPr>
              <a:t> spit or spitting tobacco, (</a:t>
            </a:r>
            <a:r>
              <a:rPr lang="en-US" i="1" baseline="0">
                <a:latin typeface="Arial" charset="0"/>
                <a:ea typeface="Arial" charset="0"/>
                <a:cs typeface="Arial" charset="0"/>
                <a:sym typeface="Wingdings"/>
              </a:rPr>
              <a:t>click) </a:t>
            </a:r>
            <a:r>
              <a:rPr lang="en-US" baseline="0">
                <a:latin typeface="Arial" charset="0"/>
                <a:ea typeface="Arial" charset="0"/>
                <a:cs typeface="Arial" charset="0"/>
                <a:sym typeface="Wingdings"/>
              </a:rPr>
              <a:t>dip, (</a:t>
            </a:r>
            <a:r>
              <a:rPr lang="en-US" i="1" baseline="0">
                <a:latin typeface="Arial" charset="0"/>
                <a:ea typeface="Arial" charset="0"/>
                <a:cs typeface="Arial" charset="0"/>
                <a:sym typeface="Wingdings"/>
              </a:rPr>
              <a:t>click) </a:t>
            </a:r>
            <a:r>
              <a:rPr lang="en-US" baseline="0">
                <a:latin typeface="Arial" charset="0"/>
                <a:ea typeface="Arial" charset="0"/>
                <a:cs typeface="Arial" charset="0"/>
                <a:sym typeface="Wingdings"/>
              </a:rPr>
              <a:t>chew, and (</a:t>
            </a:r>
            <a:r>
              <a:rPr lang="en-US" i="1" baseline="0">
                <a:latin typeface="Arial" charset="0"/>
                <a:ea typeface="Arial" charset="0"/>
                <a:cs typeface="Arial" charset="0"/>
                <a:sym typeface="Wingdings"/>
              </a:rPr>
              <a:t>click)</a:t>
            </a:r>
            <a:r>
              <a:rPr lang="en-US" baseline="0">
                <a:latin typeface="Arial" charset="0"/>
                <a:ea typeface="Arial" charset="0"/>
                <a:cs typeface="Arial" charset="0"/>
                <a:sym typeface="Wingdings"/>
              </a:rPr>
              <a:t> snus. </a:t>
            </a:r>
            <a:endParaRPr lang="is-IS">
              <a:latin typeface="Arial" charset="0"/>
              <a:ea typeface="Arial" charset="0"/>
              <a:cs typeface="Arial" charset="0"/>
            </a:endParaRPr>
          </a:p>
        </p:txBody>
      </p:sp>
    </p:spTree>
    <p:extLst>
      <p:ext uri="{BB962C8B-B14F-4D97-AF65-F5344CB8AC3E}">
        <p14:creationId xmlns:p14="http://schemas.microsoft.com/office/powerpoint/2010/main" val="35429497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i="1">
                <a:latin typeface="Arial" charset="0"/>
                <a:ea typeface="Arial" charset="0"/>
                <a:cs typeface="Arial" charset="0"/>
              </a:rPr>
              <a:t>Teacher</a:t>
            </a:r>
            <a:r>
              <a:rPr lang="en-US" sz="1800" i="1" baseline="0">
                <a:latin typeface="Arial" charset="0"/>
                <a:ea typeface="Arial" charset="0"/>
                <a:cs typeface="Arial" charset="0"/>
              </a:rPr>
              <a:t> Talking Points:</a:t>
            </a:r>
          </a:p>
          <a:p>
            <a:endParaRPr lang="en-US" sz="1800" i="1" baseline="0">
              <a:latin typeface="Arial" charset="0"/>
              <a:ea typeface="Arial" charset="0"/>
              <a:cs typeface="Arial" charset="0"/>
            </a:endParaRPr>
          </a:p>
          <a:p>
            <a:pPr marL="0" marR="0" indent="0" defTabSz="457200" eaLnBrk="1" fontAlgn="auto" latinLnBrk="0" hangingPunct="1">
              <a:lnSpc>
                <a:spcPct val="100000"/>
              </a:lnSpc>
              <a:spcBef>
                <a:spcPts val="0"/>
              </a:spcBef>
              <a:spcAft>
                <a:spcPts val="0"/>
              </a:spcAft>
              <a:buClrTx/>
              <a:buSzTx/>
              <a:buFontTx/>
              <a:buNone/>
              <a:tabLst/>
              <a:defRPr/>
            </a:pPr>
            <a:r>
              <a:rPr lang="en-US" sz="1800"/>
              <a:t>There are many different types of smokeless tobacco used around the world. Here are just a few examples: </a:t>
            </a:r>
          </a:p>
          <a:p>
            <a:endParaRPr lang="en-US" sz="1800" i="1" baseline="0">
              <a:latin typeface="Arial" charset="0"/>
              <a:ea typeface="Arial" charset="0"/>
              <a:cs typeface="Arial" charset="0"/>
            </a:endParaRPr>
          </a:p>
          <a:p>
            <a:r>
              <a:rPr lang="is-IS" sz="1800" i="1">
                <a:latin typeface="Arial" charset="0"/>
                <a:ea typeface="Arial" charset="0"/>
                <a:cs typeface="Arial" charset="0"/>
              </a:rPr>
              <a:t>(Click)</a:t>
            </a:r>
            <a:r>
              <a:rPr lang="is-IS" sz="1800" i="1" baseline="0">
                <a:latin typeface="Arial" charset="0"/>
                <a:ea typeface="Arial" charset="0"/>
                <a:cs typeface="Arial" charset="0"/>
              </a:rPr>
              <a:t> </a:t>
            </a:r>
            <a:r>
              <a:rPr lang="en-US" sz="1800" b="1"/>
              <a:t>Oral Moist</a:t>
            </a:r>
            <a:r>
              <a:rPr lang="en-US" sz="1800" b="1" baseline="0"/>
              <a:t> Snuff (“dip”)</a:t>
            </a:r>
          </a:p>
          <a:p>
            <a:r>
              <a:rPr lang="en-US"/>
              <a:t>Smokeless tobacco is not smoked</a:t>
            </a:r>
            <a:r>
              <a:rPr lang="en-US" baseline="0"/>
              <a:t> or burned. It can be chewed or sucked on, and can be spit out or swallowed depending on the product itself. </a:t>
            </a:r>
            <a:endParaRPr lang="en-US"/>
          </a:p>
          <a:p>
            <a:r>
              <a:rPr lang="en-US"/>
              <a:t>One of the most popular smokeless</a:t>
            </a:r>
            <a:r>
              <a:rPr lang="en-US" baseline="0"/>
              <a:t> tobacco products used in the U.S. is Oral Moist Snuff, also know as “dip.”</a:t>
            </a:r>
          </a:p>
          <a:p>
            <a:pPr marL="285750" indent="-285750">
              <a:buFont typeface="Arial" charset="0"/>
              <a:buChar char="•"/>
            </a:pPr>
            <a:r>
              <a:rPr lang="en-US" baseline="0">
                <a:sym typeface="Wingdings"/>
              </a:rPr>
              <a:t>Snuff is a finely ground tobacco product, typically placed between the cheek and gums or upper lip, it needs to be manually crushed for the nicotine to be released.</a:t>
            </a:r>
            <a:endParaRPr lang="en-US" sz="1800" b="1" baseline="0"/>
          </a:p>
          <a:p>
            <a:endParaRPr lang="is-IS" sz="1800">
              <a:latin typeface="Arial" charset="0"/>
              <a:ea typeface="Arial" charset="0"/>
              <a:cs typeface="Arial" charset="0"/>
            </a:endParaRPr>
          </a:p>
          <a:p>
            <a:r>
              <a:rPr lang="is-IS" sz="1800" i="1">
                <a:latin typeface="Arial" charset="0"/>
                <a:ea typeface="Arial" charset="0"/>
                <a:cs typeface="Arial" charset="0"/>
              </a:rPr>
              <a:t>(Click)</a:t>
            </a:r>
            <a:r>
              <a:rPr lang="is-IS" sz="1800" i="1" baseline="0">
                <a:latin typeface="Arial" charset="0"/>
                <a:ea typeface="Arial" charset="0"/>
                <a:cs typeface="Arial" charset="0"/>
              </a:rPr>
              <a:t> </a:t>
            </a:r>
            <a:r>
              <a:rPr lang="en-US" sz="1800" b="1"/>
              <a:t>Chewing</a:t>
            </a:r>
            <a:r>
              <a:rPr lang="en-US" sz="1800" b="1" baseline="0"/>
              <a:t> Tobacco</a:t>
            </a:r>
          </a:p>
          <a:p>
            <a:r>
              <a:rPr lang="en-US"/>
              <a:t>Another</a:t>
            </a:r>
            <a:r>
              <a:rPr lang="en-US" baseline="0"/>
              <a:t> smokeless tobacco product that users can chew or suck on is known as Chewing Tobacco, or simply chew.</a:t>
            </a:r>
          </a:p>
          <a:p>
            <a:pPr marL="285750" indent="-285750">
              <a:buFont typeface="Arial" charset="0"/>
              <a:buChar char="•"/>
            </a:pPr>
            <a:r>
              <a:rPr lang="en-US" baseline="0"/>
              <a:t>A portion of the tobacco is placed between the cheek and gum or the upper lip teeth.</a:t>
            </a:r>
          </a:p>
          <a:p>
            <a:pPr marL="285750" indent="-285750">
              <a:buFont typeface="Arial" charset="0"/>
              <a:buChar char="•"/>
            </a:pPr>
            <a:r>
              <a:rPr lang="en-US" baseline="0">
                <a:sym typeface="Wingdings"/>
              </a:rPr>
              <a:t>It is sold in the form of bricks, twists, or loose-leaf.</a:t>
            </a:r>
          </a:p>
          <a:p>
            <a:pPr marL="285750" indent="-285750">
              <a:buFont typeface="Arial" charset="0"/>
              <a:buChar char="•"/>
            </a:pPr>
            <a:r>
              <a:rPr lang="en-US" baseline="0">
                <a:sym typeface="Wingdings"/>
              </a:rPr>
              <a:t>Loose-leaf tobacco is usually sweetened, and sometimes includes flavoring through other additives.</a:t>
            </a:r>
          </a:p>
          <a:p>
            <a:pPr marL="285750" indent="-285750">
              <a:buFont typeface="Arial" charset="0"/>
              <a:buChar char="•"/>
            </a:pPr>
            <a:r>
              <a:rPr lang="en-US" baseline="0">
                <a:sym typeface="Wingdings"/>
              </a:rPr>
              <a:t>The common chewing tobacco products sold include Red Man, Oliver Twist, and Levi Garrett.</a:t>
            </a:r>
            <a:endParaRPr lang="en-US" sz="1800" b="1" baseline="0"/>
          </a:p>
          <a:p>
            <a:endParaRPr lang="is-IS" sz="1800">
              <a:latin typeface="Arial" charset="0"/>
              <a:ea typeface="Arial" charset="0"/>
              <a:cs typeface="Arial" charset="0"/>
            </a:endParaRPr>
          </a:p>
          <a:p>
            <a:r>
              <a:rPr lang="is-IS" sz="1800" i="1">
                <a:latin typeface="Arial" charset="0"/>
                <a:ea typeface="Arial" charset="0"/>
                <a:cs typeface="Arial" charset="0"/>
              </a:rPr>
              <a:t>(Click) </a:t>
            </a:r>
            <a:r>
              <a:rPr lang="en-US" sz="1800" b="1"/>
              <a:t>Snus</a:t>
            </a:r>
          </a:p>
          <a:p>
            <a:r>
              <a:rPr lang="en-US"/>
              <a:t>Snus</a:t>
            </a:r>
            <a:r>
              <a:rPr lang="en-US" baseline="0"/>
              <a:t> is a smokeless tobacco product that comes in the form of a teabag, which is “parked” in the cheek.</a:t>
            </a:r>
          </a:p>
          <a:p>
            <a:pPr marL="285750" indent="-285750">
              <a:buFont typeface="Arial" charset="0"/>
              <a:buChar char="•"/>
            </a:pPr>
            <a:r>
              <a:rPr lang="en-US" baseline="0">
                <a:sym typeface="Wingdings"/>
              </a:rPr>
              <a:t>It was first seen in Sweden. Unlike U.S. snus, Swedish and European snus is pasteurized, a process that kills germs.</a:t>
            </a:r>
          </a:p>
          <a:p>
            <a:pPr marL="285750" indent="-285750">
              <a:buFont typeface="Arial" charset="0"/>
              <a:buChar char="•"/>
            </a:pPr>
            <a:r>
              <a:rPr lang="en-US" baseline="0">
                <a:sym typeface="Wingdings"/>
              </a:rPr>
              <a:t>It also contains low levels of nitrosamine, which is a chemical compound that is generally carcinogenic.</a:t>
            </a:r>
            <a:endParaRPr lang="en-US" sz="1800" b="1"/>
          </a:p>
          <a:p>
            <a:endParaRPr lang="is-IS" sz="1800">
              <a:latin typeface="Arial" charset="0"/>
              <a:ea typeface="Arial" charset="0"/>
              <a:cs typeface="Arial" charset="0"/>
            </a:endParaRPr>
          </a:p>
          <a:p>
            <a:pPr marL="342900" marR="0" lvl="0" indent="-342900" algn="l" defTabSz="975439" rtl="0" eaLnBrk="1" fontAlgn="auto" latinLnBrk="0" hangingPunct="1">
              <a:lnSpc>
                <a:spcPct val="100000"/>
              </a:lnSpc>
              <a:spcBef>
                <a:spcPts val="0"/>
              </a:spcBef>
              <a:spcAft>
                <a:spcPts val="0"/>
              </a:spcAft>
              <a:buClrTx/>
              <a:buSzTx/>
              <a:buFont typeface="Arial" charset="0"/>
              <a:buNone/>
              <a:tabLst/>
              <a:defRPr/>
            </a:pPr>
            <a:r>
              <a:rPr lang="is-IS" sz="1800" i="1">
                <a:latin typeface="Arial" charset="0"/>
                <a:ea typeface="Arial" charset="0"/>
                <a:cs typeface="Arial" charset="0"/>
              </a:rPr>
              <a:t>(Click) </a:t>
            </a:r>
            <a:r>
              <a:rPr lang="en-US" sz="1800" b="1"/>
              <a:t>Dissolvable (lozenges, sticks, strips, orbs) </a:t>
            </a:r>
          </a:p>
          <a:p>
            <a:pPr marL="285750" marR="0" lvl="0" indent="-285750" algn="l" defTabSz="975439" rtl="0" eaLnBrk="1" fontAlgn="auto" latinLnBrk="0" hangingPunct="1">
              <a:lnSpc>
                <a:spcPct val="100000"/>
              </a:lnSpc>
              <a:spcBef>
                <a:spcPts val="0"/>
              </a:spcBef>
              <a:spcAft>
                <a:spcPts val="0"/>
              </a:spcAft>
              <a:buClrTx/>
              <a:buSzTx/>
              <a:buFont typeface="Arial" charset="0"/>
              <a:buChar char="•"/>
              <a:tabLst/>
              <a:defRPr/>
            </a:pPr>
            <a:r>
              <a:rPr lang="en-US" sz="1800" b="0"/>
              <a:t> Tobacco</a:t>
            </a:r>
            <a:r>
              <a:rPr lang="en-US" sz="1800" b="0" baseline="0"/>
              <a:t> products that slowly dissolve over time. </a:t>
            </a:r>
          </a:p>
          <a:p>
            <a:pPr marL="342900" marR="0" lvl="0" indent="-342900" algn="l" defTabSz="975439" rtl="0" eaLnBrk="1" fontAlgn="auto" latinLnBrk="0" hangingPunct="1">
              <a:lnSpc>
                <a:spcPct val="100000"/>
              </a:lnSpc>
              <a:spcBef>
                <a:spcPts val="0"/>
              </a:spcBef>
              <a:spcAft>
                <a:spcPts val="0"/>
              </a:spcAft>
              <a:buClrTx/>
              <a:buSzTx/>
              <a:buFont typeface="Arial" charset="0"/>
              <a:buChar char="•"/>
              <a:tabLst/>
              <a:defRPr/>
            </a:pPr>
            <a:r>
              <a:rPr lang="en-US" sz="1800" b="0"/>
              <a:t>It</a:t>
            </a:r>
            <a:r>
              <a:rPr lang="en-US" sz="1800" b="0" baseline="0"/>
              <a:t> is fi</a:t>
            </a:r>
            <a:r>
              <a:rPr lang="en-US" sz="1800" b="0"/>
              <a:t>nely grounded tobacco held within</a:t>
            </a:r>
            <a:r>
              <a:rPr lang="en-US" sz="1800" b="0" baseline="0"/>
              <a:t> a solid chemical shell that melts in saliva.</a:t>
            </a:r>
          </a:p>
          <a:p>
            <a:pPr marL="342900" marR="0" lvl="0" indent="-342900" algn="l" defTabSz="975439" rtl="0" eaLnBrk="1" fontAlgn="auto" latinLnBrk="0" hangingPunct="1">
              <a:lnSpc>
                <a:spcPct val="100000"/>
              </a:lnSpc>
              <a:spcBef>
                <a:spcPts val="0"/>
              </a:spcBef>
              <a:spcAft>
                <a:spcPts val="0"/>
              </a:spcAft>
              <a:buClrTx/>
              <a:buSzTx/>
              <a:buFont typeface="Arial" charset="0"/>
              <a:buChar char="•"/>
              <a:tabLst/>
              <a:defRPr/>
            </a:pPr>
            <a:r>
              <a:rPr lang="en-US" sz="1800" b="0" baseline="0"/>
              <a:t>Resemble small mints, toothpicks, dissolvable breath strips, etc. </a:t>
            </a:r>
            <a:endParaRPr lang="en-US" sz="1800" b="0"/>
          </a:p>
          <a:p>
            <a:pPr marL="285750" indent="-285750">
              <a:buFont typeface="Arial" charset="0"/>
              <a:buChar char="•"/>
            </a:pPr>
            <a:endParaRPr lang="is-IS" sz="1800">
              <a:latin typeface="Arial" charset="0"/>
              <a:ea typeface="Arial" charset="0"/>
              <a:cs typeface="Arial" charset="0"/>
            </a:endParaRPr>
          </a:p>
          <a:p>
            <a:r>
              <a:rPr lang="en-US" sz="1800" i="1">
                <a:latin typeface="Arial" charset="0"/>
                <a:ea typeface="Arial" charset="0"/>
                <a:cs typeface="Arial" charset="0"/>
              </a:rPr>
              <a:t>Products Image #3, 4: http://www.istockphoto.com/photos/chewing-tobacco?phrase=chewing%20tobacco&amp;excludenudity=true&amp;sort=best</a:t>
            </a:r>
          </a:p>
          <a:p>
            <a:r>
              <a:rPr lang="en-US" sz="1800" i="1">
                <a:latin typeface="Arial" charset="0"/>
                <a:ea typeface="Arial" charset="0"/>
                <a:cs typeface="Arial" charset="0"/>
              </a:rPr>
              <a:t>Image #1, 2: https://www.cdc.gov/tobacco/data_statistics/fact_sheets/smokeless/products_marketing/index.htm </a:t>
            </a:r>
          </a:p>
          <a:p>
            <a:endParaRPr lang="is-IS" sz="1800">
              <a:latin typeface="Arial" charset="0"/>
              <a:ea typeface="Arial" charset="0"/>
              <a:cs typeface="Arial" charset="0"/>
            </a:endParaRPr>
          </a:p>
        </p:txBody>
      </p:sp>
    </p:spTree>
    <p:extLst>
      <p:ext uri="{BB962C8B-B14F-4D97-AF65-F5344CB8AC3E}">
        <p14:creationId xmlns:p14="http://schemas.microsoft.com/office/powerpoint/2010/main" val="690369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i="1">
                <a:latin typeface="Arial" charset="0"/>
                <a:ea typeface="Arial" charset="0"/>
                <a:cs typeface="Arial" charset="0"/>
              </a:rPr>
              <a:t>Teacher</a:t>
            </a:r>
            <a:r>
              <a:rPr lang="en-US" sz="1800" i="1" baseline="0">
                <a:latin typeface="Arial" charset="0"/>
                <a:ea typeface="Arial" charset="0"/>
                <a:cs typeface="Arial" charset="0"/>
              </a:rPr>
              <a:t> Talking Points:</a:t>
            </a:r>
          </a:p>
          <a:p>
            <a:pPr marL="0" marR="0" indent="0" defTabSz="457200" eaLnBrk="1" fontAlgn="auto" latinLnBrk="0" hangingPunct="1">
              <a:lnSpc>
                <a:spcPct val="100000"/>
              </a:lnSpc>
              <a:spcBef>
                <a:spcPts val="0"/>
              </a:spcBef>
              <a:spcAft>
                <a:spcPts val="0"/>
              </a:spcAft>
              <a:buClrTx/>
              <a:buSzTx/>
              <a:buFontTx/>
              <a:buNone/>
              <a:tabLst/>
              <a:defRPr/>
            </a:pPr>
            <a:endParaRPr lang="en-US" sz="1800"/>
          </a:p>
          <a:p>
            <a:pPr marL="285750" marR="0" indent="-285750" defTabSz="457200" eaLnBrk="1" fontAlgn="auto" latinLnBrk="0" hangingPunct="1">
              <a:lnSpc>
                <a:spcPct val="100000"/>
              </a:lnSpc>
              <a:spcBef>
                <a:spcPts val="0"/>
              </a:spcBef>
              <a:spcAft>
                <a:spcPts val="0"/>
              </a:spcAft>
              <a:buClrTx/>
              <a:buSzTx/>
              <a:buFont typeface="Arial" charset="0"/>
              <a:buChar char="•"/>
              <a:tabLst/>
              <a:defRPr/>
            </a:pPr>
            <a:r>
              <a:rPr lang="en-US" sz="1800"/>
              <a:t>Smokeless tobacco causes many adverse health effects in the mouth due to</a:t>
            </a:r>
            <a:r>
              <a:rPr lang="en-US" sz="1800" baseline="0"/>
              <a:t> users’ having to </a:t>
            </a:r>
            <a:r>
              <a:rPr lang="en-US" sz="1800"/>
              <a:t>chew</a:t>
            </a:r>
            <a:r>
              <a:rPr lang="en-US" sz="1800" baseline="0"/>
              <a:t> </a:t>
            </a:r>
            <a:r>
              <a:rPr lang="en-US" sz="1800"/>
              <a:t>and suck</a:t>
            </a:r>
            <a:r>
              <a:rPr lang="en-US" sz="1800" baseline="0"/>
              <a:t> on </a:t>
            </a:r>
            <a:r>
              <a:rPr lang="en-US" sz="1800"/>
              <a:t>the tobacco. </a:t>
            </a:r>
          </a:p>
          <a:p>
            <a:pPr marL="285750" marR="0" indent="-285750" defTabSz="457200" eaLnBrk="1" fontAlgn="auto" latinLnBrk="0" hangingPunct="1">
              <a:lnSpc>
                <a:spcPct val="100000"/>
              </a:lnSpc>
              <a:spcBef>
                <a:spcPts val="0"/>
              </a:spcBef>
              <a:spcAft>
                <a:spcPts val="0"/>
              </a:spcAft>
              <a:buClrTx/>
              <a:buSzTx/>
              <a:buFont typeface="Arial" charset="0"/>
              <a:buChar char="•"/>
              <a:tabLst/>
              <a:defRPr/>
            </a:pPr>
            <a:r>
              <a:rPr lang="en-US" sz="1800"/>
              <a:t>Some</a:t>
            </a:r>
            <a:r>
              <a:rPr lang="en-US" sz="1800" baseline="0"/>
              <a:t> of the o</a:t>
            </a:r>
            <a:r>
              <a:rPr lang="en-US" sz="1800"/>
              <a:t>ral conditions include: </a:t>
            </a:r>
          </a:p>
          <a:p>
            <a:pPr marL="285750" marR="0" indent="-285750" defTabSz="457200" eaLnBrk="1" fontAlgn="auto" latinLnBrk="0" hangingPunct="1">
              <a:lnSpc>
                <a:spcPct val="100000"/>
              </a:lnSpc>
              <a:spcBef>
                <a:spcPts val="0"/>
              </a:spcBef>
              <a:spcAft>
                <a:spcPts val="0"/>
              </a:spcAft>
              <a:buClrTx/>
              <a:buSzTx/>
              <a:buFont typeface="Arial" charset="0"/>
              <a:buChar char="•"/>
              <a:tabLst/>
              <a:defRPr/>
            </a:pPr>
            <a:r>
              <a:rPr lang="en-US" sz="1800" i="1"/>
              <a:t>(Click)</a:t>
            </a:r>
            <a:r>
              <a:rPr lang="en-US" sz="1800" i="1" baseline="0"/>
              <a:t> </a:t>
            </a:r>
            <a:r>
              <a:rPr lang="en-US" sz="1800">
                <a:cs typeface="Calibri"/>
              </a:rPr>
              <a:t>Oral cancers, including the area immediately behind the mouth,</a:t>
            </a:r>
            <a:r>
              <a:rPr lang="en-US" sz="1800" baseline="0">
                <a:cs typeface="Calibri"/>
              </a:rPr>
              <a:t> known as the </a:t>
            </a:r>
            <a:r>
              <a:rPr lang="en-US" sz="1800">
                <a:cs typeface="Calibri"/>
              </a:rPr>
              <a:t>pharynx</a:t>
            </a:r>
            <a:r>
              <a:rPr lang="en-US" sz="1800" baseline="0">
                <a:cs typeface="Calibri"/>
              </a:rPr>
              <a:t> (p</a:t>
            </a:r>
            <a:r>
              <a:rPr lang="en-US" sz="1800">
                <a:cs typeface="Calibri"/>
              </a:rPr>
              <a:t>haryngeal cancer).</a:t>
            </a:r>
            <a:endParaRPr lang="en-US" sz="1800" baseline="0">
              <a:cs typeface="Calibri"/>
            </a:endParaRPr>
          </a:p>
          <a:p>
            <a:pPr marL="285750" marR="0" indent="-285750" defTabSz="457200" eaLnBrk="1" fontAlgn="auto" latinLnBrk="0" hangingPunct="1">
              <a:lnSpc>
                <a:spcPct val="100000"/>
              </a:lnSpc>
              <a:spcBef>
                <a:spcPts val="0"/>
              </a:spcBef>
              <a:spcAft>
                <a:spcPts val="0"/>
              </a:spcAft>
              <a:buClrTx/>
              <a:buSzTx/>
              <a:buFont typeface="Arial" charset="0"/>
              <a:buChar char="•"/>
              <a:tabLst/>
              <a:defRPr/>
            </a:pPr>
            <a:r>
              <a:rPr lang="en-US" sz="1800" baseline="0">
                <a:cs typeface="Calibri"/>
              </a:rPr>
              <a:t>(</a:t>
            </a:r>
            <a:r>
              <a:rPr lang="en-US" sz="1800" i="1" baseline="0">
                <a:cs typeface="Calibri"/>
              </a:rPr>
              <a:t>C</a:t>
            </a:r>
            <a:r>
              <a:rPr lang="en-US" sz="1800" i="1"/>
              <a:t>lick)</a:t>
            </a:r>
            <a:r>
              <a:rPr lang="en-US" sz="1800" i="1" baseline="0"/>
              <a:t> </a:t>
            </a:r>
            <a:r>
              <a:rPr lang="en-US" sz="1800">
                <a:cs typeface="Calibri"/>
              </a:rPr>
              <a:t>Mucosal lesions,</a:t>
            </a:r>
            <a:r>
              <a:rPr lang="en-US" sz="1800" baseline="0">
                <a:cs typeface="Calibri"/>
              </a:rPr>
              <a:t> which are </a:t>
            </a:r>
            <a:r>
              <a:rPr lang="en-US" sz="1800">
                <a:cs typeface="Calibri"/>
              </a:rPr>
              <a:t>membranes that line various cavities that suffer from injuries,</a:t>
            </a:r>
            <a:r>
              <a:rPr lang="en-US" sz="1800" baseline="0">
                <a:cs typeface="Calibri"/>
              </a:rPr>
              <a:t> through wounds, ulcers, and tumors, etc.</a:t>
            </a:r>
          </a:p>
          <a:p>
            <a:pPr marL="285750" marR="0" indent="-285750" defTabSz="457200" eaLnBrk="1" fontAlgn="auto" latinLnBrk="0" hangingPunct="1">
              <a:lnSpc>
                <a:spcPct val="100000"/>
              </a:lnSpc>
              <a:spcBef>
                <a:spcPts val="0"/>
              </a:spcBef>
              <a:spcAft>
                <a:spcPts val="0"/>
              </a:spcAft>
              <a:buClrTx/>
              <a:buSzTx/>
              <a:buFont typeface="Arial" charset="0"/>
              <a:buChar char="•"/>
              <a:tabLst/>
              <a:defRPr/>
            </a:pPr>
            <a:r>
              <a:rPr lang="en-US" sz="1800" baseline="0">
                <a:cs typeface="Calibri"/>
              </a:rPr>
              <a:t>(</a:t>
            </a:r>
            <a:r>
              <a:rPr lang="en-US" sz="1800" i="1" baseline="0">
                <a:cs typeface="Calibri"/>
              </a:rPr>
              <a:t>C</a:t>
            </a:r>
            <a:r>
              <a:rPr lang="en-US" sz="1800" i="1"/>
              <a:t>lick)</a:t>
            </a:r>
            <a:r>
              <a:rPr lang="en-US" sz="1800" i="1" baseline="0"/>
              <a:t> </a:t>
            </a:r>
            <a:r>
              <a:rPr lang="en-US" sz="1800">
                <a:cs typeface="Calibri"/>
              </a:rPr>
              <a:t>Gingival keratosis, </a:t>
            </a:r>
            <a:r>
              <a:rPr lang="en-US" sz="1800" i="0" baseline="0">
                <a:cs typeface="Lucida Grande"/>
              </a:rPr>
              <a:t>t</a:t>
            </a:r>
            <a:r>
              <a:rPr lang="en-US" sz="1800" i="0" baseline="0"/>
              <a:t>issue destruction associated with teeth.</a:t>
            </a:r>
            <a:endParaRPr lang="en-US" sz="1800" baseline="0">
              <a:cs typeface="Calibri"/>
            </a:endParaRPr>
          </a:p>
          <a:p>
            <a:pPr marL="285750" marR="0" indent="-285750" defTabSz="457200" eaLnBrk="1" fontAlgn="auto" latinLnBrk="0" hangingPunct="1">
              <a:lnSpc>
                <a:spcPct val="100000"/>
              </a:lnSpc>
              <a:spcBef>
                <a:spcPts val="0"/>
              </a:spcBef>
              <a:spcAft>
                <a:spcPts val="0"/>
              </a:spcAft>
              <a:buClrTx/>
              <a:buSzTx/>
              <a:buFont typeface="Arial" charset="0"/>
              <a:buChar char="•"/>
              <a:tabLst/>
              <a:defRPr/>
            </a:pPr>
            <a:r>
              <a:rPr lang="en-US" sz="1800" baseline="0">
                <a:cs typeface="Calibri"/>
              </a:rPr>
              <a:t>(</a:t>
            </a:r>
            <a:r>
              <a:rPr lang="en-US" sz="1800" i="1" baseline="0">
                <a:cs typeface="Calibri"/>
              </a:rPr>
              <a:t>C</a:t>
            </a:r>
            <a:r>
              <a:rPr lang="en-US" sz="1800" i="1"/>
              <a:t>lick)</a:t>
            </a:r>
            <a:r>
              <a:rPr lang="en-US" sz="1800" i="1" baseline="0"/>
              <a:t> </a:t>
            </a:r>
            <a:r>
              <a:rPr lang="en-US" sz="1800">
                <a:cs typeface="Calibri"/>
              </a:rPr>
              <a:t>Periodontal disease, </a:t>
            </a:r>
            <a:r>
              <a:rPr lang="en-US" sz="1800" i="0" baseline="0"/>
              <a:t>serious damage to the gums which could destroy jawbone.</a:t>
            </a:r>
            <a:endParaRPr lang="en-US" sz="1800" baseline="0">
              <a:cs typeface="Calibri"/>
            </a:endParaRPr>
          </a:p>
          <a:p>
            <a:pPr marL="285750" marR="0" indent="-285750" defTabSz="457200" eaLnBrk="1" fontAlgn="auto" latinLnBrk="0" hangingPunct="1">
              <a:lnSpc>
                <a:spcPct val="100000"/>
              </a:lnSpc>
              <a:spcBef>
                <a:spcPts val="0"/>
              </a:spcBef>
              <a:spcAft>
                <a:spcPts val="0"/>
              </a:spcAft>
              <a:buClrTx/>
              <a:buSzTx/>
              <a:buFont typeface="Arial" charset="0"/>
              <a:buChar char="•"/>
              <a:tabLst/>
              <a:defRPr/>
            </a:pPr>
            <a:r>
              <a:rPr lang="en-US" sz="1800" baseline="0">
                <a:cs typeface="Calibri"/>
              </a:rPr>
              <a:t>(</a:t>
            </a:r>
            <a:r>
              <a:rPr lang="en-US" sz="1800" i="1" baseline="0">
                <a:cs typeface="Calibri"/>
              </a:rPr>
              <a:t>C</a:t>
            </a:r>
            <a:r>
              <a:rPr lang="en-US" sz="1800" i="1"/>
              <a:t>lick)</a:t>
            </a:r>
            <a:r>
              <a:rPr lang="en-US" sz="1800" i="1" baseline="0"/>
              <a:t> </a:t>
            </a:r>
            <a:r>
              <a:rPr lang="en-US" sz="1800">
                <a:cs typeface="Calibri"/>
              </a:rPr>
              <a:t>Tooth discoloration</a:t>
            </a:r>
            <a:r>
              <a:rPr lang="en-US" sz="1800" baseline="0">
                <a:cs typeface="Calibri"/>
              </a:rPr>
              <a:t> </a:t>
            </a:r>
          </a:p>
          <a:p>
            <a:pPr marL="285750" marR="0" indent="-285750" defTabSz="457200" eaLnBrk="1" fontAlgn="auto" latinLnBrk="0" hangingPunct="1">
              <a:lnSpc>
                <a:spcPct val="100000"/>
              </a:lnSpc>
              <a:spcBef>
                <a:spcPts val="0"/>
              </a:spcBef>
              <a:spcAft>
                <a:spcPts val="0"/>
              </a:spcAft>
              <a:buClrTx/>
              <a:buSzTx/>
              <a:buFont typeface="Arial" charset="0"/>
              <a:buChar char="•"/>
              <a:tabLst/>
              <a:defRPr/>
            </a:pPr>
            <a:r>
              <a:rPr lang="en-US" sz="1800" baseline="0">
                <a:cs typeface="Calibri"/>
              </a:rPr>
              <a:t>(</a:t>
            </a:r>
            <a:r>
              <a:rPr lang="en-US" sz="1800" i="1" baseline="0">
                <a:cs typeface="Calibri"/>
              </a:rPr>
              <a:t>C</a:t>
            </a:r>
            <a:r>
              <a:rPr lang="en-US" sz="1800" i="1"/>
              <a:t>lick)</a:t>
            </a:r>
            <a:r>
              <a:rPr lang="en-US" sz="1800" i="1" baseline="0"/>
              <a:t> </a:t>
            </a:r>
            <a:r>
              <a:rPr lang="en-US" sz="1800">
                <a:cs typeface="Calibri"/>
              </a:rPr>
              <a:t>Enamel erosion</a:t>
            </a:r>
            <a:r>
              <a:rPr lang="en-US" sz="1800" baseline="0">
                <a:cs typeface="Calibri"/>
              </a:rPr>
              <a:t>,</a:t>
            </a:r>
            <a:r>
              <a:rPr lang="en-US" sz="1800" i="0" baseline="0"/>
              <a:t> the tooth’s enamel</a:t>
            </a:r>
            <a:r>
              <a:rPr lang="en-US" sz="1800" baseline="0">
                <a:cs typeface="Calibri"/>
              </a:rPr>
              <a:t> </a:t>
            </a:r>
            <a:r>
              <a:rPr lang="en-US" sz="1800" i="0" baseline="0">
                <a:cs typeface="Lucida Grande"/>
              </a:rPr>
              <a:t>destroyed by acids.</a:t>
            </a:r>
            <a:endParaRPr lang="en-US" sz="1800" i="0" baseline="0"/>
          </a:p>
          <a:p>
            <a:pPr marL="285750" marR="0" indent="-285750" defTabSz="457200" eaLnBrk="1" fontAlgn="auto" latinLnBrk="0" hangingPunct="1">
              <a:lnSpc>
                <a:spcPct val="100000"/>
              </a:lnSpc>
              <a:spcBef>
                <a:spcPts val="0"/>
              </a:spcBef>
              <a:spcAft>
                <a:spcPts val="0"/>
              </a:spcAft>
              <a:buClrTx/>
              <a:buSzTx/>
              <a:buFont typeface="Arial" charset="0"/>
              <a:buChar char="•"/>
              <a:tabLst/>
              <a:defRPr/>
            </a:pPr>
            <a:r>
              <a:rPr lang="en-US" sz="1800" baseline="0">
                <a:cs typeface="Calibri"/>
              </a:rPr>
              <a:t>(</a:t>
            </a:r>
            <a:r>
              <a:rPr lang="en-US" sz="1800" i="1" baseline="0">
                <a:cs typeface="Calibri"/>
              </a:rPr>
              <a:t>C</a:t>
            </a:r>
            <a:r>
              <a:rPr lang="en-US" sz="1800" i="1"/>
              <a:t>lick)</a:t>
            </a:r>
            <a:r>
              <a:rPr lang="en-US" sz="1800" i="1" baseline="0"/>
              <a:t> </a:t>
            </a:r>
            <a:r>
              <a:rPr lang="en-US" sz="1800">
                <a:cs typeface="Calibri"/>
              </a:rPr>
              <a:t>Gingival recession, </a:t>
            </a:r>
            <a:r>
              <a:rPr lang="en-US" sz="1800" i="0" baseline="0"/>
              <a:t>exposure to tooth’s root due to diminishing/receding gum line.</a:t>
            </a:r>
            <a:r>
              <a:rPr lang="en-US" sz="1800" baseline="0">
                <a:cs typeface="Calibri"/>
              </a:rPr>
              <a:t> </a:t>
            </a:r>
          </a:p>
          <a:p>
            <a:pPr marL="285750" marR="0" indent="-285750" defTabSz="457200" eaLnBrk="1" fontAlgn="auto" latinLnBrk="0" hangingPunct="1">
              <a:lnSpc>
                <a:spcPct val="100000"/>
              </a:lnSpc>
              <a:spcBef>
                <a:spcPts val="0"/>
              </a:spcBef>
              <a:spcAft>
                <a:spcPts val="0"/>
              </a:spcAft>
              <a:buClrTx/>
              <a:buSzTx/>
              <a:buFont typeface="Arial" charset="0"/>
              <a:buChar char="•"/>
              <a:tabLst/>
              <a:defRPr/>
            </a:pPr>
            <a:r>
              <a:rPr lang="en-US" sz="1800" baseline="0">
                <a:cs typeface="Calibri"/>
              </a:rPr>
              <a:t>(</a:t>
            </a:r>
            <a:r>
              <a:rPr lang="en-US" sz="1800" i="1" baseline="0">
                <a:cs typeface="Calibri"/>
              </a:rPr>
              <a:t>C</a:t>
            </a:r>
            <a:r>
              <a:rPr lang="en-US" sz="1800" i="1"/>
              <a:t>lick)</a:t>
            </a:r>
            <a:r>
              <a:rPr lang="en-US" sz="1800" i="1" baseline="0"/>
              <a:t> </a:t>
            </a:r>
            <a:r>
              <a:rPr lang="en-US" sz="1800">
                <a:cs typeface="Calibri"/>
              </a:rPr>
              <a:t>Dental caries, such</a:t>
            </a:r>
            <a:r>
              <a:rPr lang="en-US" sz="1800" baseline="0">
                <a:cs typeface="Calibri"/>
              </a:rPr>
              <a:t> as </a:t>
            </a:r>
            <a:r>
              <a:rPr lang="en-US" sz="1800" i="0" baseline="0">
                <a:cs typeface="Lucida Grande"/>
              </a:rPr>
              <a:t>t</a:t>
            </a:r>
            <a:r>
              <a:rPr lang="en-US" sz="1800" i="0" baseline="0"/>
              <a:t>ooth decays and cavities caused by bacteria.</a:t>
            </a:r>
            <a:endParaRPr lang="en-US" sz="1800">
              <a:cs typeface="Calibri"/>
            </a:endParaRPr>
          </a:p>
          <a:p>
            <a:pPr marL="285750" indent="-285750">
              <a:buFont typeface="Arial" charset="0"/>
              <a:buChar char="•"/>
            </a:pPr>
            <a:endParaRPr lang="is-IS">
              <a:latin typeface="Arial" charset="0"/>
              <a:ea typeface="Arial" charset="0"/>
              <a:cs typeface="Arial" charset="0"/>
            </a:endParaRPr>
          </a:p>
          <a:p>
            <a:pPr marL="285750" indent="-285750">
              <a:buFont typeface="Arial" charset="0"/>
              <a:buChar char="•"/>
            </a:pPr>
            <a:r>
              <a:rPr lang="is-IS">
                <a:latin typeface="Arial" charset="0"/>
                <a:ea typeface="Arial" charset="0"/>
                <a:cs typeface="Arial" charset="0"/>
                <a:sym typeface="Wingdings"/>
              </a:rPr>
              <a:t>Although the more serious adverse health effects of smokeless</a:t>
            </a:r>
            <a:r>
              <a:rPr lang="is-IS" baseline="0">
                <a:latin typeface="Arial" charset="0"/>
                <a:ea typeface="Arial" charset="0"/>
                <a:cs typeface="Arial" charset="0"/>
                <a:sym typeface="Wingdings"/>
              </a:rPr>
              <a:t> tobacco use may be delayed for many years, the early onset of smokeless tobacco use among young people provides time to build nicotine addiction and time for long term exposure to the high concentration of cacingoens in smokeless tobacco.</a:t>
            </a:r>
            <a:endParaRPr lang="is-IS">
              <a:latin typeface="Arial" charset="0"/>
              <a:ea typeface="Arial" charset="0"/>
              <a:cs typeface="Arial" charset="0"/>
            </a:endParaRPr>
          </a:p>
        </p:txBody>
      </p:sp>
    </p:spTree>
    <p:extLst>
      <p:ext uri="{BB962C8B-B14F-4D97-AF65-F5344CB8AC3E}">
        <p14:creationId xmlns:p14="http://schemas.microsoft.com/office/powerpoint/2010/main" val="8121499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i="1">
                <a:latin typeface="Arial" charset="0"/>
                <a:ea typeface="Arial" charset="0"/>
                <a:cs typeface="Arial" charset="0"/>
              </a:rPr>
              <a:t>Teacher</a:t>
            </a:r>
            <a:r>
              <a:rPr lang="en-US" sz="1800" i="1" baseline="0">
                <a:latin typeface="Arial" charset="0"/>
                <a:ea typeface="Arial" charset="0"/>
                <a:cs typeface="Arial" charset="0"/>
              </a:rPr>
              <a:t> Talking Points:</a:t>
            </a:r>
          </a:p>
          <a:p>
            <a:pPr marL="285750" indent="-285750">
              <a:buFont typeface="Arial" charset="0"/>
              <a:buChar char="•"/>
            </a:pPr>
            <a:r>
              <a:rPr lang="en-US" sz="1800" i="1"/>
              <a:t>(Click) </a:t>
            </a:r>
            <a:r>
              <a:rPr lang="en-US" sz="1800"/>
              <a:t>Smokeless tobacco may cause many other adverse health effects</a:t>
            </a:r>
            <a:r>
              <a:rPr lang="en-US" sz="1800" baseline="0"/>
              <a:t> other than in the mouth,</a:t>
            </a:r>
            <a:r>
              <a:rPr lang="en-US" sz="1800"/>
              <a:t> including</a:t>
            </a:r>
            <a:r>
              <a:rPr lang="en-US" sz="1800" baseline="0"/>
              <a:t>: </a:t>
            </a:r>
            <a:r>
              <a:rPr lang="en-US" sz="1800" i="1" baseline="0"/>
              <a:t>(click) </a:t>
            </a:r>
            <a:r>
              <a:rPr lang="en-US" sz="1800" i="0" baseline="0"/>
              <a:t>abdominal related issues (</a:t>
            </a:r>
            <a:r>
              <a:rPr lang="en-US" sz="1800" i="0" baseline="0">
                <a:latin typeface="Lucida Grande"/>
                <a:sym typeface="Lucida Grande"/>
              </a:rPr>
              <a:t>p</a:t>
            </a:r>
            <a:r>
              <a:rPr lang="en-US" sz="1800">
                <a:latin typeface="Lucida Grande"/>
                <a:ea typeface="Lucida Grande"/>
                <a:cs typeface="Calibri"/>
                <a:sym typeface="Lucida Grande"/>
              </a:rPr>
              <a:t>ancreatic cancer; the pancreas</a:t>
            </a:r>
            <a:r>
              <a:rPr lang="en-US" sz="1800" baseline="0">
                <a:latin typeface="Lucida Grande"/>
                <a:ea typeface="Lucida Grande"/>
                <a:cs typeface="Calibri"/>
                <a:sym typeface="Lucida Grande"/>
              </a:rPr>
              <a:t> is a</a:t>
            </a:r>
            <a:r>
              <a:rPr lang="en-US" sz="1800">
                <a:latin typeface="Lucida Grande"/>
                <a:ea typeface="Lucida Grande"/>
                <a:cs typeface="Calibri"/>
                <a:sym typeface="Lucida Grande"/>
              </a:rPr>
              <a:t> gland that helps</a:t>
            </a:r>
            <a:r>
              <a:rPr lang="en-US" sz="1800" baseline="0">
                <a:latin typeface="Lucida Grande"/>
                <a:ea typeface="Lucida Grande"/>
                <a:cs typeface="Calibri"/>
                <a:sym typeface="Lucida Grande"/>
              </a:rPr>
              <a:t> with digestion and maintaining proper blood sugar level</a:t>
            </a:r>
            <a:r>
              <a:rPr lang="en-US" sz="1800">
                <a:latin typeface="Lucida Grande"/>
                <a:ea typeface="Lucida Grande"/>
                <a:cs typeface="Calibri"/>
                <a:sym typeface="Lucida Grande"/>
              </a:rPr>
              <a:t>)</a:t>
            </a:r>
            <a:r>
              <a:rPr lang="en-US" sz="1800" baseline="0">
                <a:latin typeface="Lucida Grande"/>
                <a:ea typeface="Lucida Grande"/>
                <a:cs typeface="Calibri"/>
                <a:sym typeface="Lucida Grande"/>
              </a:rPr>
              <a:t> and (c</a:t>
            </a:r>
            <a:r>
              <a:rPr lang="en-US" sz="1800" i="1" baseline="0"/>
              <a:t>lick) </a:t>
            </a:r>
            <a:r>
              <a:rPr lang="en-US" sz="1800" i="0" baseline="0">
                <a:latin typeface="Lucida Grande"/>
                <a:sym typeface="Lucida Grande"/>
              </a:rPr>
              <a:t>s</a:t>
            </a:r>
            <a:r>
              <a:rPr lang="en-US" sz="1800">
                <a:latin typeface="Lucida Grande"/>
                <a:ea typeface="Lucida Grande"/>
                <a:cs typeface="Calibri"/>
                <a:sym typeface="Lucida Grande"/>
              </a:rPr>
              <a:t>tomach cancer;</a:t>
            </a:r>
            <a:r>
              <a:rPr lang="en-US" sz="1800" baseline="0">
                <a:latin typeface="Lucida Grande"/>
                <a:ea typeface="Lucida Grande"/>
                <a:cs typeface="Calibri"/>
                <a:sym typeface="Lucida Grande"/>
              </a:rPr>
              <a:t> (c</a:t>
            </a:r>
            <a:r>
              <a:rPr lang="en-US" sz="1800" i="1" baseline="0"/>
              <a:t>lick) </a:t>
            </a:r>
            <a:r>
              <a:rPr lang="en-US" sz="1800" i="0" baseline="0"/>
              <a:t>abnormally high blood pressure </a:t>
            </a:r>
            <a:r>
              <a:rPr lang="en-US" sz="1800" i="1" baseline="0"/>
              <a:t>(</a:t>
            </a:r>
            <a:r>
              <a:rPr lang="en-US" sz="1800" i="0" baseline="0">
                <a:latin typeface="Lucida Grande"/>
                <a:sym typeface="Lucida Grande"/>
              </a:rPr>
              <a:t>h</a:t>
            </a:r>
            <a:r>
              <a:rPr lang="en-US" sz="1800">
                <a:latin typeface="Lucida Grande"/>
                <a:ea typeface="Lucida Grande"/>
                <a:cs typeface="Calibri"/>
                <a:sym typeface="Lucida Grande"/>
              </a:rPr>
              <a:t>ypertension);</a:t>
            </a:r>
            <a:r>
              <a:rPr lang="en-US" sz="1800" baseline="0">
                <a:latin typeface="Lucida Grande"/>
                <a:ea typeface="Lucida Grande"/>
                <a:cs typeface="Calibri"/>
                <a:sym typeface="Lucida Grande"/>
              </a:rPr>
              <a:t> (c</a:t>
            </a:r>
            <a:r>
              <a:rPr lang="en-US" sz="1800" i="1" baseline="0"/>
              <a:t>lick) </a:t>
            </a:r>
            <a:r>
              <a:rPr lang="en-US" sz="1800" i="0" baseline="0"/>
              <a:t>and diseases related to the heart and blood vessels </a:t>
            </a:r>
            <a:r>
              <a:rPr lang="en-US" sz="1800" i="1" baseline="0"/>
              <a:t>(</a:t>
            </a:r>
            <a:r>
              <a:rPr lang="en-US" sz="1800" i="0" baseline="0">
                <a:latin typeface="Lucida Grande"/>
                <a:sym typeface="Lucida Grande"/>
              </a:rPr>
              <a:t>c</a:t>
            </a:r>
            <a:r>
              <a:rPr lang="en-US" sz="1800">
                <a:latin typeface="Lucida Grande"/>
                <a:ea typeface="Lucida Grande"/>
                <a:cs typeface="Calibri"/>
                <a:sym typeface="Lucida Grande"/>
              </a:rPr>
              <a:t>ardiovascular). </a:t>
            </a:r>
          </a:p>
          <a:p>
            <a:pPr marL="285750" indent="-285750">
              <a:buFont typeface="Arial" charset="0"/>
              <a:buChar char="•"/>
            </a:pPr>
            <a:endParaRPr lang="en-US" sz="1800">
              <a:latin typeface="Lucida Grande"/>
              <a:ea typeface="Lucida Grande"/>
              <a:cs typeface="Calibri"/>
              <a:sym typeface="Lucida Grande"/>
            </a:endParaRPr>
          </a:p>
          <a:p>
            <a:pPr marL="285750" indent="-285750">
              <a:buFont typeface="Arial" charset="0"/>
              <a:buChar char="•"/>
            </a:pPr>
            <a:r>
              <a:rPr lang="en-US" sz="1800">
                <a:latin typeface="Lucida Grande"/>
                <a:ea typeface="Lucida Grande"/>
                <a:cs typeface="Calibri"/>
                <a:sym typeface="Lucida Grande"/>
              </a:rPr>
              <a:t>According to the Surgeon General data</a:t>
            </a:r>
            <a:r>
              <a:rPr lang="en-US" sz="1800" baseline="0">
                <a:latin typeface="Lucida Grande"/>
                <a:ea typeface="Lucida Grande"/>
                <a:cs typeface="Calibri"/>
                <a:sym typeface="Lucida Grande"/>
              </a:rPr>
              <a:t> of 2003,</a:t>
            </a:r>
            <a:r>
              <a:rPr lang="en-US" sz="1800" baseline="0">
                <a:latin typeface="Lucida Grande"/>
                <a:ea typeface="Lucida Grande"/>
                <a:cs typeface="Calibri"/>
                <a:sym typeface="Wingdings"/>
              </a:rPr>
              <a:t> f</a:t>
            </a:r>
            <a:r>
              <a:rPr lang="en-US" sz="1800">
                <a:latin typeface="Lucida Grande"/>
                <a:ea typeface="Lucida Grande"/>
                <a:cs typeface="Calibri"/>
                <a:sym typeface="Wingdings"/>
              </a:rPr>
              <a:t>requent users were </a:t>
            </a:r>
            <a:r>
              <a:rPr lang="en-US" sz="1800" u="sng">
                <a:latin typeface="Lucida Grande"/>
                <a:ea typeface="Lucida Grande"/>
                <a:cs typeface="Calibri"/>
                <a:sym typeface="Wingdings"/>
              </a:rPr>
              <a:t>3 times</a:t>
            </a:r>
            <a:r>
              <a:rPr lang="en-US" sz="1800">
                <a:latin typeface="Lucida Grande"/>
                <a:ea typeface="Lucida Grande"/>
                <a:cs typeface="Calibri"/>
                <a:sym typeface="Wingdings"/>
              </a:rPr>
              <a:t> more likely to acquire cancer of the buccal area of the oral cavity</a:t>
            </a:r>
            <a:r>
              <a:rPr lang="en-US" sz="1800" baseline="0">
                <a:latin typeface="Lucida Grande"/>
                <a:ea typeface="Lucida Grande"/>
                <a:cs typeface="Calibri"/>
                <a:sym typeface="Wingdings"/>
              </a:rPr>
              <a:t> than less frequent users and </a:t>
            </a:r>
            <a:r>
              <a:rPr lang="en-US" sz="1800" u="sng" baseline="0">
                <a:latin typeface="Lucida Grande"/>
                <a:ea typeface="Lucida Grande"/>
                <a:cs typeface="Calibri"/>
                <a:sym typeface="Wingdings"/>
              </a:rPr>
              <a:t>4 times </a:t>
            </a:r>
            <a:r>
              <a:rPr lang="en-US" sz="1800" baseline="0">
                <a:latin typeface="Lucida Grande"/>
                <a:ea typeface="Lucida Grande"/>
                <a:cs typeface="Calibri"/>
                <a:sym typeface="Wingdings"/>
              </a:rPr>
              <a:t>more likely to have throat cancer. </a:t>
            </a:r>
          </a:p>
          <a:p>
            <a:pPr marL="285750" indent="-285750">
              <a:buFont typeface="Arial" charset="0"/>
              <a:buChar char="•"/>
            </a:pPr>
            <a:r>
              <a:rPr lang="en-US" sz="1800" baseline="0">
                <a:latin typeface="Lucida Grande"/>
                <a:ea typeface="Lucida Grande"/>
                <a:cs typeface="Calibri"/>
                <a:sym typeface="Wingdings"/>
              </a:rPr>
              <a:t>Those who started using smokeless tobacco before the age of 14 years were </a:t>
            </a:r>
            <a:r>
              <a:rPr lang="en-US" sz="1800" u="sng" baseline="0">
                <a:latin typeface="Lucida Grande"/>
                <a:ea typeface="Lucida Grande"/>
                <a:cs typeface="Calibri"/>
                <a:sym typeface="Wingdings"/>
              </a:rPr>
              <a:t>20 times </a:t>
            </a:r>
            <a:r>
              <a:rPr lang="en-US" sz="1800" baseline="0">
                <a:latin typeface="Lucida Grande"/>
                <a:ea typeface="Lucida Grande"/>
                <a:cs typeface="Calibri"/>
                <a:sym typeface="Wingdings"/>
              </a:rPr>
              <a:t>more likely to develop throat cancer. </a:t>
            </a:r>
          </a:p>
        </p:txBody>
      </p:sp>
    </p:spTree>
    <p:extLst>
      <p:ext uri="{BB962C8B-B14F-4D97-AF65-F5344CB8AC3E}">
        <p14:creationId xmlns:p14="http://schemas.microsoft.com/office/powerpoint/2010/main" val="4450596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400"/>
              <a:t>And what can we convey directly to teens that might help?  </a:t>
            </a:r>
          </a:p>
          <a:p>
            <a:pPr marL="177303" indent="-177303">
              <a:buFont typeface="Arial" panose="020B0604020202020204" pitchFamily="34" charset="0"/>
              <a:buChar char="•"/>
            </a:pPr>
            <a:r>
              <a:rPr lang="en-US" sz="1400"/>
              <a:t>Don’t fall for it – don’t let big businesses like the tobacco industry take advantage of you.</a:t>
            </a:r>
          </a:p>
          <a:p>
            <a:pPr marL="177303" indent="-177303">
              <a:buFont typeface="Arial" panose="020B0604020202020204" pitchFamily="34" charset="0"/>
              <a:buChar char="•"/>
            </a:pPr>
            <a:r>
              <a:rPr lang="en-US" sz="1400"/>
              <a:t>Flip the script. Portray vaping as conformist instead of rebellious. Explain to kids that vaping companies are part of the cigarette industry. We need to show kids that by being 'rebellious' and vaping, they're doing exactly what the industry wants them to do. </a:t>
            </a:r>
          </a:p>
          <a:p>
            <a:pPr marL="177303" indent="-177303">
              <a:buFont typeface="Arial" panose="020B0604020202020204" pitchFamily="34" charset="0"/>
              <a:buChar char="•"/>
            </a:pPr>
            <a:r>
              <a:rPr lang="en-US" sz="1400"/>
              <a:t>Don’t be fooled by celebrity and social media promotions – there’s money behind them, not your best interests.</a:t>
            </a:r>
          </a:p>
          <a:p>
            <a:pPr marL="177303" indent="-177303" defTabSz="832676">
              <a:buFont typeface="Arial" panose="020B0604020202020204" pitchFamily="34" charset="0"/>
              <a:buChar char="•"/>
              <a:defRPr/>
            </a:pPr>
            <a:r>
              <a:rPr lang="en-US" sz="1400"/>
              <a:t>Don’t harm the environment with plastic waste from cannabis packaging and the electronic-cigarette cartridges used for vaping.</a:t>
            </a:r>
          </a:p>
          <a:p>
            <a:pPr marL="177303" indent="-177303">
              <a:buFont typeface="Arial" panose="020B0604020202020204" pitchFamily="34" charset="0"/>
              <a:buChar char="•"/>
            </a:pPr>
            <a:r>
              <a:rPr lang="en-US" sz="1400"/>
              <a:t>Make smart and healthy choices. </a:t>
            </a:r>
          </a:p>
          <a:p>
            <a:pPr marL="177303" indent="-177303">
              <a:buFont typeface="Arial" panose="020B0604020202020204" pitchFamily="34" charset="0"/>
              <a:buChar char="•"/>
            </a:pPr>
            <a:r>
              <a:rPr lang="en-US" sz="1400"/>
              <a:t>You only have one brain and body and, at this stage, they are in pretty great condition – why mess with it?</a:t>
            </a:r>
          </a:p>
          <a:p>
            <a:pPr marL="136441" lvl="0" indent="-177303" defTabSz="832676">
              <a:buFont typeface="Arial" panose="020B0604020202020204" pitchFamily="34" charset="0"/>
              <a:buChar char="•"/>
              <a:defRPr/>
            </a:pPr>
            <a:r>
              <a:rPr lang="en-US" sz="1400"/>
              <a:t>A recent study found that just focusing on addiction wasn’t enough to convince kids – they jokingly refer to themselves as addicted to chocolate, other food, their phones or coffee. Instead, participants wanted more facts about the negative consequences of vaping. Messages associated with the health effects resonated most for teens.</a:t>
            </a:r>
            <a:br>
              <a:rPr lang="en-US" sz="1400"/>
            </a:br>
            <a:endParaRPr lang="en-US" sz="1400"/>
          </a:p>
          <a:p>
            <a:pPr fontAlgn="base"/>
            <a:r>
              <a:rPr lang="en-US"/>
              <a:t>__________________</a:t>
            </a:r>
          </a:p>
          <a:p>
            <a:pPr fontAlgn="base"/>
            <a:endParaRPr lang="en-US"/>
          </a:p>
          <a:p>
            <a:pPr lvl="0" fontAlgn="base">
              <a:defRPr/>
            </a:pPr>
            <a:r>
              <a:rPr lang="en-US" sz="1200"/>
              <a:t>Source: </a:t>
            </a:r>
          </a:p>
          <a:p>
            <a:r>
              <a:rPr lang="en-US" sz="1200"/>
              <a:t>Roditis et al.</a:t>
            </a:r>
            <a:r>
              <a:rPr lang="en-US" sz="1200" baseline="0"/>
              <a:t> (2019). </a:t>
            </a:r>
            <a:r>
              <a:rPr lang="en-US" sz="1200"/>
              <a:t>Reactions to electronic nicotine delivery system (ENDS) prevention messages: Results from qualitative research used to inform FDA's first youth ENDS prevention campaign. </a:t>
            </a:r>
            <a:r>
              <a:rPr lang="en-US" sz="1200">
                <a:hlinkClick r:id="rId3"/>
              </a:rPr>
              <a:t>https://tobaccocontrol.bmj.com/content/early/2019/09/10/tobaccocontrol-2019-055104</a:t>
            </a:r>
            <a:endParaRPr lang="en-US" sz="1200"/>
          </a:p>
        </p:txBody>
      </p:sp>
      <p:sp>
        <p:nvSpPr>
          <p:cNvPr id="4" name="Slide Number Placeholder 3"/>
          <p:cNvSpPr>
            <a:spLocks noGrp="1"/>
          </p:cNvSpPr>
          <p:nvPr>
            <p:ph type="sldNum" sz="quarter" idx="10"/>
          </p:nvPr>
        </p:nvSpPr>
        <p:spPr/>
        <p:txBody>
          <a:bodyPr/>
          <a:lstStyle/>
          <a:p>
            <a:fld id="{34145F08-EA92-2C4E-88C3-22BB73DE78A1}" type="slidenum">
              <a:rPr lang="en-US" smtClean="0"/>
              <a:pPr/>
              <a:t>103</a:t>
            </a:fld>
            <a:endParaRPr lang="en-US"/>
          </a:p>
        </p:txBody>
      </p:sp>
    </p:spTree>
    <p:extLst>
      <p:ext uri="{BB962C8B-B14F-4D97-AF65-F5344CB8AC3E}">
        <p14:creationId xmlns:p14="http://schemas.microsoft.com/office/powerpoint/2010/main" val="530300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00000"/>
              </a:lnSpc>
              <a:spcBef>
                <a:spcPts val="0"/>
              </a:spcBef>
              <a:spcAft>
                <a:spcPts val="0"/>
              </a:spcAft>
              <a:buClrTx/>
              <a:buSzTx/>
              <a:buFontTx/>
              <a:buNone/>
              <a:tabLst/>
              <a:defRPr/>
            </a:pPr>
            <a:r>
              <a:rPr lang="en-US" sz="1100" i="1">
                <a:latin typeface="Calibri" panose="020F0502020204030204" pitchFamily="34" charset="0"/>
                <a:cs typeface="Calibri" panose="020F0502020204030204" pitchFamily="34" charset="0"/>
              </a:rPr>
              <a:t>Teacher</a:t>
            </a:r>
            <a:r>
              <a:rPr lang="en-US" sz="1100" i="1" baseline="0">
                <a:latin typeface="Calibri" panose="020F0502020204030204" pitchFamily="34" charset="0"/>
                <a:cs typeface="Calibri" panose="020F0502020204030204" pitchFamily="34" charset="0"/>
              </a:rPr>
              <a:t> Talking Points:</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100" i="0" baseline="0">
                <a:latin typeface="Calibri" panose="020F0502020204030204" pitchFamily="34" charset="0"/>
                <a:cs typeface="Calibri" panose="020F0502020204030204" pitchFamily="34" charset="0"/>
              </a:rPr>
              <a:t>(</a:t>
            </a:r>
            <a:r>
              <a:rPr lang="en-US" sz="1100" i="1" baseline="0">
                <a:latin typeface="Calibri" panose="020F0502020204030204" pitchFamily="34" charset="0"/>
                <a:cs typeface="Calibri" panose="020F0502020204030204" pitchFamily="34" charset="0"/>
              </a:rPr>
              <a:t>Click) </a:t>
            </a:r>
            <a:r>
              <a:rPr lang="en-US" sz="1100" i="0" baseline="0">
                <a:latin typeface="Calibri" panose="020F0502020204030204" pitchFamily="34" charset="0"/>
                <a:cs typeface="Calibri" panose="020F0502020204030204" pitchFamily="34" charset="0"/>
              </a:rPr>
              <a:t>The cycle of nicotine addiction starts with bringing nicotine into the body. In this case it comes inhalation of cigarettes, hookah, and or e-cigs/vapes.</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100" i="0" baseline="0">
                <a:latin typeface="Calibri" panose="020F0502020204030204" pitchFamily="34" charset="0"/>
                <a:cs typeface="Calibri" panose="020F0502020204030204" pitchFamily="34" charset="0"/>
              </a:rPr>
              <a:t>(</a:t>
            </a:r>
            <a:r>
              <a:rPr lang="en-US" sz="1100" i="1" baseline="0">
                <a:latin typeface="Calibri" panose="020F0502020204030204" pitchFamily="34" charset="0"/>
                <a:cs typeface="Calibri" panose="020F0502020204030204" pitchFamily="34" charset="0"/>
              </a:rPr>
              <a:t>Click</a:t>
            </a:r>
            <a:r>
              <a:rPr lang="en-US" sz="1100" i="0" baseline="0">
                <a:latin typeface="Calibri" panose="020F0502020204030204" pitchFamily="34" charset="0"/>
                <a:cs typeface="Calibri" panose="020F0502020204030204" pitchFamily="34" charset="0"/>
              </a:rPr>
              <a:t>) Nicotine enters the brain and activates the pleasure centers of the brain.</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100" i="0" baseline="0">
                <a:latin typeface="Calibri" panose="020F0502020204030204" pitchFamily="34" charset="0"/>
                <a:cs typeface="Calibri" panose="020F0502020204030204" pitchFamily="34" charset="0"/>
              </a:rPr>
              <a:t>(</a:t>
            </a:r>
            <a:r>
              <a:rPr lang="en-US" sz="1100" i="1" baseline="0">
                <a:latin typeface="Calibri" panose="020F0502020204030204" pitchFamily="34" charset="0"/>
                <a:cs typeface="Calibri" panose="020F0502020204030204" pitchFamily="34" charset="0"/>
              </a:rPr>
              <a:t>Click</a:t>
            </a:r>
            <a:r>
              <a:rPr lang="en-US" sz="1100" i="0" baseline="0">
                <a:latin typeface="Calibri" panose="020F0502020204030204" pitchFamily="34" charset="0"/>
                <a:cs typeface="Calibri" panose="020F0502020204030204" pitchFamily="34" charset="0"/>
              </a:rPr>
              <a:t>) After, the level of nicotine in the body drops quickly.</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100" i="0" baseline="0">
                <a:latin typeface="Calibri" panose="020F0502020204030204" pitchFamily="34" charset="0"/>
                <a:cs typeface="Calibri" panose="020F0502020204030204" pitchFamily="34" charset="0"/>
              </a:rPr>
              <a:t>(</a:t>
            </a:r>
            <a:r>
              <a:rPr lang="en-US" sz="1100" i="1" baseline="0">
                <a:latin typeface="Calibri" panose="020F0502020204030204" pitchFamily="34" charset="0"/>
                <a:cs typeface="Calibri" panose="020F0502020204030204" pitchFamily="34" charset="0"/>
              </a:rPr>
              <a:t>Click</a:t>
            </a:r>
            <a:r>
              <a:rPr lang="en-US" sz="1100" i="0" baseline="0">
                <a:latin typeface="Calibri" panose="020F0502020204030204" pitchFamily="34" charset="0"/>
                <a:cs typeface="Calibri" panose="020F0502020204030204" pitchFamily="34" charset="0"/>
              </a:rPr>
              <a:t>) This drop in nicotine levels causes the body to have a strong craving for nicotine that is satisfied by bringing more nicotine into the body.</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100" i="0" baseline="0">
                <a:latin typeface="Calibri" panose="020F0502020204030204" pitchFamily="34" charset="0"/>
                <a:cs typeface="Calibri" panose="020F0502020204030204" pitchFamily="34" charset="0"/>
              </a:rPr>
              <a:t>This cycle is powered by the body’s biological reaction to nicotine and isn’t controlled by the person vaping.</a:t>
            </a:r>
          </a:p>
        </p:txBody>
      </p:sp>
    </p:spTree>
    <p:extLst>
      <p:ext uri="{BB962C8B-B14F-4D97-AF65-F5344CB8AC3E}">
        <p14:creationId xmlns:p14="http://schemas.microsoft.com/office/powerpoint/2010/main" val="41144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kern="1200">
                <a:solidFill>
                  <a:schemeClr val="tx1"/>
                </a:solidFill>
                <a:effectLst/>
                <a:latin typeface="+mn-lt"/>
                <a:ea typeface="+mn-ea"/>
                <a:cs typeface="+mn-cs"/>
              </a:rPr>
              <a:t>“Teenagers are particularly vulnerable. The teen brain reacts differently to nicotine, with long-term impacts on attention, </a:t>
            </a:r>
            <a:r>
              <a:rPr lang="en-IE" sz="1200" kern="1200" err="1">
                <a:solidFill>
                  <a:schemeClr val="tx1"/>
                </a:solidFill>
                <a:effectLst/>
                <a:latin typeface="+mn-lt"/>
                <a:ea typeface="+mn-ea"/>
                <a:cs typeface="+mn-cs"/>
              </a:rPr>
              <a:t>behavior</a:t>
            </a:r>
            <a:r>
              <a:rPr lang="en-IE" sz="1200" kern="1200">
                <a:solidFill>
                  <a:schemeClr val="tx1"/>
                </a:solidFill>
                <a:effectLst/>
                <a:latin typeface="+mn-lt"/>
                <a:ea typeface="+mn-ea"/>
                <a:cs typeface="+mn-cs"/>
              </a:rPr>
              <a:t>, and impulse control. Withdrawal can be severe—fatigue, irritability, cravings. These effects are less intense in adults, but in teens, they can be long-lasting.”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kern="1200">
                <a:solidFill>
                  <a:schemeClr val="tx1"/>
                </a:solidFill>
                <a:effectLst/>
                <a:latin typeface="+mn-lt"/>
                <a:ea typeface="+mn-ea"/>
                <a:cs typeface="+mn-cs"/>
              </a:rPr>
              <a:t>“Looking at Ireland specifically — in 2019, about 17% of the population smoked. By 2021, during COVID, that number increased to 18%. That’s a reminder of how stress and social disruption can fuel dependence.”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9F3C6ECD-1967-3342-8860-4ABA3C42BA98}" type="slidenum">
              <a:rPr lang="en-US" smtClean="0"/>
              <a:t>10</a:t>
            </a:fld>
            <a:endParaRPr lang="en-US"/>
          </a:p>
        </p:txBody>
      </p:sp>
    </p:spTree>
    <p:extLst>
      <p:ext uri="{BB962C8B-B14F-4D97-AF65-F5344CB8AC3E}">
        <p14:creationId xmlns:p14="http://schemas.microsoft.com/office/powerpoint/2010/main" val="2426336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93411-3CC6-454D-9B12-4CD21DDF8C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de-DE"/>
          </a:p>
        </p:txBody>
      </p:sp>
      <p:sp>
        <p:nvSpPr>
          <p:cNvPr id="3" name="Subtitle 2">
            <a:extLst>
              <a:ext uri="{FF2B5EF4-FFF2-40B4-BE49-F238E27FC236}">
                <a16:creationId xmlns:a16="http://schemas.microsoft.com/office/drawing/2014/main" id="{5E6D62F0-F884-4812-83EF-834C160FDA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
        <p:nvSpPr>
          <p:cNvPr id="4" name="Date Placeholder 3">
            <a:extLst>
              <a:ext uri="{FF2B5EF4-FFF2-40B4-BE49-F238E27FC236}">
                <a16:creationId xmlns:a16="http://schemas.microsoft.com/office/drawing/2014/main" id="{CF68F6A0-488D-4F30-A1D2-DDAA737AA7D8}"/>
              </a:ext>
            </a:extLst>
          </p:cNvPr>
          <p:cNvSpPr>
            <a:spLocks noGrp="1"/>
          </p:cNvSpPr>
          <p:nvPr>
            <p:ph type="dt" sz="half" idx="10"/>
          </p:nvPr>
        </p:nvSpPr>
        <p:spPr/>
        <p:txBody>
          <a:bodyPr/>
          <a:lstStyle/>
          <a:p>
            <a:endParaRPr lang="de-DE"/>
          </a:p>
        </p:txBody>
      </p:sp>
      <p:sp>
        <p:nvSpPr>
          <p:cNvPr id="5" name="Footer Placeholder 4">
            <a:extLst>
              <a:ext uri="{FF2B5EF4-FFF2-40B4-BE49-F238E27FC236}">
                <a16:creationId xmlns:a16="http://schemas.microsoft.com/office/drawing/2014/main" id="{3CDFA988-EF0F-4968-A340-32754AEAD25A}"/>
              </a:ext>
            </a:extLst>
          </p:cNvPr>
          <p:cNvSpPr>
            <a:spLocks noGrp="1"/>
          </p:cNvSpPr>
          <p:nvPr>
            <p:ph type="ftr" sz="quarter" idx="11"/>
          </p:nvPr>
        </p:nvSpPr>
        <p:spPr/>
        <p:txBody>
          <a:bodyPr/>
          <a:lstStyle/>
          <a:p>
            <a:r>
              <a:rPr lang="de-DE"/>
              <a:t>2-10</a:t>
            </a:r>
          </a:p>
        </p:txBody>
      </p:sp>
      <p:sp>
        <p:nvSpPr>
          <p:cNvPr id="6" name="Slide Number Placeholder 5">
            <a:extLst>
              <a:ext uri="{FF2B5EF4-FFF2-40B4-BE49-F238E27FC236}">
                <a16:creationId xmlns:a16="http://schemas.microsoft.com/office/drawing/2014/main" id="{C9FAB225-11F3-400D-8FAD-940D3C3CB6B2}"/>
              </a:ext>
            </a:extLst>
          </p:cNvPr>
          <p:cNvSpPr>
            <a:spLocks noGrp="1"/>
          </p:cNvSpPr>
          <p:nvPr>
            <p:ph type="sldNum" sz="quarter" idx="12"/>
          </p:nvPr>
        </p:nvSpPr>
        <p:spPr/>
        <p:txBody>
          <a:bodyPr/>
          <a:lstStyle/>
          <a:p>
            <a:fld id="{1B19ABB4-C550-4256-8EB2-9F841FFBC642}" type="slidenum">
              <a:rPr lang="de-DE" smtClean="0"/>
              <a:t>‹#›</a:t>
            </a:fld>
            <a:endParaRPr lang="de-DE"/>
          </a:p>
        </p:txBody>
      </p:sp>
    </p:spTree>
    <p:extLst>
      <p:ext uri="{BB962C8B-B14F-4D97-AF65-F5344CB8AC3E}">
        <p14:creationId xmlns:p14="http://schemas.microsoft.com/office/powerpoint/2010/main" val="2988252488"/>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8DE10-E9CC-44FE-9AEE-356D6336E8E2}"/>
              </a:ext>
            </a:extLst>
          </p:cNvPr>
          <p:cNvSpPr>
            <a:spLocks noGrp="1"/>
          </p:cNvSpPr>
          <p:nvPr>
            <p:ph type="title"/>
          </p:nvPr>
        </p:nvSpPr>
        <p:spPr/>
        <p:txBody>
          <a:bodyPr/>
          <a:lstStyle/>
          <a:p>
            <a:r>
              <a:rPr lang="en-US"/>
              <a:t>Click to edit Master title style</a:t>
            </a:r>
            <a:endParaRPr lang="de-DE"/>
          </a:p>
        </p:txBody>
      </p:sp>
      <p:sp>
        <p:nvSpPr>
          <p:cNvPr id="3" name="Vertical Text Placeholder 2">
            <a:extLst>
              <a:ext uri="{FF2B5EF4-FFF2-40B4-BE49-F238E27FC236}">
                <a16:creationId xmlns:a16="http://schemas.microsoft.com/office/drawing/2014/main" id="{3353B3CA-B714-4348-A530-34DF108B1C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4DA073B8-03D4-404A-BAA1-A698C9B42FFB}"/>
              </a:ext>
            </a:extLst>
          </p:cNvPr>
          <p:cNvSpPr>
            <a:spLocks noGrp="1"/>
          </p:cNvSpPr>
          <p:nvPr>
            <p:ph type="dt" sz="half" idx="10"/>
          </p:nvPr>
        </p:nvSpPr>
        <p:spPr/>
        <p:txBody>
          <a:bodyPr/>
          <a:lstStyle/>
          <a:p>
            <a:endParaRPr lang="de-DE"/>
          </a:p>
        </p:txBody>
      </p:sp>
      <p:sp>
        <p:nvSpPr>
          <p:cNvPr id="5" name="Footer Placeholder 4">
            <a:extLst>
              <a:ext uri="{FF2B5EF4-FFF2-40B4-BE49-F238E27FC236}">
                <a16:creationId xmlns:a16="http://schemas.microsoft.com/office/drawing/2014/main" id="{3B0D4806-956F-45D6-A278-EB95A03D1647}"/>
              </a:ext>
            </a:extLst>
          </p:cNvPr>
          <p:cNvSpPr>
            <a:spLocks noGrp="1"/>
          </p:cNvSpPr>
          <p:nvPr>
            <p:ph type="ftr" sz="quarter" idx="11"/>
          </p:nvPr>
        </p:nvSpPr>
        <p:spPr/>
        <p:txBody>
          <a:bodyPr/>
          <a:lstStyle/>
          <a:p>
            <a:r>
              <a:rPr lang="de-DE"/>
              <a:t>2-10</a:t>
            </a:r>
          </a:p>
        </p:txBody>
      </p:sp>
      <p:sp>
        <p:nvSpPr>
          <p:cNvPr id="6" name="Slide Number Placeholder 5">
            <a:extLst>
              <a:ext uri="{FF2B5EF4-FFF2-40B4-BE49-F238E27FC236}">
                <a16:creationId xmlns:a16="http://schemas.microsoft.com/office/drawing/2014/main" id="{8CBD5BB8-0F2A-4533-9B23-ABD197D13ED0}"/>
              </a:ext>
            </a:extLst>
          </p:cNvPr>
          <p:cNvSpPr>
            <a:spLocks noGrp="1"/>
          </p:cNvSpPr>
          <p:nvPr>
            <p:ph type="sldNum" sz="quarter" idx="12"/>
          </p:nvPr>
        </p:nvSpPr>
        <p:spPr/>
        <p:txBody>
          <a:bodyPr/>
          <a:lstStyle/>
          <a:p>
            <a:fld id="{1B19ABB4-C550-4256-8EB2-9F841FFBC642}" type="slidenum">
              <a:rPr lang="de-DE" smtClean="0"/>
              <a:t>‹#›</a:t>
            </a:fld>
            <a:endParaRPr lang="de-DE"/>
          </a:p>
        </p:txBody>
      </p:sp>
    </p:spTree>
    <p:extLst>
      <p:ext uri="{BB962C8B-B14F-4D97-AF65-F5344CB8AC3E}">
        <p14:creationId xmlns:p14="http://schemas.microsoft.com/office/powerpoint/2010/main" val="34088528"/>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071CFD-7EA4-4AB8-9DE0-AE12258BADC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de-DE"/>
          </a:p>
        </p:txBody>
      </p:sp>
      <p:sp>
        <p:nvSpPr>
          <p:cNvPr id="3" name="Vertical Text Placeholder 2">
            <a:extLst>
              <a:ext uri="{FF2B5EF4-FFF2-40B4-BE49-F238E27FC236}">
                <a16:creationId xmlns:a16="http://schemas.microsoft.com/office/drawing/2014/main" id="{B6DC4D89-F801-42B7-926B-2E8705DE95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1B55FCED-C592-4103-8E41-1984D0C00990}"/>
              </a:ext>
            </a:extLst>
          </p:cNvPr>
          <p:cNvSpPr>
            <a:spLocks noGrp="1"/>
          </p:cNvSpPr>
          <p:nvPr>
            <p:ph type="dt" sz="half" idx="10"/>
          </p:nvPr>
        </p:nvSpPr>
        <p:spPr/>
        <p:txBody>
          <a:bodyPr/>
          <a:lstStyle/>
          <a:p>
            <a:endParaRPr lang="de-DE"/>
          </a:p>
        </p:txBody>
      </p:sp>
      <p:sp>
        <p:nvSpPr>
          <p:cNvPr id="5" name="Footer Placeholder 4">
            <a:extLst>
              <a:ext uri="{FF2B5EF4-FFF2-40B4-BE49-F238E27FC236}">
                <a16:creationId xmlns:a16="http://schemas.microsoft.com/office/drawing/2014/main" id="{D44AFA50-5E96-45FE-A096-68A786AE2B29}"/>
              </a:ext>
            </a:extLst>
          </p:cNvPr>
          <p:cNvSpPr>
            <a:spLocks noGrp="1"/>
          </p:cNvSpPr>
          <p:nvPr>
            <p:ph type="ftr" sz="quarter" idx="11"/>
          </p:nvPr>
        </p:nvSpPr>
        <p:spPr/>
        <p:txBody>
          <a:bodyPr/>
          <a:lstStyle/>
          <a:p>
            <a:r>
              <a:rPr lang="de-DE"/>
              <a:t>2-10</a:t>
            </a:r>
          </a:p>
        </p:txBody>
      </p:sp>
      <p:sp>
        <p:nvSpPr>
          <p:cNvPr id="6" name="Slide Number Placeholder 5">
            <a:extLst>
              <a:ext uri="{FF2B5EF4-FFF2-40B4-BE49-F238E27FC236}">
                <a16:creationId xmlns:a16="http://schemas.microsoft.com/office/drawing/2014/main" id="{126B3F13-CCF0-4637-A2C0-9217409A57F5}"/>
              </a:ext>
            </a:extLst>
          </p:cNvPr>
          <p:cNvSpPr>
            <a:spLocks noGrp="1"/>
          </p:cNvSpPr>
          <p:nvPr>
            <p:ph type="sldNum" sz="quarter" idx="12"/>
          </p:nvPr>
        </p:nvSpPr>
        <p:spPr/>
        <p:txBody>
          <a:bodyPr/>
          <a:lstStyle/>
          <a:p>
            <a:fld id="{1B19ABB4-C550-4256-8EB2-9F841FFBC642}" type="slidenum">
              <a:rPr lang="de-DE" smtClean="0"/>
              <a:t>‹#›</a:t>
            </a:fld>
            <a:endParaRPr lang="de-DE"/>
          </a:p>
        </p:txBody>
      </p:sp>
    </p:spTree>
    <p:extLst>
      <p:ext uri="{BB962C8B-B14F-4D97-AF65-F5344CB8AC3E}">
        <p14:creationId xmlns:p14="http://schemas.microsoft.com/office/powerpoint/2010/main" val="3973224174"/>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4C564F3-29A3-496B-B0E7-111A2948B441}"/>
              </a:ext>
            </a:extLst>
          </p:cNvPr>
          <p:cNvSpPr>
            <a:spLocks noGrp="1"/>
          </p:cNvSpPr>
          <p:nvPr>
            <p:ph type="pic" sz="quarter" idx="10"/>
          </p:nvPr>
        </p:nvSpPr>
        <p:spPr>
          <a:xfrm>
            <a:off x="0" y="0"/>
            <a:ext cx="12192000" cy="6858000"/>
          </a:xfrm>
          <a:prstGeom prst="rect">
            <a:avLst/>
          </a:prstGeom>
        </p:spPr>
        <p:txBody>
          <a:bodyPr anchor="ctr"/>
          <a:lstStyle>
            <a:lvl1pPr marL="0" indent="0" algn="ctr">
              <a:buNone/>
              <a:defRPr>
                <a:solidFill>
                  <a:schemeClr val="bg1">
                    <a:lumMod val="75000"/>
                  </a:schemeClr>
                </a:solidFill>
              </a:defRPr>
            </a:lvl1pPr>
          </a:lstStyle>
          <a:p>
            <a:endParaRPr lang="en-GB"/>
          </a:p>
        </p:txBody>
      </p:sp>
    </p:spTree>
    <p:extLst>
      <p:ext uri="{BB962C8B-B14F-4D97-AF65-F5344CB8AC3E}">
        <p14:creationId xmlns:p14="http://schemas.microsoft.com/office/powerpoint/2010/main" val="2356784710"/>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6008955"/>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6E6E6"/>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56817071"/>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6E6E6"/>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1437421432"/>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6E6E6"/>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2242385603"/>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6E6E6"/>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1652418521"/>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415601" y="2867802"/>
            <a:ext cx="11360800" cy="1122398"/>
          </a:xfrm>
          <a:prstGeom prst="rect">
            <a:avLst/>
          </a:prstGeom>
          <a:noFill/>
          <a:ln>
            <a:noFill/>
          </a:ln>
        </p:spPr>
        <p:txBody>
          <a:bodyPr lIns="68575" tIns="68575" rIns="68575" bIns="68575" anchor="ctr" anchorCtr="0"/>
          <a:lstStyle>
            <a:lvl1pPr marL="0" marR="0" lvl="0" indent="0" algn="ctr" rtl="0">
              <a:lnSpc>
                <a:spcPct val="90000"/>
              </a:lnSpc>
              <a:spcBef>
                <a:spcPts val="0"/>
              </a:spcBef>
              <a:buClr>
                <a:schemeClr val="dk1"/>
              </a:buClr>
              <a:buFont typeface="Calibri"/>
              <a:buNone/>
              <a:defRPr sz="3600" b="0" i="0" u="none" strike="noStrike" cap="none">
                <a:solidFill>
                  <a:schemeClr val="dk1"/>
                </a:solidFill>
                <a:latin typeface="Calibri"/>
                <a:ea typeface="Calibri"/>
                <a:cs typeface="Calibri"/>
                <a:sym typeface="Calibri"/>
              </a:defRPr>
            </a:lvl1pPr>
            <a:lvl2pPr lvl="1" indent="0" algn="ctr">
              <a:spcBef>
                <a:spcPts val="0"/>
              </a:spcBef>
              <a:buNone/>
              <a:defRPr sz="3600"/>
            </a:lvl2pPr>
            <a:lvl3pPr lvl="2" indent="0" algn="ctr">
              <a:spcBef>
                <a:spcPts val="0"/>
              </a:spcBef>
              <a:buNone/>
              <a:defRPr sz="3600"/>
            </a:lvl3pPr>
            <a:lvl4pPr lvl="3" indent="0" algn="ctr">
              <a:spcBef>
                <a:spcPts val="0"/>
              </a:spcBef>
              <a:buNone/>
              <a:defRPr sz="3600"/>
            </a:lvl4pPr>
            <a:lvl5pPr lvl="4" indent="0" algn="ctr">
              <a:spcBef>
                <a:spcPts val="0"/>
              </a:spcBef>
              <a:buNone/>
              <a:defRPr sz="3600"/>
            </a:lvl5pPr>
            <a:lvl6pPr lvl="5" indent="0" algn="ctr">
              <a:spcBef>
                <a:spcPts val="0"/>
              </a:spcBef>
              <a:buNone/>
              <a:defRPr sz="3600"/>
            </a:lvl6pPr>
            <a:lvl7pPr lvl="6" indent="0" algn="ctr">
              <a:spcBef>
                <a:spcPts val="0"/>
              </a:spcBef>
              <a:buNone/>
              <a:defRPr sz="3600"/>
            </a:lvl7pPr>
            <a:lvl8pPr lvl="7" indent="0" algn="ctr">
              <a:spcBef>
                <a:spcPts val="0"/>
              </a:spcBef>
              <a:buNone/>
              <a:defRPr sz="3600"/>
            </a:lvl8pPr>
            <a:lvl9pPr lvl="8" indent="0" algn="ctr">
              <a:spcBef>
                <a:spcPts val="0"/>
              </a:spcBef>
              <a:buNone/>
              <a:defRPr sz="3600"/>
            </a:lvl9pPr>
          </a:lstStyle>
          <a:p>
            <a:endParaRPr/>
          </a:p>
        </p:txBody>
      </p:sp>
      <p:sp>
        <p:nvSpPr>
          <p:cNvPr id="122" name="Shape 122"/>
          <p:cNvSpPr txBox="1">
            <a:spLocks noGrp="1"/>
          </p:cNvSpPr>
          <p:nvPr>
            <p:ph type="sldNum" idx="12"/>
          </p:nvPr>
        </p:nvSpPr>
        <p:spPr>
          <a:xfrm>
            <a:off x="11296611" y="6217621"/>
            <a:ext cx="731600" cy="524798"/>
          </a:xfrm>
          <a:prstGeom prst="rect">
            <a:avLst/>
          </a:prstGeom>
          <a:noFill/>
          <a:ln>
            <a:noFill/>
          </a:ln>
        </p:spPr>
        <p:txBody>
          <a:bodyPr lIns="68575" tIns="68575" rIns="68575" bIns="68575" anchor="ctr" anchorCtr="0">
            <a:noAutofit/>
          </a:bodyPr>
          <a:lstStyle/>
          <a:p>
            <a:pPr algn="r" rtl="0">
              <a:buSzPct val="25000"/>
            </a:pPr>
            <a:fld id="{00000000-1234-1234-1234-123412341234}" type="slidenum">
              <a:rPr lang="en" sz="900" smtClean="0">
                <a:solidFill>
                  <a:srgbClr val="888888"/>
                </a:solidFill>
                <a:latin typeface="Calibri"/>
                <a:ea typeface="Calibri"/>
                <a:cs typeface="Calibri"/>
                <a:sym typeface="Calibri"/>
              </a:rPr>
              <a:pPr algn="r" rtl="0">
                <a:buSzPct val="25000"/>
              </a:pPr>
              <a:t>‹#›</a:t>
            </a:fld>
            <a:endParaRPr lang="en"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020193195"/>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rPr lang="en-GB"/>
              <a:t>Click to edit Master title style</a:t>
            </a:r>
            <a:endParaRPr/>
          </a:p>
        </p:txBody>
      </p:sp>
      <p:sp>
        <p:nvSpPr>
          <p:cNvPr id="57" name="Body Level One…"/>
          <p:cNvSpPr txBox="1">
            <a:spLocks noGrp="1"/>
          </p:cNvSpPr>
          <p:nvPr>
            <p:ph type="body" idx="1"/>
          </p:nvPr>
        </p:nvSpPr>
        <p:spPr>
          <a:prstGeom prst="rect">
            <a:avLst/>
          </a:prstGeom>
        </p:spPr>
        <p:txBody>
          <a:bodyPr/>
          <a:lstStyle>
            <a:lvl1pPr>
              <a:buClrTx/>
            </a:lvl1pPr>
            <a:lvl2pPr>
              <a:buClrTx/>
            </a:lvl2pPr>
            <a:lvl3pPr>
              <a:buClrTx/>
            </a:lvl3pPr>
            <a:lvl4pPr>
              <a:buClrTx/>
            </a:lvl4pPr>
            <a:lvl5pPr>
              <a:buClrTx/>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4033223179"/>
      </p:ext>
    </p:extLst>
  </p:cSld>
  <p:clrMapOvr>
    <a:masterClrMapping/>
  </p:clrMapOvr>
  <p:transition spd="med"/>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7A1CE-8EE1-4A44-B590-EF9C90748424}"/>
              </a:ext>
            </a:extLst>
          </p:cNvPr>
          <p:cNvSpPr>
            <a:spLocks noGrp="1"/>
          </p:cNvSpPr>
          <p:nvPr>
            <p:ph type="title"/>
          </p:nvPr>
        </p:nvSpPr>
        <p:spPr/>
        <p:txBody>
          <a:bodyPr/>
          <a:lstStyle/>
          <a:p>
            <a:r>
              <a:rPr lang="en-US"/>
              <a:t>Click to edit Master title style</a:t>
            </a:r>
            <a:endParaRPr lang="de-DE"/>
          </a:p>
        </p:txBody>
      </p:sp>
      <p:sp>
        <p:nvSpPr>
          <p:cNvPr id="3" name="Content Placeholder 2">
            <a:extLst>
              <a:ext uri="{FF2B5EF4-FFF2-40B4-BE49-F238E27FC236}">
                <a16:creationId xmlns:a16="http://schemas.microsoft.com/office/drawing/2014/main" id="{D4FC6F5A-9BDB-4376-A5BF-5961D4BD97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4EC5F733-2F1F-4A72-BC6F-3AD14812D0FB}"/>
              </a:ext>
            </a:extLst>
          </p:cNvPr>
          <p:cNvSpPr>
            <a:spLocks noGrp="1"/>
          </p:cNvSpPr>
          <p:nvPr>
            <p:ph type="dt" sz="half" idx="10"/>
          </p:nvPr>
        </p:nvSpPr>
        <p:spPr/>
        <p:txBody>
          <a:bodyPr/>
          <a:lstStyle/>
          <a:p>
            <a:endParaRPr lang="de-DE"/>
          </a:p>
        </p:txBody>
      </p:sp>
      <p:sp>
        <p:nvSpPr>
          <p:cNvPr id="5" name="Footer Placeholder 4">
            <a:extLst>
              <a:ext uri="{FF2B5EF4-FFF2-40B4-BE49-F238E27FC236}">
                <a16:creationId xmlns:a16="http://schemas.microsoft.com/office/drawing/2014/main" id="{7D516C53-8DEA-442E-B688-DEAAC49511DF}"/>
              </a:ext>
            </a:extLst>
          </p:cNvPr>
          <p:cNvSpPr>
            <a:spLocks noGrp="1"/>
          </p:cNvSpPr>
          <p:nvPr>
            <p:ph type="ftr" sz="quarter" idx="11"/>
          </p:nvPr>
        </p:nvSpPr>
        <p:spPr/>
        <p:txBody>
          <a:bodyPr/>
          <a:lstStyle/>
          <a:p>
            <a:r>
              <a:rPr lang="de-DE"/>
              <a:t>2-10</a:t>
            </a:r>
          </a:p>
        </p:txBody>
      </p:sp>
      <p:sp>
        <p:nvSpPr>
          <p:cNvPr id="6" name="Slide Number Placeholder 5">
            <a:extLst>
              <a:ext uri="{FF2B5EF4-FFF2-40B4-BE49-F238E27FC236}">
                <a16:creationId xmlns:a16="http://schemas.microsoft.com/office/drawing/2014/main" id="{EAA793D5-043A-4F36-8E19-566C24C9ACF4}"/>
              </a:ext>
            </a:extLst>
          </p:cNvPr>
          <p:cNvSpPr>
            <a:spLocks noGrp="1"/>
          </p:cNvSpPr>
          <p:nvPr>
            <p:ph type="sldNum" sz="quarter" idx="12"/>
          </p:nvPr>
        </p:nvSpPr>
        <p:spPr/>
        <p:txBody>
          <a:bodyPr/>
          <a:lstStyle/>
          <a:p>
            <a:fld id="{1B19ABB4-C550-4256-8EB2-9F841FFBC642}" type="slidenum">
              <a:rPr lang="de-DE" smtClean="0"/>
              <a:t>‹#›</a:t>
            </a:fld>
            <a:endParaRPr lang="de-DE"/>
          </a:p>
        </p:txBody>
      </p:sp>
    </p:spTree>
    <p:extLst>
      <p:ext uri="{BB962C8B-B14F-4D97-AF65-F5344CB8AC3E}">
        <p14:creationId xmlns:p14="http://schemas.microsoft.com/office/powerpoint/2010/main" val="4247037937"/>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7D886-0F9D-42FA-B2C8-8233267F4E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de-DE"/>
          </a:p>
        </p:txBody>
      </p:sp>
      <p:sp>
        <p:nvSpPr>
          <p:cNvPr id="3" name="Text Placeholder 2">
            <a:extLst>
              <a:ext uri="{FF2B5EF4-FFF2-40B4-BE49-F238E27FC236}">
                <a16:creationId xmlns:a16="http://schemas.microsoft.com/office/drawing/2014/main" id="{14558243-C04C-4D14-A617-935E22AAE6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175D09-10D6-44AF-946D-3727475F280B}"/>
              </a:ext>
            </a:extLst>
          </p:cNvPr>
          <p:cNvSpPr>
            <a:spLocks noGrp="1"/>
          </p:cNvSpPr>
          <p:nvPr>
            <p:ph type="dt" sz="half" idx="10"/>
          </p:nvPr>
        </p:nvSpPr>
        <p:spPr/>
        <p:txBody>
          <a:bodyPr/>
          <a:lstStyle/>
          <a:p>
            <a:endParaRPr lang="de-DE"/>
          </a:p>
        </p:txBody>
      </p:sp>
      <p:sp>
        <p:nvSpPr>
          <p:cNvPr id="5" name="Footer Placeholder 4">
            <a:extLst>
              <a:ext uri="{FF2B5EF4-FFF2-40B4-BE49-F238E27FC236}">
                <a16:creationId xmlns:a16="http://schemas.microsoft.com/office/drawing/2014/main" id="{9FC97654-DB39-48DB-924A-D2FA9293461F}"/>
              </a:ext>
            </a:extLst>
          </p:cNvPr>
          <p:cNvSpPr>
            <a:spLocks noGrp="1"/>
          </p:cNvSpPr>
          <p:nvPr>
            <p:ph type="ftr" sz="quarter" idx="11"/>
          </p:nvPr>
        </p:nvSpPr>
        <p:spPr/>
        <p:txBody>
          <a:bodyPr/>
          <a:lstStyle/>
          <a:p>
            <a:r>
              <a:rPr lang="de-DE"/>
              <a:t>2-10</a:t>
            </a:r>
          </a:p>
        </p:txBody>
      </p:sp>
      <p:sp>
        <p:nvSpPr>
          <p:cNvPr id="6" name="Slide Number Placeholder 5">
            <a:extLst>
              <a:ext uri="{FF2B5EF4-FFF2-40B4-BE49-F238E27FC236}">
                <a16:creationId xmlns:a16="http://schemas.microsoft.com/office/drawing/2014/main" id="{FE3AA64F-E0A6-4A36-8DA0-41C53FF765AD}"/>
              </a:ext>
            </a:extLst>
          </p:cNvPr>
          <p:cNvSpPr>
            <a:spLocks noGrp="1"/>
          </p:cNvSpPr>
          <p:nvPr>
            <p:ph type="sldNum" sz="quarter" idx="12"/>
          </p:nvPr>
        </p:nvSpPr>
        <p:spPr/>
        <p:txBody>
          <a:bodyPr/>
          <a:lstStyle/>
          <a:p>
            <a:fld id="{1B19ABB4-C550-4256-8EB2-9F841FFBC642}" type="slidenum">
              <a:rPr lang="de-DE" smtClean="0"/>
              <a:t>‹#›</a:t>
            </a:fld>
            <a:endParaRPr lang="de-DE"/>
          </a:p>
        </p:txBody>
      </p:sp>
    </p:spTree>
    <p:extLst>
      <p:ext uri="{BB962C8B-B14F-4D97-AF65-F5344CB8AC3E}">
        <p14:creationId xmlns:p14="http://schemas.microsoft.com/office/powerpoint/2010/main" val="685465217"/>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716F1-C1A0-45CB-9678-18FCA8BC849F}"/>
              </a:ext>
            </a:extLst>
          </p:cNvPr>
          <p:cNvSpPr>
            <a:spLocks noGrp="1"/>
          </p:cNvSpPr>
          <p:nvPr>
            <p:ph type="title"/>
          </p:nvPr>
        </p:nvSpPr>
        <p:spPr/>
        <p:txBody>
          <a:bodyPr/>
          <a:lstStyle/>
          <a:p>
            <a:r>
              <a:rPr lang="en-US"/>
              <a:t>Click to edit Master title style</a:t>
            </a:r>
            <a:endParaRPr lang="de-DE"/>
          </a:p>
        </p:txBody>
      </p:sp>
      <p:sp>
        <p:nvSpPr>
          <p:cNvPr id="3" name="Content Placeholder 2">
            <a:extLst>
              <a:ext uri="{FF2B5EF4-FFF2-40B4-BE49-F238E27FC236}">
                <a16:creationId xmlns:a16="http://schemas.microsoft.com/office/drawing/2014/main" id="{21DACFBF-CF29-4799-B3C5-0D3CBBC02B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a:extLst>
              <a:ext uri="{FF2B5EF4-FFF2-40B4-BE49-F238E27FC236}">
                <a16:creationId xmlns:a16="http://schemas.microsoft.com/office/drawing/2014/main" id="{EA6EDD46-8520-46CB-9493-02B451DD89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Date Placeholder 4">
            <a:extLst>
              <a:ext uri="{FF2B5EF4-FFF2-40B4-BE49-F238E27FC236}">
                <a16:creationId xmlns:a16="http://schemas.microsoft.com/office/drawing/2014/main" id="{6A7B388A-6D82-4D6C-8811-EC18577BC0EC}"/>
              </a:ext>
            </a:extLst>
          </p:cNvPr>
          <p:cNvSpPr>
            <a:spLocks noGrp="1"/>
          </p:cNvSpPr>
          <p:nvPr>
            <p:ph type="dt" sz="half" idx="10"/>
          </p:nvPr>
        </p:nvSpPr>
        <p:spPr/>
        <p:txBody>
          <a:bodyPr/>
          <a:lstStyle/>
          <a:p>
            <a:endParaRPr lang="de-DE"/>
          </a:p>
        </p:txBody>
      </p:sp>
      <p:sp>
        <p:nvSpPr>
          <p:cNvPr id="6" name="Footer Placeholder 5">
            <a:extLst>
              <a:ext uri="{FF2B5EF4-FFF2-40B4-BE49-F238E27FC236}">
                <a16:creationId xmlns:a16="http://schemas.microsoft.com/office/drawing/2014/main" id="{92206909-9D33-4E3B-841A-78A8F2FFFCA7}"/>
              </a:ext>
            </a:extLst>
          </p:cNvPr>
          <p:cNvSpPr>
            <a:spLocks noGrp="1"/>
          </p:cNvSpPr>
          <p:nvPr>
            <p:ph type="ftr" sz="quarter" idx="11"/>
          </p:nvPr>
        </p:nvSpPr>
        <p:spPr/>
        <p:txBody>
          <a:bodyPr/>
          <a:lstStyle/>
          <a:p>
            <a:r>
              <a:rPr lang="de-DE"/>
              <a:t>2-10</a:t>
            </a:r>
          </a:p>
        </p:txBody>
      </p:sp>
      <p:sp>
        <p:nvSpPr>
          <p:cNvPr id="7" name="Slide Number Placeholder 6">
            <a:extLst>
              <a:ext uri="{FF2B5EF4-FFF2-40B4-BE49-F238E27FC236}">
                <a16:creationId xmlns:a16="http://schemas.microsoft.com/office/drawing/2014/main" id="{99CA9A4C-591A-4FDA-A8BF-40C73C2E6B9D}"/>
              </a:ext>
            </a:extLst>
          </p:cNvPr>
          <p:cNvSpPr>
            <a:spLocks noGrp="1"/>
          </p:cNvSpPr>
          <p:nvPr>
            <p:ph type="sldNum" sz="quarter" idx="12"/>
          </p:nvPr>
        </p:nvSpPr>
        <p:spPr/>
        <p:txBody>
          <a:bodyPr/>
          <a:lstStyle/>
          <a:p>
            <a:fld id="{1B19ABB4-C550-4256-8EB2-9F841FFBC642}" type="slidenum">
              <a:rPr lang="de-DE" smtClean="0"/>
              <a:t>‹#›</a:t>
            </a:fld>
            <a:endParaRPr lang="de-DE"/>
          </a:p>
        </p:txBody>
      </p:sp>
    </p:spTree>
    <p:extLst>
      <p:ext uri="{BB962C8B-B14F-4D97-AF65-F5344CB8AC3E}">
        <p14:creationId xmlns:p14="http://schemas.microsoft.com/office/powerpoint/2010/main" val="3392195140"/>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6B848-5822-4D50-B45E-9B98FCB6155F}"/>
              </a:ext>
            </a:extLst>
          </p:cNvPr>
          <p:cNvSpPr>
            <a:spLocks noGrp="1"/>
          </p:cNvSpPr>
          <p:nvPr>
            <p:ph type="title"/>
          </p:nvPr>
        </p:nvSpPr>
        <p:spPr>
          <a:xfrm>
            <a:off x="839788" y="365125"/>
            <a:ext cx="10515600" cy="1325563"/>
          </a:xfrm>
        </p:spPr>
        <p:txBody>
          <a:bodyPr/>
          <a:lstStyle/>
          <a:p>
            <a:r>
              <a:rPr lang="en-US"/>
              <a:t>Click to edit Master title style</a:t>
            </a:r>
            <a:endParaRPr lang="de-DE"/>
          </a:p>
        </p:txBody>
      </p:sp>
      <p:sp>
        <p:nvSpPr>
          <p:cNvPr id="3" name="Text Placeholder 2">
            <a:extLst>
              <a:ext uri="{FF2B5EF4-FFF2-40B4-BE49-F238E27FC236}">
                <a16:creationId xmlns:a16="http://schemas.microsoft.com/office/drawing/2014/main" id="{1E9752ED-D437-40A3-A89F-AD76C2235A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59261D-76B0-4981-A4C0-2D68BD8EF5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 Placeholder 4">
            <a:extLst>
              <a:ext uri="{FF2B5EF4-FFF2-40B4-BE49-F238E27FC236}">
                <a16:creationId xmlns:a16="http://schemas.microsoft.com/office/drawing/2014/main" id="{41C09B4D-FFE7-4345-8B12-E76CE1F5DE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ED2F46-381D-4B89-9C16-8745C2B7AE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Date Placeholder 6">
            <a:extLst>
              <a:ext uri="{FF2B5EF4-FFF2-40B4-BE49-F238E27FC236}">
                <a16:creationId xmlns:a16="http://schemas.microsoft.com/office/drawing/2014/main" id="{14BBB793-B385-4855-A9E3-0D87B6B05FBF}"/>
              </a:ext>
            </a:extLst>
          </p:cNvPr>
          <p:cNvSpPr>
            <a:spLocks noGrp="1"/>
          </p:cNvSpPr>
          <p:nvPr>
            <p:ph type="dt" sz="half" idx="10"/>
          </p:nvPr>
        </p:nvSpPr>
        <p:spPr/>
        <p:txBody>
          <a:bodyPr/>
          <a:lstStyle/>
          <a:p>
            <a:endParaRPr lang="de-DE"/>
          </a:p>
        </p:txBody>
      </p:sp>
      <p:sp>
        <p:nvSpPr>
          <p:cNvPr id="8" name="Footer Placeholder 7">
            <a:extLst>
              <a:ext uri="{FF2B5EF4-FFF2-40B4-BE49-F238E27FC236}">
                <a16:creationId xmlns:a16="http://schemas.microsoft.com/office/drawing/2014/main" id="{3752AE94-D49F-4436-9FE6-FCC8ED8B2541}"/>
              </a:ext>
            </a:extLst>
          </p:cNvPr>
          <p:cNvSpPr>
            <a:spLocks noGrp="1"/>
          </p:cNvSpPr>
          <p:nvPr>
            <p:ph type="ftr" sz="quarter" idx="11"/>
          </p:nvPr>
        </p:nvSpPr>
        <p:spPr/>
        <p:txBody>
          <a:bodyPr/>
          <a:lstStyle/>
          <a:p>
            <a:r>
              <a:rPr lang="de-DE"/>
              <a:t>2-10</a:t>
            </a:r>
          </a:p>
        </p:txBody>
      </p:sp>
      <p:sp>
        <p:nvSpPr>
          <p:cNvPr id="9" name="Slide Number Placeholder 8">
            <a:extLst>
              <a:ext uri="{FF2B5EF4-FFF2-40B4-BE49-F238E27FC236}">
                <a16:creationId xmlns:a16="http://schemas.microsoft.com/office/drawing/2014/main" id="{4579F3FA-1940-49C5-9593-0B01D7AD28A7}"/>
              </a:ext>
            </a:extLst>
          </p:cNvPr>
          <p:cNvSpPr>
            <a:spLocks noGrp="1"/>
          </p:cNvSpPr>
          <p:nvPr>
            <p:ph type="sldNum" sz="quarter" idx="12"/>
          </p:nvPr>
        </p:nvSpPr>
        <p:spPr/>
        <p:txBody>
          <a:bodyPr/>
          <a:lstStyle/>
          <a:p>
            <a:fld id="{1B19ABB4-C550-4256-8EB2-9F841FFBC642}" type="slidenum">
              <a:rPr lang="de-DE" smtClean="0"/>
              <a:t>‹#›</a:t>
            </a:fld>
            <a:endParaRPr lang="de-DE"/>
          </a:p>
        </p:txBody>
      </p:sp>
    </p:spTree>
    <p:extLst>
      <p:ext uri="{BB962C8B-B14F-4D97-AF65-F5344CB8AC3E}">
        <p14:creationId xmlns:p14="http://schemas.microsoft.com/office/powerpoint/2010/main" val="3001205046"/>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566D5-B665-4345-AC10-CBA033A91BC7}"/>
              </a:ext>
            </a:extLst>
          </p:cNvPr>
          <p:cNvSpPr>
            <a:spLocks noGrp="1"/>
          </p:cNvSpPr>
          <p:nvPr>
            <p:ph type="title"/>
          </p:nvPr>
        </p:nvSpPr>
        <p:spPr/>
        <p:txBody>
          <a:bodyPr/>
          <a:lstStyle/>
          <a:p>
            <a:r>
              <a:rPr lang="en-US"/>
              <a:t>Click to edit Master title style</a:t>
            </a:r>
            <a:endParaRPr lang="de-DE"/>
          </a:p>
        </p:txBody>
      </p:sp>
      <p:sp>
        <p:nvSpPr>
          <p:cNvPr id="3" name="Date Placeholder 2">
            <a:extLst>
              <a:ext uri="{FF2B5EF4-FFF2-40B4-BE49-F238E27FC236}">
                <a16:creationId xmlns:a16="http://schemas.microsoft.com/office/drawing/2014/main" id="{4D73FD3E-1A09-4F3F-B5FE-92EBF2CA089C}"/>
              </a:ext>
            </a:extLst>
          </p:cNvPr>
          <p:cNvSpPr>
            <a:spLocks noGrp="1"/>
          </p:cNvSpPr>
          <p:nvPr>
            <p:ph type="dt" sz="half" idx="10"/>
          </p:nvPr>
        </p:nvSpPr>
        <p:spPr/>
        <p:txBody>
          <a:bodyPr/>
          <a:lstStyle/>
          <a:p>
            <a:endParaRPr lang="de-DE"/>
          </a:p>
        </p:txBody>
      </p:sp>
      <p:sp>
        <p:nvSpPr>
          <p:cNvPr id="4" name="Footer Placeholder 3">
            <a:extLst>
              <a:ext uri="{FF2B5EF4-FFF2-40B4-BE49-F238E27FC236}">
                <a16:creationId xmlns:a16="http://schemas.microsoft.com/office/drawing/2014/main" id="{3AF07272-E165-4AC3-BA3A-5B9F5BC30546}"/>
              </a:ext>
            </a:extLst>
          </p:cNvPr>
          <p:cNvSpPr>
            <a:spLocks noGrp="1"/>
          </p:cNvSpPr>
          <p:nvPr>
            <p:ph type="ftr" sz="quarter" idx="11"/>
          </p:nvPr>
        </p:nvSpPr>
        <p:spPr/>
        <p:txBody>
          <a:bodyPr/>
          <a:lstStyle/>
          <a:p>
            <a:r>
              <a:rPr lang="de-DE"/>
              <a:t>2-10</a:t>
            </a:r>
          </a:p>
        </p:txBody>
      </p:sp>
      <p:sp>
        <p:nvSpPr>
          <p:cNvPr id="5" name="Slide Number Placeholder 4">
            <a:extLst>
              <a:ext uri="{FF2B5EF4-FFF2-40B4-BE49-F238E27FC236}">
                <a16:creationId xmlns:a16="http://schemas.microsoft.com/office/drawing/2014/main" id="{44844ADC-16FC-429A-80EE-5B6A81DEA31B}"/>
              </a:ext>
            </a:extLst>
          </p:cNvPr>
          <p:cNvSpPr>
            <a:spLocks noGrp="1"/>
          </p:cNvSpPr>
          <p:nvPr>
            <p:ph type="sldNum" sz="quarter" idx="12"/>
          </p:nvPr>
        </p:nvSpPr>
        <p:spPr/>
        <p:txBody>
          <a:bodyPr/>
          <a:lstStyle/>
          <a:p>
            <a:fld id="{1B19ABB4-C550-4256-8EB2-9F841FFBC642}" type="slidenum">
              <a:rPr lang="de-DE" smtClean="0"/>
              <a:t>‹#›</a:t>
            </a:fld>
            <a:endParaRPr lang="de-DE"/>
          </a:p>
        </p:txBody>
      </p:sp>
    </p:spTree>
    <p:extLst>
      <p:ext uri="{BB962C8B-B14F-4D97-AF65-F5344CB8AC3E}">
        <p14:creationId xmlns:p14="http://schemas.microsoft.com/office/powerpoint/2010/main" val="741014433"/>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31C6D6-409E-4296-93EF-AE0F1CB9ABD1}"/>
              </a:ext>
            </a:extLst>
          </p:cNvPr>
          <p:cNvSpPr>
            <a:spLocks noGrp="1"/>
          </p:cNvSpPr>
          <p:nvPr>
            <p:ph type="dt" sz="half" idx="10"/>
          </p:nvPr>
        </p:nvSpPr>
        <p:spPr/>
        <p:txBody>
          <a:bodyPr/>
          <a:lstStyle/>
          <a:p>
            <a:endParaRPr lang="de-DE"/>
          </a:p>
        </p:txBody>
      </p:sp>
      <p:sp>
        <p:nvSpPr>
          <p:cNvPr id="3" name="Footer Placeholder 2">
            <a:extLst>
              <a:ext uri="{FF2B5EF4-FFF2-40B4-BE49-F238E27FC236}">
                <a16:creationId xmlns:a16="http://schemas.microsoft.com/office/drawing/2014/main" id="{3D0AD089-9939-4887-BB2C-6FE2CA8DB3CB}"/>
              </a:ext>
            </a:extLst>
          </p:cNvPr>
          <p:cNvSpPr>
            <a:spLocks noGrp="1"/>
          </p:cNvSpPr>
          <p:nvPr>
            <p:ph type="ftr" sz="quarter" idx="11"/>
          </p:nvPr>
        </p:nvSpPr>
        <p:spPr/>
        <p:txBody>
          <a:bodyPr/>
          <a:lstStyle/>
          <a:p>
            <a:r>
              <a:rPr lang="de-DE"/>
              <a:t>2-10</a:t>
            </a:r>
          </a:p>
        </p:txBody>
      </p:sp>
      <p:sp>
        <p:nvSpPr>
          <p:cNvPr id="4" name="Slide Number Placeholder 3">
            <a:extLst>
              <a:ext uri="{FF2B5EF4-FFF2-40B4-BE49-F238E27FC236}">
                <a16:creationId xmlns:a16="http://schemas.microsoft.com/office/drawing/2014/main" id="{BFD75403-0996-47EF-A105-8C0BC2F07E26}"/>
              </a:ext>
            </a:extLst>
          </p:cNvPr>
          <p:cNvSpPr>
            <a:spLocks noGrp="1"/>
          </p:cNvSpPr>
          <p:nvPr>
            <p:ph type="sldNum" sz="quarter" idx="12"/>
          </p:nvPr>
        </p:nvSpPr>
        <p:spPr/>
        <p:txBody>
          <a:bodyPr/>
          <a:lstStyle/>
          <a:p>
            <a:fld id="{1B19ABB4-C550-4256-8EB2-9F841FFBC642}" type="slidenum">
              <a:rPr lang="de-DE" smtClean="0"/>
              <a:t>‹#›</a:t>
            </a:fld>
            <a:endParaRPr lang="de-DE"/>
          </a:p>
        </p:txBody>
      </p:sp>
    </p:spTree>
    <p:extLst>
      <p:ext uri="{BB962C8B-B14F-4D97-AF65-F5344CB8AC3E}">
        <p14:creationId xmlns:p14="http://schemas.microsoft.com/office/powerpoint/2010/main" val="3239617680"/>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DB1C2-060A-4015-B460-0E103E67D2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DE"/>
          </a:p>
        </p:txBody>
      </p:sp>
      <p:sp>
        <p:nvSpPr>
          <p:cNvPr id="3" name="Content Placeholder 2">
            <a:extLst>
              <a:ext uri="{FF2B5EF4-FFF2-40B4-BE49-F238E27FC236}">
                <a16:creationId xmlns:a16="http://schemas.microsoft.com/office/drawing/2014/main" id="{9D7035C9-49C2-4F01-BB0A-77EDDA0933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3">
            <a:extLst>
              <a:ext uri="{FF2B5EF4-FFF2-40B4-BE49-F238E27FC236}">
                <a16:creationId xmlns:a16="http://schemas.microsoft.com/office/drawing/2014/main" id="{EC172A30-3B06-4181-92E0-31C2EBBC2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7B67DF-BE72-488C-8A46-650DAED48756}"/>
              </a:ext>
            </a:extLst>
          </p:cNvPr>
          <p:cNvSpPr>
            <a:spLocks noGrp="1"/>
          </p:cNvSpPr>
          <p:nvPr>
            <p:ph type="dt" sz="half" idx="10"/>
          </p:nvPr>
        </p:nvSpPr>
        <p:spPr/>
        <p:txBody>
          <a:bodyPr/>
          <a:lstStyle/>
          <a:p>
            <a:endParaRPr lang="de-DE"/>
          </a:p>
        </p:txBody>
      </p:sp>
      <p:sp>
        <p:nvSpPr>
          <p:cNvPr id="6" name="Footer Placeholder 5">
            <a:extLst>
              <a:ext uri="{FF2B5EF4-FFF2-40B4-BE49-F238E27FC236}">
                <a16:creationId xmlns:a16="http://schemas.microsoft.com/office/drawing/2014/main" id="{AEFF979E-A0DB-419E-BBD3-571E39136667}"/>
              </a:ext>
            </a:extLst>
          </p:cNvPr>
          <p:cNvSpPr>
            <a:spLocks noGrp="1"/>
          </p:cNvSpPr>
          <p:nvPr>
            <p:ph type="ftr" sz="quarter" idx="11"/>
          </p:nvPr>
        </p:nvSpPr>
        <p:spPr/>
        <p:txBody>
          <a:bodyPr/>
          <a:lstStyle/>
          <a:p>
            <a:r>
              <a:rPr lang="de-DE"/>
              <a:t>2-10</a:t>
            </a:r>
          </a:p>
        </p:txBody>
      </p:sp>
      <p:sp>
        <p:nvSpPr>
          <p:cNvPr id="7" name="Slide Number Placeholder 6">
            <a:extLst>
              <a:ext uri="{FF2B5EF4-FFF2-40B4-BE49-F238E27FC236}">
                <a16:creationId xmlns:a16="http://schemas.microsoft.com/office/drawing/2014/main" id="{4EA19651-8337-4730-B85B-ED06DCBA2F4F}"/>
              </a:ext>
            </a:extLst>
          </p:cNvPr>
          <p:cNvSpPr>
            <a:spLocks noGrp="1"/>
          </p:cNvSpPr>
          <p:nvPr>
            <p:ph type="sldNum" sz="quarter" idx="12"/>
          </p:nvPr>
        </p:nvSpPr>
        <p:spPr/>
        <p:txBody>
          <a:bodyPr/>
          <a:lstStyle/>
          <a:p>
            <a:fld id="{1B19ABB4-C550-4256-8EB2-9F841FFBC642}" type="slidenum">
              <a:rPr lang="de-DE" smtClean="0"/>
              <a:t>‹#›</a:t>
            </a:fld>
            <a:endParaRPr lang="de-DE"/>
          </a:p>
        </p:txBody>
      </p:sp>
    </p:spTree>
    <p:extLst>
      <p:ext uri="{BB962C8B-B14F-4D97-AF65-F5344CB8AC3E}">
        <p14:creationId xmlns:p14="http://schemas.microsoft.com/office/powerpoint/2010/main" val="2899280344"/>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1C182-4923-4AB4-9D7B-D034C6858E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DE"/>
          </a:p>
        </p:txBody>
      </p:sp>
      <p:sp>
        <p:nvSpPr>
          <p:cNvPr id="3" name="Picture Placeholder 2">
            <a:extLst>
              <a:ext uri="{FF2B5EF4-FFF2-40B4-BE49-F238E27FC236}">
                <a16:creationId xmlns:a16="http://schemas.microsoft.com/office/drawing/2014/main" id="{A573CD84-F84F-4F3A-A272-4BE2FC9048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a:extLst>
              <a:ext uri="{FF2B5EF4-FFF2-40B4-BE49-F238E27FC236}">
                <a16:creationId xmlns:a16="http://schemas.microsoft.com/office/drawing/2014/main" id="{2CFFC0E7-463F-4534-9AF5-38ADBF8D1A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66BFE6-2A1D-43E0-8899-9EEC3D9C33B8}"/>
              </a:ext>
            </a:extLst>
          </p:cNvPr>
          <p:cNvSpPr>
            <a:spLocks noGrp="1"/>
          </p:cNvSpPr>
          <p:nvPr>
            <p:ph type="dt" sz="half" idx="10"/>
          </p:nvPr>
        </p:nvSpPr>
        <p:spPr/>
        <p:txBody>
          <a:bodyPr/>
          <a:lstStyle/>
          <a:p>
            <a:endParaRPr lang="de-DE"/>
          </a:p>
        </p:txBody>
      </p:sp>
      <p:sp>
        <p:nvSpPr>
          <p:cNvPr id="6" name="Footer Placeholder 5">
            <a:extLst>
              <a:ext uri="{FF2B5EF4-FFF2-40B4-BE49-F238E27FC236}">
                <a16:creationId xmlns:a16="http://schemas.microsoft.com/office/drawing/2014/main" id="{21197CFD-3BFF-4A51-A2E2-B9943C27FDFD}"/>
              </a:ext>
            </a:extLst>
          </p:cNvPr>
          <p:cNvSpPr>
            <a:spLocks noGrp="1"/>
          </p:cNvSpPr>
          <p:nvPr>
            <p:ph type="ftr" sz="quarter" idx="11"/>
          </p:nvPr>
        </p:nvSpPr>
        <p:spPr/>
        <p:txBody>
          <a:bodyPr/>
          <a:lstStyle/>
          <a:p>
            <a:r>
              <a:rPr lang="de-DE"/>
              <a:t>2-10</a:t>
            </a:r>
          </a:p>
        </p:txBody>
      </p:sp>
      <p:sp>
        <p:nvSpPr>
          <p:cNvPr id="7" name="Slide Number Placeholder 6">
            <a:extLst>
              <a:ext uri="{FF2B5EF4-FFF2-40B4-BE49-F238E27FC236}">
                <a16:creationId xmlns:a16="http://schemas.microsoft.com/office/drawing/2014/main" id="{98659EB8-ADE0-4EE0-A16B-709DC331D0DC}"/>
              </a:ext>
            </a:extLst>
          </p:cNvPr>
          <p:cNvSpPr>
            <a:spLocks noGrp="1"/>
          </p:cNvSpPr>
          <p:nvPr>
            <p:ph type="sldNum" sz="quarter" idx="12"/>
          </p:nvPr>
        </p:nvSpPr>
        <p:spPr/>
        <p:txBody>
          <a:bodyPr/>
          <a:lstStyle/>
          <a:p>
            <a:fld id="{1B19ABB4-C550-4256-8EB2-9F841FFBC642}" type="slidenum">
              <a:rPr lang="de-DE" smtClean="0"/>
              <a:t>‹#›</a:t>
            </a:fld>
            <a:endParaRPr lang="de-DE"/>
          </a:p>
        </p:txBody>
      </p:sp>
    </p:spTree>
    <p:extLst>
      <p:ext uri="{BB962C8B-B14F-4D97-AF65-F5344CB8AC3E}">
        <p14:creationId xmlns:p14="http://schemas.microsoft.com/office/powerpoint/2010/main" val="2840764597"/>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6337A2-3297-4FD9-A44E-4ACA402597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de-DE"/>
          </a:p>
        </p:txBody>
      </p:sp>
      <p:sp>
        <p:nvSpPr>
          <p:cNvPr id="3" name="Text Placeholder 2">
            <a:extLst>
              <a:ext uri="{FF2B5EF4-FFF2-40B4-BE49-F238E27FC236}">
                <a16:creationId xmlns:a16="http://schemas.microsoft.com/office/drawing/2014/main" id="{631A7D96-8A64-4F47-ACAE-113F4A3571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032F819D-3358-43CF-B6F7-BC14A320CF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5" name="Footer Placeholder 4">
            <a:extLst>
              <a:ext uri="{FF2B5EF4-FFF2-40B4-BE49-F238E27FC236}">
                <a16:creationId xmlns:a16="http://schemas.microsoft.com/office/drawing/2014/main" id="{AF61A365-ED3B-4869-AE35-D8BBD170E1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2-10</a:t>
            </a:r>
          </a:p>
        </p:txBody>
      </p:sp>
      <p:sp>
        <p:nvSpPr>
          <p:cNvPr id="6" name="Slide Number Placeholder 5">
            <a:extLst>
              <a:ext uri="{FF2B5EF4-FFF2-40B4-BE49-F238E27FC236}">
                <a16:creationId xmlns:a16="http://schemas.microsoft.com/office/drawing/2014/main" id="{38959B1A-7B92-4BF6-B2D7-09C26DB8D0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19ABB4-C550-4256-8EB2-9F841FFBC642}" type="slidenum">
              <a:rPr lang="de-DE" smtClean="0"/>
              <a:t>‹#›</a:t>
            </a:fld>
            <a:endParaRPr lang="de-DE"/>
          </a:p>
        </p:txBody>
      </p:sp>
    </p:spTree>
    <p:extLst>
      <p:ext uri="{BB962C8B-B14F-4D97-AF65-F5344CB8AC3E}">
        <p14:creationId xmlns:p14="http://schemas.microsoft.com/office/powerpoint/2010/main" val="35666548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5" r:id="rId15"/>
    <p:sldLayoutId id="2147483667" r:id="rId16"/>
    <p:sldLayoutId id="2147483668" r:id="rId17"/>
    <p:sldLayoutId id="2147483669" r:id="rId18"/>
    <p:sldLayoutId id="2147483670" r:id="rId1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1.jpeg"/><Relationship Id="rId11" Type="http://schemas.openxmlformats.org/officeDocument/2006/relationships/image" Target="../media/image1.pn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8/10/relationships/comments" Target="../comments/modernComment_16E_D79BA985.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https://img.rasset.ie/001e2c39-614.jpg?ratio=1.78" TargetMode="Externa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image" Target="../media/image49.tiff"/></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6.png"/><Relationship Id="rId18" Type="http://schemas.openxmlformats.org/officeDocument/2006/relationships/image" Target="../media/image1.png"/><Relationship Id="rId3" Type="http://schemas.openxmlformats.org/officeDocument/2006/relationships/image" Target="../media/image59.png"/><Relationship Id="rId7" Type="http://schemas.openxmlformats.org/officeDocument/2006/relationships/image" Target="../media/image61.png"/><Relationship Id="rId12" Type="http://schemas.openxmlformats.org/officeDocument/2006/relationships/image" Target="../media/image65.jpeg"/><Relationship Id="rId17" Type="http://schemas.openxmlformats.org/officeDocument/2006/relationships/image" Target="../media/image68.png"/><Relationship Id="rId2" Type="http://schemas.openxmlformats.org/officeDocument/2006/relationships/notesSlide" Target="../notesSlides/notesSlide34.xml"/><Relationship Id="rId16" Type="http://schemas.microsoft.com/office/2007/relationships/hdphoto" Target="../media/hdphoto6.wdp"/><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4.wdp"/><Relationship Id="rId5" Type="http://schemas.openxmlformats.org/officeDocument/2006/relationships/image" Target="../media/image60.png"/><Relationship Id="rId15" Type="http://schemas.openxmlformats.org/officeDocument/2006/relationships/image" Target="../media/image67.png"/><Relationship Id="rId10" Type="http://schemas.openxmlformats.org/officeDocument/2006/relationships/image" Target="../media/image64.png"/><Relationship Id="rId4" Type="http://schemas.microsoft.com/office/2007/relationships/hdphoto" Target="../media/hdphoto2.wdp"/><Relationship Id="rId9" Type="http://schemas.openxmlformats.org/officeDocument/2006/relationships/image" Target="../media/image63.png"/><Relationship Id="rId14" Type="http://schemas.microsoft.com/office/2007/relationships/hdphoto" Target="../media/hdphoto5.wdp"/></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74.jpeg"/></Relationships>
</file>

<file path=ppt/slides/_rels/slide4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jpeg"/></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82.jpeg"/><Relationship Id="rId4" Type="http://schemas.openxmlformats.org/officeDocument/2006/relationships/image" Target="../media/image81.jpeg"/></Relationships>
</file>

<file path=ppt/slides/_rels/slide4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png"/><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tiff"/><Relationship Id="rId4" Type="http://schemas.openxmlformats.org/officeDocument/2006/relationships/image" Target="../media/image90.jpe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95.png"/></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2.png"/></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8.xml"/><Relationship Id="rId1" Type="http://schemas.openxmlformats.org/officeDocument/2006/relationships/slideLayout" Target="../slideLayouts/slideLayout18.xml"/><Relationship Id="rId6" Type="http://schemas.openxmlformats.org/officeDocument/2006/relationships/image" Target="../media/image1.png"/><Relationship Id="rId5" Type="http://schemas.openxmlformats.org/officeDocument/2006/relationships/image" Target="../media/image105.png"/><Relationship Id="rId4" Type="http://schemas.openxmlformats.org/officeDocument/2006/relationships/image" Target="../media/image104.png"/></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111.tiff"/><Relationship Id="rId3" Type="http://schemas.openxmlformats.org/officeDocument/2006/relationships/image" Target="../media/image106.tiff"/><Relationship Id="rId7" Type="http://schemas.openxmlformats.org/officeDocument/2006/relationships/image" Target="../media/image110.tiff"/><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109.tiff"/><Relationship Id="rId5" Type="http://schemas.openxmlformats.org/officeDocument/2006/relationships/image" Target="../media/image108.tiff"/><Relationship Id="rId4" Type="http://schemas.openxmlformats.org/officeDocument/2006/relationships/image" Target="../media/image107.tiff"/><Relationship Id="rId9"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0.xml"/><Relationship Id="rId1" Type="http://schemas.openxmlformats.org/officeDocument/2006/relationships/slideLayout" Target="../slideLayouts/slideLayout8.xml"/><Relationship Id="rId6" Type="http://schemas.openxmlformats.org/officeDocument/2006/relationships/image" Target="../media/image1.png"/><Relationship Id="rId5" Type="http://schemas.openxmlformats.org/officeDocument/2006/relationships/image" Target="../media/image114.tiff"/><Relationship Id="rId4" Type="http://schemas.openxmlformats.org/officeDocument/2006/relationships/image" Target="../media/image113.tiff"/></Relationships>
</file>

<file path=ppt/slides/_rels/slide6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17.png"/><Relationship Id="rId4" Type="http://schemas.openxmlformats.org/officeDocument/2006/relationships/image" Target="../media/image116.png"/></Relationships>
</file>

<file path=ppt/slides/_rels/slide65.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6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2.tiff"/><Relationship Id="rId7" Type="http://schemas.openxmlformats.org/officeDocument/2006/relationships/image" Target="../media/image126.gif"/><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125.tiff"/><Relationship Id="rId5" Type="http://schemas.openxmlformats.org/officeDocument/2006/relationships/image" Target="../media/image124.tiff"/><Relationship Id="rId4" Type="http://schemas.openxmlformats.org/officeDocument/2006/relationships/image" Target="../media/image123.tiff"/></Relationships>
</file>

<file path=ppt/slides/_rels/slide67.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tiff"/><Relationship Id="rId3" Type="http://schemas.openxmlformats.org/officeDocument/2006/relationships/image" Target="../media/image127.png"/><Relationship Id="rId7" Type="http://schemas.openxmlformats.org/officeDocument/2006/relationships/image" Target="../media/image130.png"/><Relationship Id="rId12" Type="http://schemas.openxmlformats.org/officeDocument/2006/relationships/image" Target="../media/image135.png"/><Relationship Id="rId17" Type="http://schemas.openxmlformats.org/officeDocument/2006/relationships/image" Target="../media/image1.png"/><Relationship Id="rId2" Type="http://schemas.openxmlformats.org/officeDocument/2006/relationships/notesSlide" Target="../notesSlides/notesSlide54.xml"/><Relationship Id="rId16" Type="http://schemas.openxmlformats.org/officeDocument/2006/relationships/image" Target="../media/image139.png"/><Relationship Id="rId1" Type="http://schemas.openxmlformats.org/officeDocument/2006/relationships/slideLayout" Target="../slideLayouts/slideLayout1.xml"/><Relationship Id="rId6" Type="http://schemas.openxmlformats.org/officeDocument/2006/relationships/image" Target="../media/image129.tiff"/><Relationship Id="rId11" Type="http://schemas.openxmlformats.org/officeDocument/2006/relationships/image" Target="../media/image134.png"/><Relationship Id="rId5" Type="http://schemas.openxmlformats.org/officeDocument/2006/relationships/image" Target="../media/image128.png"/><Relationship Id="rId15" Type="http://schemas.openxmlformats.org/officeDocument/2006/relationships/image" Target="../media/image138.png"/><Relationship Id="rId10" Type="http://schemas.openxmlformats.org/officeDocument/2006/relationships/image" Target="../media/image133.png"/><Relationship Id="rId4" Type="http://schemas.microsoft.com/office/2007/relationships/hdphoto" Target="../media/hdphoto7.wdp"/><Relationship Id="rId9" Type="http://schemas.openxmlformats.org/officeDocument/2006/relationships/image" Target="../media/image132.png"/><Relationship Id="rId14" Type="http://schemas.openxmlformats.org/officeDocument/2006/relationships/image" Target="../media/image137.png"/></Relationships>
</file>

<file path=ppt/slides/_rels/slide68.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40.jpeg"/><Relationship Id="rId7" Type="http://schemas.openxmlformats.org/officeDocument/2006/relationships/image" Target="../media/image143.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142.png"/><Relationship Id="rId4" Type="http://schemas.openxmlformats.org/officeDocument/2006/relationships/image" Target="../media/image141.png"/><Relationship Id="rId9" Type="http://schemas.openxmlformats.org/officeDocument/2006/relationships/image" Target="../media/image1.png"/></Relationships>
</file>

<file path=ppt/slides/_rels/slide69.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image" Target="../media/image145.jpeg"/><Relationship Id="rId7" Type="http://schemas.openxmlformats.org/officeDocument/2006/relationships/image" Target="../media/image149.jpe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6.jpeg"/><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8" Type="http://schemas.openxmlformats.org/officeDocument/2006/relationships/image" Target="../media/image156.tiff"/><Relationship Id="rId3" Type="http://schemas.openxmlformats.org/officeDocument/2006/relationships/image" Target="../media/image151.jpeg"/><Relationship Id="rId7" Type="http://schemas.openxmlformats.org/officeDocument/2006/relationships/image" Target="../media/image155.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 Id="rId9" Type="http://schemas.openxmlformats.org/officeDocument/2006/relationships/image" Target="../media/image1.png"/></Relationships>
</file>

<file path=ppt/slides/_rels/slide71.xml.rels><?xml version="1.0" encoding="UTF-8" standalone="yes"?>
<Relationships xmlns="http://schemas.openxmlformats.org/package/2006/relationships"><Relationship Id="rId8" Type="http://schemas.openxmlformats.org/officeDocument/2006/relationships/image" Target="../media/image162.jpeg"/><Relationship Id="rId13" Type="http://schemas.openxmlformats.org/officeDocument/2006/relationships/image" Target="../media/image167.tiff"/><Relationship Id="rId3" Type="http://schemas.openxmlformats.org/officeDocument/2006/relationships/image" Target="../media/image157.jpeg"/><Relationship Id="rId7" Type="http://schemas.openxmlformats.org/officeDocument/2006/relationships/image" Target="../media/image161.png"/><Relationship Id="rId12" Type="http://schemas.openxmlformats.org/officeDocument/2006/relationships/image" Target="../media/image166.jpe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160.jpeg"/><Relationship Id="rId11" Type="http://schemas.openxmlformats.org/officeDocument/2006/relationships/image" Target="../media/image165.jpeg"/><Relationship Id="rId5" Type="http://schemas.openxmlformats.org/officeDocument/2006/relationships/image" Target="../media/image159.jpeg"/><Relationship Id="rId10" Type="http://schemas.openxmlformats.org/officeDocument/2006/relationships/image" Target="../media/image164.jpeg"/><Relationship Id="rId4" Type="http://schemas.openxmlformats.org/officeDocument/2006/relationships/image" Target="../media/image158.jpeg"/><Relationship Id="rId9" Type="http://schemas.openxmlformats.org/officeDocument/2006/relationships/image" Target="../media/image163.jpeg"/><Relationship Id="rId14"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8.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9.tif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176.jpeg"/><Relationship Id="rId3" Type="http://schemas.openxmlformats.org/officeDocument/2006/relationships/image" Target="../media/image171.png"/><Relationship Id="rId7" Type="http://schemas.openxmlformats.org/officeDocument/2006/relationships/image" Target="../media/image175.jpeg"/><Relationship Id="rId2" Type="http://schemas.openxmlformats.org/officeDocument/2006/relationships/notesSlide" Target="../notesSlides/notesSlide59.xml"/><Relationship Id="rId1" Type="http://schemas.openxmlformats.org/officeDocument/2006/relationships/slideLayout" Target="../slideLayouts/slideLayout19.xml"/><Relationship Id="rId6" Type="http://schemas.openxmlformats.org/officeDocument/2006/relationships/image" Target="../media/image174.jpeg"/><Relationship Id="rId11" Type="http://schemas.openxmlformats.org/officeDocument/2006/relationships/image" Target="../media/image1.png"/><Relationship Id="rId5" Type="http://schemas.openxmlformats.org/officeDocument/2006/relationships/image" Target="../media/image173.tiff"/><Relationship Id="rId10" Type="http://schemas.openxmlformats.org/officeDocument/2006/relationships/image" Target="../media/image178.tiff"/><Relationship Id="rId4" Type="http://schemas.openxmlformats.org/officeDocument/2006/relationships/image" Target="../media/image172.tiff"/><Relationship Id="rId9" Type="http://schemas.openxmlformats.org/officeDocument/2006/relationships/image" Target="../media/image177.tiff"/></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83.png"/><Relationship Id="rId5" Type="http://schemas.openxmlformats.org/officeDocument/2006/relationships/image" Target="../media/image182.jpeg"/><Relationship Id="rId4" Type="http://schemas.openxmlformats.org/officeDocument/2006/relationships/image" Target="../media/image181.png"/></Relationships>
</file>

<file path=ppt/slides/_rels/slide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85.png"/><Relationship Id="rId7" Type="http://schemas.openxmlformats.org/officeDocument/2006/relationships/image" Target="../media/image189.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9.png"/><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EBE0F-D4AB-6E0B-A08D-AD5202C3BF61}"/>
            </a:ext>
          </a:extLst>
        </p:cNvPr>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A9AC2DDA-85D2-D90F-9F8B-95E33D1882C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5448300" y="5690745"/>
            <a:ext cx="1410035" cy="996425"/>
          </a:xfrm>
        </p:spPr>
      </p:pic>
      <p:cxnSp>
        <p:nvCxnSpPr>
          <p:cNvPr id="53" name="Straight Connector 52">
            <a:extLst>
              <a:ext uri="{FF2B5EF4-FFF2-40B4-BE49-F238E27FC236}">
                <a16:creationId xmlns:a16="http://schemas.microsoft.com/office/drawing/2014/main" id="{60827088-45D6-581E-1C58-D7E48EA20A0D}"/>
              </a:ext>
            </a:extLst>
          </p:cNvPr>
          <p:cNvCxnSpPr>
            <a:cxnSpLocks/>
          </p:cNvCxnSpPr>
          <p:nvPr/>
        </p:nvCxnSpPr>
        <p:spPr>
          <a:xfrm flipH="1">
            <a:off x="710913" y="3429000"/>
            <a:ext cx="1460787" cy="0"/>
          </a:xfrm>
          <a:prstGeom prst="line">
            <a:avLst/>
          </a:prstGeom>
          <a:ln cap="rnd">
            <a:gradFill flip="none" rotWithShape="1">
              <a:gsLst>
                <a:gs pos="100000">
                  <a:schemeClr val="bg1">
                    <a:alpha val="50000"/>
                  </a:schemeClr>
                </a:gs>
                <a:gs pos="0">
                  <a:schemeClr val="bg1">
                    <a:alpha val="28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413A4B2-F785-C9B3-E01F-02EF76DF8482}"/>
              </a:ext>
            </a:extLst>
          </p:cNvPr>
          <p:cNvCxnSpPr>
            <a:cxnSpLocks/>
          </p:cNvCxnSpPr>
          <p:nvPr/>
        </p:nvCxnSpPr>
        <p:spPr>
          <a:xfrm>
            <a:off x="10058400" y="3429000"/>
            <a:ext cx="1422689" cy="0"/>
          </a:xfrm>
          <a:prstGeom prst="line">
            <a:avLst/>
          </a:prstGeom>
          <a:ln cap="rnd">
            <a:gradFill flip="none" rotWithShape="1">
              <a:gsLst>
                <a:gs pos="0">
                  <a:schemeClr val="bg1">
                    <a:alpha val="0"/>
                  </a:schemeClr>
                </a:gs>
                <a:gs pos="100000">
                  <a:schemeClr val="bg1">
                    <a:alpha val="5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67" name="Rectangle: Rounded Corners 66">
            <a:extLst>
              <a:ext uri="{FF2B5EF4-FFF2-40B4-BE49-F238E27FC236}">
                <a16:creationId xmlns:a16="http://schemas.microsoft.com/office/drawing/2014/main" id="{46C49E70-1A7E-9AC5-B191-2456902F5E32}"/>
              </a:ext>
            </a:extLst>
          </p:cNvPr>
          <p:cNvSpPr/>
          <p:nvPr/>
        </p:nvSpPr>
        <p:spPr>
          <a:xfrm>
            <a:off x="3909097" y="4674763"/>
            <a:ext cx="4373806" cy="621137"/>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Poppins Light" panose="00000400000000000000" pitchFamily="2" charset="0"/>
                <a:cs typeface="Poppins Light" panose="00000400000000000000" pitchFamily="2" charset="0"/>
              </a:rPr>
              <a:t>Weaving “Connecting people, projects and place together for universal well-being”.</a:t>
            </a:r>
          </a:p>
        </p:txBody>
      </p:sp>
      <p:pic>
        <p:nvPicPr>
          <p:cNvPr id="7" name="Picture 6">
            <a:extLst>
              <a:ext uri="{FF2B5EF4-FFF2-40B4-BE49-F238E27FC236}">
                <a16:creationId xmlns:a16="http://schemas.microsoft.com/office/drawing/2014/main" id="{17D18AFC-E351-22CD-E6F4-77BCEE51D174}"/>
              </a:ext>
            </a:extLst>
          </p:cNvPr>
          <p:cNvPicPr>
            <a:picLocks noChangeAspect="1"/>
          </p:cNvPicPr>
          <p:nvPr/>
        </p:nvPicPr>
        <p:blipFill>
          <a:blip r:embed="rId4">
            <a:biLevel thresh="25000"/>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4823696" y="2095500"/>
            <a:ext cx="2544609" cy="631939"/>
          </a:xfrm>
          <a:prstGeom prst="rect">
            <a:avLst/>
          </a:prstGeom>
        </p:spPr>
      </p:pic>
      <p:sp>
        <p:nvSpPr>
          <p:cNvPr id="8" name="Rectangle 7">
            <a:extLst>
              <a:ext uri="{FF2B5EF4-FFF2-40B4-BE49-F238E27FC236}">
                <a16:creationId xmlns:a16="http://schemas.microsoft.com/office/drawing/2014/main" id="{49CFFA41-E492-BA02-9CF6-4456F52905AE}"/>
              </a:ext>
            </a:extLst>
          </p:cNvPr>
          <p:cNvSpPr/>
          <p:nvPr/>
        </p:nvSpPr>
        <p:spPr>
          <a:xfrm>
            <a:off x="0" y="0"/>
            <a:ext cx="12192000" cy="5295900"/>
          </a:xfrm>
          <a:prstGeom prst="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Box 2">
            <a:extLst>
              <a:ext uri="{FF2B5EF4-FFF2-40B4-BE49-F238E27FC236}">
                <a16:creationId xmlns:a16="http://schemas.microsoft.com/office/drawing/2014/main" id="{C1F42218-3189-9BC0-8E61-2078FAB54638}"/>
              </a:ext>
            </a:extLst>
          </p:cNvPr>
          <p:cNvSpPr txBox="1"/>
          <p:nvPr/>
        </p:nvSpPr>
        <p:spPr>
          <a:xfrm>
            <a:off x="1828800" y="2247900"/>
            <a:ext cx="8343900" cy="1015663"/>
          </a:xfrm>
          <a:prstGeom prst="rect">
            <a:avLst/>
          </a:prstGeom>
          <a:noFill/>
        </p:spPr>
        <p:txBody>
          <a:bodyPr wrap="square" rtlCol="0">
            <a:spAutoFit/>
          </a:bodyPr>
          <a:lstStyle/>
          <a:p>
            <a:pPr algn="ctr"/>
            <a:r>
              <a:rPr lang="en-IE" sz="3600" b="1" dirty="0">
                <a:solidFill>
                  <a:schemeClr val="bg1"/>
                </a:solidFill>
              </a:rPr>
              <a:t>Nicotine Addiction </a:t>
            </a:r>
          </a:p>
          <a:p>
            <a:pPr algn="ctr"/>
            <a:r>
              <a:rPr lang="en-IE" sz="2400" b="1" dirty="0">
                <a:solidFill>
                  <a:schemeClr val="bg1"/>
                </a:solidFill>
              </a:rPr>
              <a:t>Smoking</a:t>
            </a:r>
            <a:r>
              <a:rPr lang="en-IE" sz="2400" b="1">
                <a:solidFill>
                  <a:schemeClr val="bg1"/>
                </a:solidFill>
              </a:rPr>
              <a:t>, Vaping, Snus </a:t>
            </a:r>
            <a:r>
              <a:rPr lang="en-IE" sz="2400" b="1" dirty="0">
                <a:solidFill>
                  <a:schemeClr val="bg1"/>
                </a:solidFill>
              </a:rPr>
              <a:t>and Nicotine Pouches</a:t>
            </a:r>
          </a:p>
        </p:txBody>
      </p:sp>
    </p:spTree>
    <p:extLst>
      <p:ext uri="{BB962C8B-B14F-4D97-AF65-F5344CB8AC3E}">
        <p14:creationId xmlns:p14="http://schemas.microsoft.com/office/powerpoint/2010/main" val="163265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E658266-D0CE-834D-BDD7-05590F28835F}"/>
              </a:ext>
            </a:extLst>
          </p:cNvPr>
          <p:cNvSpPr>
            <a:spLocks noGrp="1"/>
          </p:cNvSpPr>
          <p:nvPr>
            <p:ph idx="1"/>
          </p:nvPr>
        </p:nvSpPr>
        <p:spPr>
          <a:xfrm>
            <a:off x="838200" y="1567337"/>
            <a:ext cx="10515600" cy="4351338"/>
          </a:xfrm>
          <a:noFill/>
        </p:spPr>
        <p:txBody>
          <a:bodyPr>
            <a:normAutofit/>
          </a:bodyPr>
          <a:lstStyle/>
          <a:p>
            <a:pPr>
              <a:buFont typeface="Arial" panose="020B0604020202020204" pitchFamily="34" charset="0"/>
              <a:buChar char="•"/>
            </a:pPr>
            <a:r>
              <a:rPr lang="en-US"/>
              <a:t>Teen brain reacts differently to nicotine</a:t>
            </a:r>
          </a:p>
          <a:p>
            <a:pPr>
              <a:buFont typeface="Arial" panose="020B0604020202020204" pitchFamily="34" charset="0"/>
              <a:buChar char="•"/>
            </a:pPr>
            <a:r>
              <a:rPr lang="en-US"/>
              <a:t>Chronic nicotine exposure can, among other things, reduce attention span and increase reckless behavior</a:t>
            </a:r>
          </a:p>
          <a:p>
            <a:pPr>
              <a:buFont typeface="Arial" panose="020B0604020202020204" pitchFamily="34" charset="0"/>
              <a:buChar char="•"/>
            </a:pPr>
            <a:r>
              <a:rPr lang="en-US"/>
              <a:t>Effects are less intense and long-lasting in adults </a:t>
            </a:r>
          </a:p>
          <a:p>
            <a:r>
              <a:rPr lang="en-US"/>
              <a:t>Intense withdrawal symptoms – strong cravings, fatigue, irritability, difficulty concentrating</a:t>
            </a:r>
          </a:p>
          <a:p>
            <a:r>
              <a:rPr lang="en-US"/>
              <a:t>17% Irish population in 2019, 18% 2021 (Increased during COVID)</a:t>
            </a:r>
          </a:p>
          <a:p>
            <a:endParaRPr lang="en-US"/>
          </a:p>
          <a:p>
            <a:pPr>
              <a:buFont typeface="Arial" panose="020B0604020202020204" pitchFamily="34" charset="0"/>
              <a:buChar char="•"/>
            </a:pPr>
            <a:endParaRPr lang="en-US"/>
          </a:p>
          <a:p>
            <a:endParaRPr lang="en-US"/>
          </a:p>
        </p:txBody>
      </p:sp>
      <p:sp>
        <p:nvSpPr>
          <p:cNvPr id="9" name="Rectangle: Top Corners Rounded 8">
            <a:extLst>
              <a:ext uri="{FF2B5EF4-FFF2-40B4-BE49-F238E27FC236}">
                <a16:creationId xmlns:a16="http://schemas.microsoft.com/office/drawing/2014/main" id="{4320151B-D179-3C22-322D-AB7A0D1B4024}"/>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10" name="Picture 9" descr="A logo for a health care company&#10;&#10;AI-generated content may be incorrect.">
            <a:extLst>
              <a:ext uri="{FF2B5EF4-FFF2-40B4-BE49-F238E27FC236}">
                <a16:creationId xmlns:a16="http://schemas.microsoft.com/office/drawing/2014/main" id="{F91759F3-AB79-3957-05C0-0D1702090F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1" name="Slide Number Placeholder 3">
            <a:extLst>
              <a:ext uri="{FF2B5EF4-FFF2-40B4-BE49-F238E27FC236}">
                <a16:creationId xmlns:a16="http://schemas.microsoft.com/office/drawing/2014/main" id="{A77F2753-94BF-59D0-7F86-6D93B306F490}"/>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10</a:t>
            </a:fld>
            <a:endParaRPr lang="en-US" sz="1400" dirty="0">
              <a:ea typeface="Calibri"/>
              <a:cs typeface="Calibri"/>
            </a:endParaRPr>
          </a:p>
        </p:txBody>
      </p:sp>
      <p:sp>
        <p:nvSpPr>
          <p:cNvPr id="2" name="TextBox 1">
            <a:extLst>
              <a:ext uri="{FF2B5EF4-FFF2-40B4-BE49-F238E27FC236}">
                <a16:creationId xmlns:a16="http://schemas.microsoft.com/office/drawing/2014/main" id="{EC33BAD9-269F-0365-7290-A7ED3939AAED}"/>
              </a:ext>
            </a:extLst>
          </p:cNvPr>
          <p:cNvSpPr txBox="1"/>
          <p:nvPr/>
        </p:nvSpPr>
        <p:spPr>
          <a:xfrm>
            <a:off x="833886" y="661358"/>
            <a:ext cx="510108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000000"/>
                </a:solidFill>
                <a:latin typeface="Calibri"/>
                <a:ea typeface="Calibri"/>
                <a:cs typeface="Calibri"/>
              </a:rPr>
              <a:t>Nicotine - Teens</a:t>
            </a:r>
            <a:endParaRPr lang="en-US" sz="4400">
              <a:solidFill>
                <a:srgbClr val="000000"/>
              </a:solidFill>
              <a:latin typeface="Calibri"/>
              <a:ea typeface="Calibri"/>
              <a:cs typeface="Calibri"/>
            </a:endParaRPr>
          </a:p>
        </p:txBody>
      </p:sp>
    </p:spTree>
    <p:extLst>
      <p:ext uri="{BB962C8B-B14F-4D97-AF65-F5344CB8AC3E}">
        <p14:creationId xmlns:p14="http://schemas.microsoft.com/office/powerpoint/2010/main" val="282866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96C4B-2233-458D-1773-C7859BF1BF01}"/>
              </a:ext>
            </a:extLst>
          </p:cNvPr>
          <p:cNvSpPr>
            <a:spLocks noGrp="1"/>
          </p:cNvSpPr>
          <p:nvPr>
            <p:ph type="title"/>
          </p:nvPr>
        </p:nvSpPr>
        <p:spPr/>
        <p:txBody>
          <a:bodyPr/>
          <a:lstStyle/>
          <a:p>
            <a:r>
              <a:rPr lang="en-IE" b="1">
                <a:latin typeface="Calibri"/>
                <a:ea typeface="Calibri"/>
                <a:cs typeface="Calibri"/>
              </a:rPr>
              <a:t>What should happen in schools?</a:t>
            </a:r>
          </a:p>
        </p:txBody>
      </p:sp>
      <p:sp>
        <p:nvSpPr>
          <p:cNvPr id="3" name="Content Placeholder 2">
            <a:extLst>
              <a:ext uri="{FF2B5EF4-FFF2-40B4-BE49-F238E27FC236}">
                <a16:creationId xmlns:a16="http://schemas.microsoft.com/office/drawing/2014/main" id="{A0616AD6-D5D0-8546-8E4D-776929279F51}"/>
              </a:ext>
            </a:extLst>
          </p:cNvPr>
          <p:cNvSpPr>
            <a:spLocks noGrp="1"/>
          </p:cNvSpPr>
          <p:nvPr>
            <p:ph idx="1"/>
          </p:nvPr>
        </p:nvSpPr>
        <p:spPr>
          <a:xfrm>
            <a:off x="967831" y="1710952"/>
            <a:ext cx="8641534" cy="3173338"/>
          </a:xfrm>
        </p:spPr>
        <p:txBody>
          <a:bodyPr vert="horz" lIns="91440" tIns="45720" rIns="91440" bIns="45720" rtlCol="0" anchor="t">
            <a:noAutofit/>
          </a:bodyPr>
          <a:lstStyle/>
          <a:p>
            <a:r>
              <a:rPr lang="en-GB" sz="2400" kern="100">
                <a:latin typeface="Calibri"/>
                <a:ea typeface="Calibri"/>
                <a:cs typeface="Times New Roman"/>
              </a:rPr>
              <a:t>Schools should have strict policies banning the use of vaping on their campuses</a:t>
            </a:r>
          </a:p>
          <a:p>
            <a:endParaRPr lang="en-GB" sz="2400" kern="100" dirty="0">
              <a:latin typeface="Calibri" panose="020F0502020204030204" pitchFamily="34" charset="0"/>
              <a:ea typeface="Calibri" panose="020F0502020204030204" pitchFamily="34" charset="0"/>
              <a:cs typeface="Times New Roman" panose="02020603050405020304" pitchFamily="18" charset="0"/>
            </a:endParaRPr>
          </a:p>
          <a:p>
            <a:r>
              <a:rPr lang="en-GB" sz="2400" kern="100">
                <a:latin typeface="Calibri"/>
                <a:ea typeface="Calibri"/>
                <a:cs typeface="Times New Roman"/>
              </a:rPr>
              <a:t>A ban can be difficult to enforce as vaping devices are small and easy to conceal</a:t>
            </a:r>
          </a:p>
          <a:p>
            <a:endParaRPr lang="en-GB" sz="2400" kern="100" dirty="0">
              <a:latin typeface="Calibri" panose="020F0502020204030204" pitchFamily="34" charset="0"/>
              <a:ea typeface="Calibri" panose="020F0502020204030204" pitchFamily="34" charset="0"/>
              <a:cs typeface="Times New Roman" panose="02020603050405020304" pitchFamily="18" charset="0"/>
            </a:endParaRPr>
          </a:p>
          <a:p>
            <a:r>
              <a:rPr lang="en-GB" sz="2400" kern="100">
                <a:latin typeface="Calibri"/>
                <a:ea typeface="Calibri"/>
                <a:cs typeface="Times New Roman"/>
              </a:rPr>
              <a:t>Vaping in enclosed spaces does not always set off standard smoke alarms</a:t>
            </a:r>
          </a:p>
          <a:p>
            <a:endParaRPr lang="en-GB" sz="2400" kern="100" dirty="0">
              <a:latin typeface="Calibri" panose="020F0502020204030204" pitchFamily="34" charset="0"/>
              <a:ea typeface="Calibri" panose="020F0502020204030204" pitchFamily="34" charset="0"/>
              <a:cs typeface="Times New Roman" panose="02020603050405020304" pitchFamily="18" charset="0"/>
            </a:endParaRPr>
          </a:p>
          <a:p>
            <a:r>
              <a:rPr lang="en-GB" sz="2400" kern="100">
                <a:latin typeface="Calibri"/>
                <a:ea typeface="Calibri"/>
                <a:cs typeface="Times New Roman"/>
              </a:rPr>
              <a:t>In addition, teenagers need to be given information on why vaping is bad for them and for the environment</a:t>
            </a:r>
            <a:endParaRPr lang="en-AU" sz="2400" kern="100">
              <a:latin typeface="Calibri"/>
              <a:ea typeface="Calibri"/>
              <a:cs typeface="Times New Roman"/>
            </a:endParaRPr>
          </a:p>
        </p:txBody>
      </p:sp>
      <p:sp>
        <p:nvSpPr>
          <p:cNvPr id="7" name="Rectangle: Top Corners Rounded 6">
            <a:extLst>
              <a:ext uri="{FF2B5EF4-FFF2-40B4-BE49-F238E27FC236}">
                <a16:creationId xmlns:a16="http://schemas.microsoft.com/office/drawing/2014/main" id="{75517742-F056-B109-0FA4-8942F7561A24}"/>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5" name="Picture 4" descr="A logo for a health care company&#10;&#10;AI-generated content may be incorrect.">
            <a:extLst>
              <a:ext uri="{FF2B5EF4-FFF2-40B4-BE49-F238E27FC236}">
                <a16:creationId xmlns:a16="http://schemas.microsoft.com/office/drawing/2014/main" id="{DDE41F06-A140-D211-5E8D-40A406EDB2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0" name="Slide Number Placeholder 3">
            <a:extLst>
              <a:ext uri="{FF2B5EF4-FFF2-40B4-BE49-F238E27FC236}">
                <a16:creationId xmlns:a16="http://schemas.microsoft.com/office/drawing/2014/main" id="{5F73249E-49F2-9F92-2A27-9854F5F7C8D0}"/>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100</a:t>
            </a:fld>
            <a:endParaRPr lang="en-US" sz="1400" dirty="0">
              <a:ea typeface="Calibri"/>
              <a:cs typeface="Calibri"/>
            </a:endParaRPr>
          </a:p>
        </p:txBody>
      </p:sp>
    </p:spTree>
    <p:extLst>
      <p:ext uri="{BB962C8B-B14F-4D97-AF65-F5344CB8AC3E}">
        <p14:creationId xmlns:p14="http://schemas.microsoft.com/office/powerpoint/2010/main" val="370940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AE3C7-B2C9-D247-4F1E-B7A87370991C}"/>
              </a:ext>
            </a:extLst>
          </p:cNvPr>
          <p:cNvSpPr>
            <a:spLocks noGrp="1"/>
          </p:cNvSpPr>
          <p:nvPr>
            <p:ph type="title"/>
          </p:nvPr>
        </p:nvSpPr>
        <p:spPr>
          <a:xfrm>
            <a:off x="2032002" y="1314450"/>
            <a:ext cx="6447501" cy="990600"/>
          </a:xfrm>
        </p:spPr>
        <p:txBody>
          <a:bodyPr anchor="t">
            <a:normAutofit/>
          </a:bodyPr>
          <a:lstStyle/>
          <a:p>
            <a:r>
              <a:rPr lang="en-IE" b="1">
                <a:latin typeface="Calibri"/>
                <a:ea typeface="Calibri"/>
                <a:cs typeface="Calibri"/>
              </a:rPr>
              <a:t>Quit4Youth</a:t>
            </a:r>
          </a:p>
        </p:txBody>
      </p:sp>
      <p:sp>
        <p:nvSpPr>
          <p:cNvPr id="3" name="Content Placeholder 2">
            <a:extLst>
              <a:ext uri="{FF2B5EF4-FFF2-40B4-BE49-F238E27FC236}">
                <a16:creationId xmlns:a16="http://schemas.microsoft.com/office/drawing/2014/main" id="{AFECE7EE-0463-6F39-EEBA-2386E59DD6C3}"/>
              </a:ext>
            </a:extLst>
          </p:cNvPr>
          <p:cNvSpPr>
            <a:spLocks noGrp="1"/>
          </p:cNvSpPr>
          <p:nvPr>
            <p:ph idx="1"/>
          </p:nvPr>
        </p:nvSpPr>
        <p:spPr>
          <a:xfrm>
            <a:off x="2032001" y="2464556"/>
            <a:ext cx="4362012" cy="2789090"/>
          </a:xfrm>
        </p:spPr>
        <p:txBody>
          <a:bodyPr vert="horz" lIns="91440" tIns="45720" rIns="91440" bIns="45720" rtlCol="0" anchor="t">
            <a:noAutofit/>
          </a:bodyPr>
          <a:lstStyle/>
          <a:p>
            <a:pPr>
              <a:lnSpc>
                <a:spcPct val="90000"/>
              </a:lnSpc>
            </a:pPr>
            <a:r>
              <a:rPr lang="en-GB" sz="2000" kern="100">
                <a:latin typeface="Calibri"/>
                <a:ea typeface="Calibri"/>
                <a:cs typeface="Times New Roman"/>
              </a:rPr>
              <a:t>For teachers who wish to refer teenagers for help quitting vapes, the Tobacco Free Ireland (TFI) programme has updated its resources to be specifically tailored for young people</a:t>
            </a:r>
          </a:p>
          <a:p>
            <a:pPr>
              <a:lnSpc>
                <a:spcPct val="90000"/>
              </a:lnSpc>
            </a:pPr>
            <a:endParaRPr lang="en-GB" sz="20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GB" sz="2000" kern="100">
                <a:latin typeface="Calibri"/>
                <a:ea typeface="Calibri"/>
                <a:cs typeface="Times New Roman"/>
              </a:rPr>
              <a:t>“QUIT4YOUTH” involves a seven-week course offering behavioural support for young people who want to quit smoking or vaping</a:t>
            </a:r>
          </a:p>
        </p:txBody>
      </p:sp>
      <p:pic>
        <p:nvPicPr>
          <p:cNvPr id="4" name="Picture 3" descr="A qr code with a dinosaur&#10;&#10;Description automatically generated">
            <a:extLst>
              <a:ext uri="{FF2B5EF4-FFF2-40B4-BE49-F238E27FC236}">
                <a16:creationId xmlns:a16="http://schemas.microsoft.com/office/drawing/2014/main" id="{A85FF3F6-0276-11CC-5407-3A5CB3BCCCB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67632" y="2463362"/>
            <a:ext cx="2359152" cy="2359152"/>
          </a:xfrm>
          <a:prstGeom prst="rect">
            <a:avLst/>
          </a:prstGeom>
        </p:spPr>
      </p:pic>
      <p:sp>
        <p:nvSpPr>
          <p:cNvPr id="8" name="Rectangle: Top Corners Rounded 7">
            <a:extLst>
              <a:ext uri="{FF2B5EF4-FFF2-40B4-BE49-F238E27FC236}">
                <a16:creationId xmlns:a16="http://schemas.microsoft.com/office/drawing/2014/main" id="{DABB0E17-9B1C-D19A-8E58-639C46838A69}"/>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6" name="Picture 5" descr="A logo for a health care company&#10;&#10;AI-generated content may be incorrect.">
            <a:extLst>
              <a:ext uri="{FF2B5EF4-FFF2-40B4-BE49-F238E27FC236}">
                <a16:creationId xmlns:a16="http://schemas.microsoft.com/office/drawing/2014/main" id="{5DDFDF09-3007-AFC0-927B-B135636475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1" name="Slide Number Placeholder 3">
            <a:extLst>
              <a:ext uri="{FF2B5EF4-FFF2-40B4-BE49-F238E27FC236}">
                <a16:creationId xmlns:a16="http://schemas.microsoft.com/office/drawing/2014/main" id="{280CC53F-2E6F-31CC-AAC0-0EADEE15E008}"/>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101</a:t>
            </a:fld>
            <a:endParaRPr lang="en-US" sz="1400" dirty="0">
              <a:ea typeface="Calibri"/>
              <a:cs typeface="Calibri"/>
            </a:endParaRPr>
          </a:p>
        </p:txBody>
      </p:sp>
    </p:spTree>
    <p:extLst>
      <p:ext uri="{BB962C8B-B14F-4D97-AF65-F5344CB8AC3E}">
        <p14:creationId xmlns:p14="http://schemas.microsoft.com/office/powerpoint/2010/main" val="18313298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4BC75-95C4-F41C-D057-AAD96357D9C3}"/>
              </a:ext>
            </a:extLst>
          </p:cNvPr>
          <p:cNvSpPr>
            <a:spLocks noGrp="1"/>
          </p:cNvSpPr>
          <p:nvPr>
            <p:ph type="title"/>
          </p:nvPr>
        </p:nvSpPr>
        <p:spPr>
          <a:xfrm>
            <a:off x="2032002" y="1314450"/>
            <a:ext cx="6447501" cy="990600"/>
          </a:xfrm>
        </p:spPr>
        <p:txBody>
          <a:bodyPr anchor="t">
            <a:normAutofit/>
          </a:bodyPr>
          <a:lstStyle/>
          <a:p>
            <a:r>
              <a:rPr lang="en-IE" b="1">
                <a:latin typeface="Calibri"/>
                <a:ea typeface="Calibri"/>
                <a:cs typeface="Calibri"/>
              </a:rPr>
              <a:t>Other resources</a:t>
            </a:r>
          </a:p>
        </p:txBody>
      </p:sp>
      <p:sp>
        <p:nvSpPr>
          <p:cNvPr id="8" name="Content Placeholder 7">
            <a:extLst>
              <a:ext uri="{FF2B5EF4-FFF2-40B4-BE49-F238E27FC236}">
                <a16:creationId xmlns:a16="http://schemas.microsoft.com/office/drawing/2014/main" id="{16543D78-B51F-348B-F331-2B2F364E1C6D}"/>
              </a:ext>
            </a:extLst>
          </p:cNvPr>
          <p:cNvSpPr>
            <a:spLocks noGrp="1"/>
          </p:cNvSpPr>
          <p:nvPr>
            <p:ph idx="1"/>
          </p:nvPr>
        </p:nvSpPr>
        <p:spPr>
          <a:xfrm>
            <a:off x="2032001" y="2477692"/>
            <a:ext cx="2968012" cy="2811992"/>
          </a:xfrm>
        </p:spPr>
        <p:txBody>
          <a:bodyPr vert="horz" lIns="91440" tIns="45720" rIns="91440" bIns="45720" rtlCol="0" anchor="t">
            <a:normAutofit/>
          </a:bodyPr>
          <a:lstStyle/>
          <a:p>
            <a:r>
              <a:rPr lang="en-US" sz="2400">
                <a:latin typeface="Calibri"/>
                <a:ea typeface="Calibri"/>
                <a:cs typeface="Calibri"/>
              </a:rPr>
              <a:t>Spun out website – </a:t>
            </a:r>
          </a:p>
          <a:p>
            <a:pPr lvl="1"/>
            <a:r>
              <a:rPr lang="en-US" err="1">
                <a:latin typeface="Calibri"/>
                <a:ea typeface="Calibri"/>
                <a:cs typeface="Calibri"/>
              </a:rPr>
              <a:t>www.spunout.ie</a:t>
            </a:r>
            <a:endParaRPr lang="en-US">
              <a:latin typeface="Calibri"/>
              <a:ea typeface="Calibri"/>
              <a:cs typeface="Calibri"/>
            </a:endParaRPr>
          </a:p>
        </p:txBody>
      </p:sp>
      <p:pic>
        <p:nvPicPr>
          <p:cNvPr id="4" name="Content Placeholder 3" descr="A qr code with a dinosaur&#10;&#10;Description automatically generated">
            <a:extLst>
              <a:ext uri="{FF2B5EF4-FFF2-40B4-BE49-F238E27FC236}">
                <a16:creationId xmlns:a16="http://schemas.microsoft.com/office/drawing/2014/main" id="{362F0E87-E2EE-DB66-71BB-19F288EFB8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34756" y="2476749"/>
            <a:ext cx="2812936" cy="2812936"/>
          </a:xfrm>
          <a:prstGeom prst="rect">
            <a:avLst/>
          </a:prstGeom>
        </p:spPr>
      </p:pic>
      <p:sp>
        <p:nvSpPr>
          <p:cNvPr id="7" name="Rectangle: Top Corners Rounded 6">
            <a:extLst>
              <a:ext uri="{FF2B5EF4-FFF2-40B4-BE49-F238E27FC236}">
                <a16:creationId xmlns:a16="http://schemas.microsoft.com/office/drawing/2014/main" id="{7881A818-CF0A-11A7-694B-991C8D3BC979}"/>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5" name="Picture 4" descr="A logo for a health care company&#10;&#10;AI-generated content may be incorrect.">
            <a:extLst>
              <a:ext uri="{FF2B5EF4-FFF2-40B4-BE49-F238E27FC236}">
                <a16:creationId xmlns:a16="http://schemas.microsoft.com/office/drawing/2014/main" id="{B6271CF7-6C01-ED96-EEC0-9AF2B6743E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1" name="Slide Number Placeholder 3">
            <a:extLst>
              <a:ext uri="{FF2B5EF4-FFF2-40B4-BE49-F238E27FC236}">
                <a16:creationId xmlns:a16="http://schemas.microsoft.com/office/drawing/2014/main" id="{02B17A5F-7631-8C3F-CFAD-F7E49B1C7CD4}"/>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102</a:t>
            </a:fld>
            <a:endParaRPr lang="en-US" sz="1400" dirty="0">
              <a:ea typeface="Calibri"/>
              <a:cs typeface="Calibri"/>
            </a:endParaRPr>
          </a:p>
        </p:txBody>
      </p:sp>
    </p:spTree>
    <p:extLst>
      <p:ext uri="{BB962C8B-B14F-4D97-AF65-F5344CB8AC3E}">
        <p14:creationId xmlns:p14="http://schemas.microsoft.com/office/powerpoint/2010/main" val="31333886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74784" y="392809"/>
            <a:ext cx="9365411" cy="1143000"/>
          </a:xfrm>
        </p:spPr>
        <p:txBody>
          <a:bodyPr>
            <a:noAutofit/>
          </a:bodyPr>
          <a:lstStyle/>
          <a:p>
            <a:pPr algn="l"/>
            <a:r>
              <a:rPr lang="en-US" sz="4900" b="1">
                <a:latin typeface="Calibri"/>
                <a:ea typeface="Calibri"/>
                <a:cs typeface="Calibri"/>
              </a:rPr>
              <a:t>Final Helpful messages for students</a:t>
            </a:r>
          </a:p>
        </p:txBody>
      </p:sp>
      <p:sp>
        <p:nvSpPr>
          <p:cNvPr id="4" name="Content Placeholder 3"/>
          <p:cNvSpPr>
            <a:spLocks noGrp="1"/>
          </p:cNvSpPr>
          <p:nvPr>
            <p:ph idx="1"/>
          </p:nvPr>
        </p:nvSpPr>
        <p:spPr>
          <a:xfrm>
            <a:off x="1137894" y="1536257"/>
            <a:ext cx="8169659" cy="4651290"/>
          </a:xfrm>
        </p:spPr>
        <p:txBody>
          <a:bodyPr>
            <a:noAutofit/>
          </a:bodyPr>
          <a:lstStyle/>
          <a:p>
            <a:pPr>
              <a:lnSpc>
                <a:spcPct val="100000"/>
              </a:lnSpc>
            </a:pPr>
            <a:r>
              <a:rPr lang="en-US" sz="2400">
                <a:solidFill>
                  <a:schemeClr val="tx2"/>
                </a:solidFill>
              </a:rPr>
              <a:t>Don’t fall for it </a:t>
            </a:r>
          </a:p>
          <a:p>
            <a:pPr marL="342900" lvl="1" indent="-165497"/>
            <a:r>
              <a:rPr lang="en-US"/>
              <a:t>Don’t let big businesses take advantage of you, ruin your health, make you dependent</a:t>
            </a:r>
          </a:p>
          <a:p>
            <a:pPr marL="342900" lvl="1" indent="-165497"/>
            <a:r>
              <a:rPr lang="en-US"/>
              <a:t>It’s not cool to be addicted to and dependent on a drug</a:t>
            </a:r>
          </a:p>
          <a:p>
            <a:pPr>
              <a:lnSpc>
                <a:spcPct val="100000"/>
              </a:lnSpc>
            </a:pPr>
            <a:r>
              <a:rPr lang="en-US" sz="2400">
                <a:solidFill>
                  <a:schemeClr val="tx2"/>
                </a:solidFill>
              </a:rPr>
              <a:t>Don’t be fooled by celebrity and social media promotions</a:t>
            </a:r>
            <a:r>
              <a:rPr lang="en-US" sz="2400"/>
              <a:t> </a:t>
            </a:r>
          </a:p>
          <a:p>
            <a:pPr marL="342900" lvl="1" indent="-165497"/>
            <a:r>
              <a:rPr lang="en-US"/>
              <a:t>There’s money behind them, not your best interests</a:t>
            </a:r>
          </a:p>
          <a:p>
            <a:pPr>
              <a:lnSpc>
                <a:spcPct val="100000"/>
              </a:lnSpc>
            </a:pPr>
            <a:r>
              <a:rPr lang="en-US" sz="2400">
                <a:solidFill>
                  <a:schemeClr val="tx2"/>
                </a:solidFill>
              </a:rPr>
              <a:t>Don’t contribute to environmental damage</a:t>
            </a:r>
          </a:p>
          <a:p>
            <a:pPr>
              <a:lnSpc>
                <a:spcPct val="100000"/>
              </a:lnSpc>
            </a:pPr>
            <a:r>
              <a:rPr lang="en-US" sz="2400">
                <a:solidFill>
                  <a:schemeClr val="tx2"/>
                </a:solidFill>
              </a:rPr>
              <a:t>Make smart and healthy choices </a:t>
            </a:r>
          </a:p>
          <a:p>
            <a:pPr marL="342900" lvl="1" indent="-165497"/>
            <a:r>
              <a:rPr lang="en-US"/>
              <a:t>Vaping really is dangerous</a:t>
            </a:r>
          </a:p>
          <a:p>
            <a:pPr marL="342900" lvl="1" indent="-165497"/>
            <a:r>
              <a:rPr lang="en-US"/>
              <a:t>You only have one brain and body and they’re in pretty great condition right now – why mess up your health?</a:t>
            </a:r>
          </a:p>
        </p:txBody>
      </p:sp>
      <p:sp>
        <p:nvSpPr>
          <p:cNvPr id="7" name="Rectangle: Top Corners Rounded 6">
            <a:extLst>
              <a:ext uri="{FF2B5EF4-FFF2-40B4-BE49-F238E27FC236}">
                <a16:creationId xmlns:a16="http://schemas.microsoft.com/office/drawing/2014/main" id="{56635F13-FB09-7684-9B39-961A50FBA6B8}"/>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6" name="Picture 5" descr="A logo for a health care company&#10;&#10;AI-generated content may be incorrect.">
            <a:extLst>
              <a:ext uri="{FF2B5EF4-FFF2-40B4-BE49-F238E27FC236}">
                <a16:creationId xmlns:a16="http://schemas.microsoft.com/office/drawing/2014/main" id="{D87543A3-1EE7-4E5F-19B3-6F6A963B4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0" name="Slide Number Placeholder 3">
            <a:extLst>
              <a:ext uri="{FF2B5EF4-FFF2-40B4-BE49-F238E27FC236}">
                <a16:creationId xmlns:a16="http://schemas.microsoft.com/office/drawing/2014/main" id="{1D78A649-1501-DE53-03FB-C78D9E01675B}"/>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103</a:t>
            </a:fld>
            <a:endParaRPr lang="en-US" sz="1400" dirty="0">
              <a:ea typeface="Calibri"/>
              <a:cs typeface="Calibri"/>
            </a:endParaRPr>
          </a:p>
        </p:txBody>
      </p:sp>
    </p:spTree>
    <p:extLst>
      <p:ext uri="{BB962C8B-B14F-4D97-AF65-F5344CB8AC3E}">
        <p14:creationId xmlns:p14="http://schemas.microsoft.com/office/powerpoint/2010/main" val="3494177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Shape 357"/>
          <p:cNvSpPr txBox="1">
            <a:spLocks noGrp="1"/>
          </p:cNvSpPr>
          <p:nvPr>
            <p:ph type="body" idx="1"/>
          </p:nvPr>
        </p:nvSpPr>
        <p:spPr>
          <a:xfrm>
            <a:off x="-151701" y="948515"/>
            <a:ext cx="3580653" cy="284282"/>
          </a:xfrm>
          <a:prstGeom prst="rect">
            <a:avLst/>
          </a:prstGeom>
        </p:spPr>
        <p:txBody>
          <a:bodyPr vert="horz" lIns="68575" tIns="68575" rIns="68575" bIns="68575" rtlCol="0" anchor="b" anchorCtr="0">
            <a:noAutofit/>
          </a:bodyPr>
          <a:lstStyle/>
          <a:p>
            <a:pPr algn="ctr">
              <a:spcBef>
                <a:spcPts val="0"/>
              </a:spcBef>
            </a:pPr>
            <a:r>
              <a:rPr lang="en" sz="3000"/>
              <a:t>Smoked/Inhaled</a:t>
            </a:r>
          </a:p>
        </p:txBody>
      </p:sp>
      <p:sp>
        <p:nvSpPr>
          <p:cNvPr id="358" name="Shape 358"/>
          <p:cNvSpPr txBox="1">
            <a:spLocks noGrp="1"/>
          </p:cNvSpPr>
          <p:nvPr>
            <p:ph type="body" sz="quarter" idx="3"/>
          </p:nvPr>
        </p:nvSpPr>
        <p:spPr>
          <a:xfrm>
            <a:off x="8957433" y="1052191"/>
            <a:ext cx="3105172" cy="368627"/>
          </a:xfrm>
          <a:prstGeom prst="rect">
            <a:avLst/>
          </a:prstGeom>
        </p:spPr>
        <p:txBody>
          <a:bodyPr vert="horz" lIns="68575" tIns="68575" rIns="68575" bIns="68575" rtlCol="0" anchor="ctr" anchorCtr="0">
            <a:noAutofit/>
          </a:bodyPr>
          <a:lstStyle/>
          <a:p>
            <a:pPr algn="ctr">
              <a:spcBef>
                <a:spcPts val="0"/>
              </a:spcBef>
            </a:pPr>
            <a:r>
              <a:rPr lang="en" sz="3000"/>
              <a:t>Through Mucus</a:t>
            </a:r>
          </a:p>
          <a:p>
            <a:pPr algn="ctr">
              <a:spcBef>
                <a:spcPts val="0"/>
              </a:spcBef>
            </a:pPr>
            <a:r>
              <a:rPr lang="en" sz="3000"/>
              <a:t>Membranes</a:t>
            </a:r>
          </a:p>
          <a:p>
            <a:pPr algn="ctr">
              <a:spcBef>
                <a:spcPts val="0"/>
              </a:spcBef>
            </a:pPr>
            <a:endParaRPr/>
          </a:p>
        </p:txBody>
      </p:sp>
      <p:grpSp>
        <p:nvGrpSpPr>
          <p:cNvPr id="365" name="Shape 365"/>
          <p:cNvGrpSpPr/>
          <p:nvPr/>
        </p:nvGrpSpPr>
        <p:grpSpPr>
          <a:xfrm>
            <a:off x="7749130" y="5284961"/>
            <a:ext cx="2377991" cy="1063556"/>
            <a:chOff x="-4053834" y="2773925"/>
            <a:chExt cx="3019002" cy="1782768"/>
          </a:xfrm>
        </p:grpSpPr>
        <p:pic>
          <p:nvPicPr>
            <p:cNvPr id="366" name="Shape 366" descr="File:Snus tobacco.JP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892418" y="2773925"/>
              <a:ext cx="2857586" cy="1782768"/>
            </a:xfrm>
            <a:prstGeom prst="rect">
              <a:avLst/>
            </a:prstGeom>
            <a:noFill/>
            <a:ln w="9525" cap="flat" cmpd="sng">
              <a:solidFill>
                <a:srgbClr val="000000"/>
              </a:solidFill>
              <a:prstDash val="solid"/>
              <a:round/>
              <a:headEnd type="none" w="med" len="med"/>
              <a:tailEnd type="none" w="med" len="med"/>
            </a:ln>
          </p:spPr>
        </p:pic>
        <p:sp>
          <p:nvSpPr>
            <p:cNvPr id="367" name="Shape 367"/>
            <p:cNvSpPr txBox="1"/>
            <p:nvPr/>
          </p:nvSpPr>
          <p:spPr>
            <a:xfrm rot="1789037">
              <a:off x="-4053834" y="3252646"/>
              <a:ext cx="1888199" cy="1075800"/>
            </a:xfrm>
            <a:prstGeom prst="rect">
              <a:avLst/>
            </a:prstGeom>
            <a:noFill/>
            <a:ln>
              <a:noFill/>
            </a:ln>
          </p:spPr>
          <p:txBody>
            <a:bodyPr lIns="91425" tIns="91425" rIns="91425" bIns="91425" anchor="t" anchorCtr="0">
              <a:noAutofit/>
            </a:bodyPr>
            <a:lstStyle/>
            <a:p>
              <a:pPr defTabSz="914353"/>
              <a:r>
                <a:rPr lang="en" sz="3000" b="1">
                  <a:solidFill>
                    <a:srgbClr val="FFFFFF"/>
                  </a:solidFill>
                  <a:latin typeface="Arial"/>
                  <a:cs typeface="Arial"/>
                  <a:sym typeface="Arial"/>
                </a:rPr>
                <a:t>Snus</a:t>
              </a:r>
            </a:p>
          </p:txBody>
        </p:sp>
      </p:grpSp>
      <p:grpSp>
        <p:nvGrpSpPr>
          <p:cNvPr id="368" name="Shape 368"/>
          <p:cNvGrpSpPr/>
          <p:nvPr/>
        </p:nvGrpSpPr>
        <p:grpSpPr>
          <a:xfrm>
            <a:off x="7809541" y="3557925"/>
            <a:ext cx="2446979" cy="1063557"/>
            <a:chOff x="4573531" y="3139626"/>
            <a:chExt cx="2628757" cy="1704765"/>
          </a:xfrm>
        </p:grpSpPr>
        <p:pic>
          <p:nvPicPr>
            <p:cNvPr id="369" name="Shape 369" descr="Image result for chew tobacco"/>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573531" y="3139626"/>
              <a:ext cx="2628757" cy="1704765"/>
            </a:xfrm>
            <a:prstGeom prst="rect">
              <a:avLst/>
            </a:prstGeom>
            <a:noFill/>
            <a:ln w="9525" cap="flat" cmpd="sng">
              <a:solidFill>
                <a:srgbClr val="000000"/>
              </a:solidFill>
              <a:prstDash val="solid"/>
              <a:round/>
              <a:headEnd type="none" w="med" len="med"/>
              <a:tailEnd type="none" w="med" len="med"/>
            </a:ln>
          </p:spPr>
        </p:pic>
        <p:sp>
          <p:nvSpPr>
            <p:cNvPr id="370" name="Shape 370"/>
            <p:cNvSpPr txBox="1"/>
            <p:nvPr/>
          </p:nvSpPr>
          <p:spPr>
            <a:xfrm>
              <a:off x="4816573" y="3425926"/>
              <a:ext cx="1866300" cy="949200"/>
            </a:xfrm>
            <a:prstGeom prst="rect">
              <a:avLst/>
            </a:prstGeom>
            <a:noFill/>
            <a:ln>
              <a:noFill/>
            </a:ln>
          </p:spPr>
          <p:txBody>
            <a:bodyPr lIns="91425" tIns="91425" rIns="91425" bIns="91425" anchor="t" anchorCtr="0">
              <a:noAutofit/>
            </a:bodyPr>
            <a:lstStyle/>
            <a:p>
              <a:pPr defTabSz="914353"/>
              <a:r>
                <a:rPr lang="en" sz="3000" b="1">
                  <a:solidFill>
                    <a:srgbClr val="FFFFFF"/>
                  </a:solidFill>
                  <a:latin typeface="Arial"/>
                  <a:cs typeface="Arial"/>
                  <a:sym typeface="Arial"/>
                </a:rPr>
                <a:t>Chew</a:t>
              </a:r>
            </a:p>
          </p:txBody>
        </p:sp>
      </p:grpSp>
      <p:grpSp>
        <p:nvGrpSpPr>
          <p:cNvPr id="371" name="Shape 371"/>
          <p:cNvGrpSpPr/>
          <p:nvPr/>
        </p:nvGrpSpPr>
        <p:grpSpPr>
          <a:xfrm>
            <a:off x="7864618" y="1830887"/>
            <a:ext cx="2012851" cy="1063557"/>
            <a:chOff x="5331381" y="3515805"/>
            <a:chExt cx="2671893" cy="1844180"/>
          </a:xfrm>
        </p:grpSpPr>
        <p:pic>
          <p:nvPicPr>
            <p:cNvPr id="372" name="Shape 372" descr="Image result for snuff"/>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435145" y="3515805"/>
              <a:ext cx="2568129" cy="1844180"/>
            </a:xfrm>
            <a:prstGeom prst="rect">
              <a:avLst/>
            </a:prstGeom>
            <a:noFill/>
            <a:ln w="9525" cap="flat" cmpd="sng">
              <a:solidFill>
                <a:srgbClr val="000000"/>
              </a:solidFill>
              <a:prstDash val="solid"/>
              <a:round/>
              <a:headEnd type="none" w="med" len="med"/>
              <a:tailEnd type="none" w="med" len="med"/>
            </a:ln>
          </p:spPr>
        </p:pic>
        <p:sp>
          <p:nvSpPr>
            <p:cNvPr id="373" name="Shape 373"/>
            <p:cNvSpPr txBox="1"/>
            <p:nvPr/>
          </p:nvSpPr>
          <p:spPr>
            <a:xfrm rot="19742744">
              <a:off x="5331381" y="3632371"/>
              <a:ext cx="1758899" cy="630299"/>
            </a:xfrm>
            <a:prstGeom prst="rect">
              <a:avLst/>
            </a:prstGeom>
            <a:noFill/>
            <a:ln>
              <a:noFill/>
            </a:ln>
          </p:spPr>
          <p:txBody>
            <a:bodyPr lIns="91425" tIns="91425" rIns="91425" bIns="91425" anchor="t" anchorCtr="0">
              <a:noAutofit/>
            </a:bodyPr>
            <a:lstStyle/>
            <a:p>
              <a:pPr defTabSz="914353"/>
              <a:r>
                <a:rPr lang="en" sz="3000" b="1">
                  <a:solidFill>
                    <a:srgbClr val="FFFFFF"/>
                  </a:solidFill>
                  <a:latin typeface="Arial"/>
                  <a:cs typeface="Arial"/>
                  <a:sym typeface="Arial"/>
                </a:rPr>
                <a:t>Snuff</a:t>
              </a:r>
            </a:p>
          </p:txBody>
        </p:sp>
      </p:grpSp>
      <p:grpSp>
        <p:nvGrpSpPr>
          <p:cNvPr id="375" name="Shape 375"/>
          <p:cNvGrpSpPr/>
          <p:nvPr/>
        </p:nvGrpSpPr>
        <p:grpSpPr>
          <a:xfrm>
            <a:off x="3115703" y="4107466"/>
            <a:ext cx="3205500" cy="1113758"/>
            <a:chOff x="1163200" y="1074275"/>
            <a:chExt cx="2943225" cy="1552575"/>
          </a:xfrm>
        </p:grpSpPr>
        <p:pic>
          <p:nvPicPr>
            <p:cNvPr id="376" name="Shape 376" descr="Image result for cigar"/>
            <p:cNvPicPr preferRelativeResize="0"/>
            <p:nvPr/>
          </p:nvPicPr>
          <p:blipFill>
            <a:blip r:embed="rId6">
              <a:alphaModFix/>
            </a:blip>
            <a:stretch>
              <a:fillRect/>
            </a:stretch>
          </p:blipFill>
          <p:spPr>
            <a:xfrm>
              <a:off x="1163200" y="1074275"/>
              <a:ext cx="2943225" cy="1552575"/>
            </a:xfrm>
            <a:prstGeom prst="rect">
              <a:avLst/>
            </a:prstGeom>
            <a:noFill/>
            <a:ln w="9525" cap="flat" cmpd="sng">
              <a:solidFill>
                <a:srgbClr val="000000"/>
              </a:solidFill>
              <a:prstDash val="solid"/>
              <a:round/>
              <a:headEnd type="none" w="med" len="med"/>
              <a:tailEnd type="none" w="med" len="med"/>
            </a:ln>
          </p:spPr>
        </p:pic>
        <p:sp>
          <p:nvSpPr>
            <p:cNvPr id="377" name="Shape 377"/>
            <p:cNvSpPr txBox="1"/>
            <p:nvPr/>
          </p:nvSpPr>
          <p:spPr>
            <a:xfrm>
              <a:off x="1207878" y="1526779"/>
              <a:ext cx="2847600" cy="868200"/>
            </a:xfrm>
            <a:prstGeom prst="rect">
              <a:avLst/>
            </a:prstGeom>
            <a:noFill/>
            <a:ln>
              <a:noFill/>
            </a:ln>
          </p:spPr>
          <p:txBody>
            <a:bodyPr lIns="91425" tIns="91425" rIns="91425" bIns="91425" anchor="t" anchorCtr="0">
              <a:noAutofit/>
            </a:bodyPr>
            <a:lstStyle/>
            <a:p>
              <a:pPr defTabSz="914353"/>
              <a:r>
                <a:rPr lang="en" sz="3000" b="1">
                  <a:solidFill>
                    <a:srgbClr val="FFFFFF"/>
                  </a:solidFill>
                  <a:latin typeface="Arial"/>
                  <a:cs typeface="Arial"/>
                  <a:sym typeface="Arial"/>
                </a:rPr>
                <a:t>CIGARS</a:t>
              </a:r>
            </a:p>
          </p:txBody>
        </p:sp>
      </p:grpSp>
      <p:grpSp>
        <p:nvGrpSpPr>
          <p:cNvPr id="378" name="Shape 378"/>
          <p:cNvGrpSpPr/>
          <p:nvPr/>
        </p:nvGrpSpPr>
        <p:grpSpPr>
          <a:xfrm>
            <a:off x="2914199" y="1060270"/>
            <a:ext cx="3602405" cy="988655"/>
            <a:chOff x="-4481127" y="425821"/>
            <a:chExt cx="4794900" cy="2824800"/>
          </a:xfrm>
        </p:grpSpPr>
        <p:pic>
          <p:nvPicPr>
            <p:cNvPr id="379" name="Shape 379"/>
            <p:cNvPicPr preferRelativeResize="0"/>
            <p:nvPr/>
          </p:nvPicPr>
          <p:blipFill rotWithShape="1">
            <a:blip r:embed="rId7" cstate="email">
              <a:extLst>
                <a:ext uri="{28A0092B-C50C-407E-A947-70E740481C1C}">
                  <a14:useLocalDpi xmlns:a14="http://schemas.microsoft.com/office/drawing/2010/main"/>
                </a:ext>
              </a:extLst>
            </a:blip>
            <a:srcRect/>
            <a:stretch/>
          </p:blipFill>
          <p:spPr>
            <a:xfrm>
              <a:off x="-4236766" y="425821"/>
              <a:ext cx="4255849" cy="2824800"/>
            </a:xfrm>
            <a:prstGeom prst="rect">
              <a:avLst/>
            </a:prstGeom>
            <a:noFill/>
            <a:ln w="9525" cap="flat" cmpd="sng">
              <a:solidFill>
                <a:srgbClr val="000000"/>
              </a:solidFill>
              <a:prstDash val="solid"/>
              <a:round/>
              <a:headEnd type="none" w="med" len="med"/>
              <a:tailEnd type="none" w="med" len="med"/>
            </a:ln>
          </p:spPr>
        </p:pic>
        <p:sp>
          <p:nvSpPr>
            <p:cNvPr id="380" name="Shape 380"/>
            <p:cNvSpPr txBox="1"/>
            <p:nvPr/>
          </p:nvSpPr>
          <p:spPr>
            <a:xfrm>
              <a:off x="-4481127" y="1053161"/>
              <a:ext cx="4794900" cy="630301"/>
            </a:xfrm>
            <a:prstGeom prst="rect">
              <a:avLst/>
            </a:prstGeom>
            <a:noFill/>
            <a:ln>
              <a:noFill/>
            </a:ln>
          </p:spPr>
          <p:txBody>
            <a:bodyPr lIns="91425" tIns="91425" rIns="91425" bIns="91425" anchor="t" anchorCtr="0">
              <a:noAutofit/>
            </a:bodyPr>
            <a:lstStyle/>
            <a:p>
              <a:pPr defTabSz="914353"/>
              <a:r>
                <a:rPr lang="en" sz="3000" b="1">
                  <a:solidFill>
                    <a:srgbClr val="FFFFFF"/>
                  </a:solidFill>
                  <a:latin typeface="Arial"/>
                  <a:cs typeface="Arial"/>
                  <a:sym typeface="Arial"/>
                </a:rPr>
                <a:t>CIGARETTES</a:t>
              </a:r>
            </a:p>
          </p:txBody>
        </p:sp>
      </p:grpSp>
      <p:grpSp>
        <p:nvGrpSpPr>
          <p:cNvPr id="381" name="Shape 381"/>
          <p:cNvGrpSpPr/>
          <p:nvPr/>
        </p:nvGrpSpPr>
        <p:grpSpPr>
          <a:xfrm>
            <a:off x="3108503" y="2494622"/>
            <a:ext cx="3224267" cy="1181524"/>
            <a:chOff x="-3852963" y="81325"/>
            <a:chExt cx="3491637" cy="2313898"/>
          </a:xfrm>
        </p:grpSpPr>
        <p:pic>
          <p:nvPicPr>
            <p:cNvPr id="382" name="Shape 382"/>
            <p:cNvPicPr preferRelativeResize="0"/>
            <p:nvPr/>
          </p:nvPicPr>
          <p:blipFill rotWithShape="1">
            <a:blip r:embed="rId8" cstate="email">
              <a:extLst>
                <a:ext uri="{28A0092B-C50C-407E-A947-70E740481C1C}">
                  <a14:useLocalDpi xmlns:a14="http://schemas.microsoft.com/office/drawing/2010/main"/>
                </a:ext>
              </a:extLst>
            </a:blip>
            <a:srcRect/>
            <a:stretch/>
          </p:blipFill>
          <p:spPr>
            <a:xfrm>
              <a:off x="-3852963" y="81325"/>
              <a:ext cx="3470848" cy="2313898"/>
            </a:xfrm>
            <a:prstGeom prst="rect">
              <a:avLst/>
            </a:prstGeom>
            <a:noFill/>
            <a:ln w="9525" cap="flat" cmpd="sng">
              <a:solidFill>
                <a:schemeClr val="dk2"/>
              </a:solidFill>
              <a:prstDash val="solid"/>
              <a:round/>
              <a:headEnd type="none" w="med" len="med"/>
              <a:tailEnd type="none" w="med" len="med"/>
            </a:ln>
          </p:spPr>
        </p:pic>
        <p:sp>
          <p:nvSpPr>
            <p:cNvPr id="383" name="Shape 383"/>
            <p:cNvSpPr txBox="1"/>
            <p:nvPr/>
          </p:nvSpPr>
          <p:spPr>
            <a:xfrm>
              <a:off x="-3815800" y="810202"/>
              <a:ext cx="3454474" cy="1075800"/>
            </a:xfrm>
            <a:prstGeom prst="rect">
              <a:avLst/>
            </a:prstGeom>
            <a:noFill/>
            <a:ln>
              <a:noFill/>
            </a:ln>
          </p:spPr>
          <p:txBody>
            <a:bodyPr lIns="91425" tIns="91425" rIns="91425" bIns="91425" anchor="t" anchorCtr="0">
              <a:noAutofit/>
            </a:bodyPr>
            <a:lstStyle/>
            <a:p>
              <a:pPr defTabSz="914353"/>
              <a:r>
                <a:rPr lang="en" sz="3000" b="1">
                  <a:solidFill>
                    <a:srgbClr val="FFFFFF"/>
                  </a:solidFill>
                  <a:latin typeface="Arial"/>
                  <a:cs typeface="Arial"/>
                  <a:sym typeface="Arial"/>
                </a:rPr>
                <a:t>E-CIGS/ VAPES</a:t>
              </a:r>
            </a:p>
          </p:txBody>
        </p:sp>
      </p:grpSp>
      <p:grpSp>
        <p:nvGrpSpPr>
          <p:cNvPr id="384" name="Shape 384"/>
          <p:cNvGrpSpPr/>
          <p:nvPr/>
        </p:nvGrpSpPr>
        <p:grpSpPr>
          <a:xfrm>
            <a:off x="3245100" y="5638167"/>
            <a:ext cx="2896903" cy="1110105"/>
            <a:chOff x="-2985088" y="3145804"/>
            <a:chExt cx="2615855" cy="1743925"/>
          </a:xfrm>
        </p:grpSpPr>
        <p:pic>
          <p:nvPicPr>
            <p:cNvPr id="385" name="Shape 385" descr="Image result for hookah"/>
            <p:cNvPicPr preferRelativeResize="0"/>
            <p:nvPr/>
          </p:nvPicPr>
          <p:blipFill>
            <a:blip r:embed="rId9">
              <a:alphaModFix/>
            </a:blip>
            <a:stretch>
              <a:fillRect/>
            </a:stretch>
          </p:blipFill>
          <p:spPr>
            <a:xfrm>
              <a:off x="-2985088" y="3145804"/>
              <a:ext cx="2615855" cy="1743925"/>
            </a:xfrm>
            <a:prstGeom prst="rect">
              <a:avLst/>
            </a:prstGeom>
            <a:noFill/>
            <a:ln w="9525" cap="flat" cmpd="sng">
              <a:solidFill>
                <a:srgbClr val="434343"/>
              </a:solidFill>
              <a:prstDash val="solid"/>
              <a:round/>
              <a:headEnd type="none" w="med" len="med"/>
              <a:tailEnd type="none" w="med" len="med"/>
            </a:ln>
          </p:spPr>
        </p:pic>
        <p:sp>
          <p:nvSpPr>
            <p:cNvPr id="386" name="Shape 386"/>
            <p:cNvSpPr txBox="1"/>
            <p:nvPr/>
          </p:nvSpPr>
          <p:spPr>
            <a:xfrm>
              <a:off x="-2911752" y="3672850"/>
              <a:ext cx="2457600" cy="927600"/>
            </a:xfrm>
            <a:prstGeom prst="rect">
              <a:avLst/>
            </a:prstGeom>
            <a:noFill/>
            <a:ln>
              <a:noFill/>
            </a:ln>
          </p:spPr>
          <p:txBody>
            <a:bodyPr lIns="91425" tIns="91425" rIns="91425" bIns="91425" anchor="t" anchorCtr="0">
              <a:noAutofit/>
            </a:bodyPr>
            <a:lstStyle/>
            <a:p>
              <a:pPr defTabSz="914353"/>
              <a:r>
                <a:rPr lang="en" sz="3000" b="1">
                  <a:solidFill>
                    <a:srgbClr val="FFFFFF"/>
                  </a:solidFill>
                  <a:latin typeface="Arial"/>
                  <a:cs typeface="Arial"/>
                  <a:sym typeface="Arial"/>
                </a:rPr>
                <a:t>HOOKAH</a:t>
              </a:r>
            </a:p>
          </p:txBody>
        </p:sp>
      </p:grpSp>
      <p:cxnSp>
        <p:nvCxnSpPr>
          <p:cNvPr id="387" name="Shape 387"/>
          <p:cNvCxnSpPr>
            <a:cxnSpLocks/>
          </p:cNvCxnSpPr>
          <p:nvPr/>
        </p:nvCxnSpPr>
        <p:spPr>
          <a:xfrm>
            <a:off x="7324050" y="0"/>
            <a:ext cx="0" cy="6858000"/>
          </a:xfrm>
          <a:prstGeom prst="straightConnector1">
            <a:avLst/>
          </a:prstGeom>
          <a:noFill/>
          <a:ln w="19050" cap="flat" cmpd="sng">
            <a:solidFill>
              <a:schemeClr val="dk2"/>
            </a:solidFill>
            <a:prstDash val="solid"/>
            <a:round/>
            <a:headEnd type="none" w="lg" len="lg"/>
            <a:tailEnd type="none" w="lg" len="lg"/>
          </a:ln>
        </p:spPr>
      </p:cxnSp>
      <p:pic>
        <p:nvPicPr>
          <p:cNvPr id="3" name="Picture 2" descr="A group of round containers with text&#10;&#10;AI-generated content may be incorrect.">
            <a:extLst>
              <a:ext uri="{FF2B5EF4-FFF2-40B4-BE49-F238E27FC236}">
                <a16:creationId xmlns:a16="http://schemas.microsoft.com/office/drawing/2014/main" id="{D6CE8E3B-62EF-2C9B-D4E1-66D7E5BE239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519594" y="1732890"/>
            <a:ext cx="7257452" cy="3584995"/>
          </a:xfrm>
          <a:prstGeom prst="rect">
            <a:avLst/>
          </a:prstGeom>
        </p:spPr>
      </p:pic>
      <p:sp>
        <p:nvSpPr>
          <p:cNvPr id="10" name="Rectangle: Top Corners Rounded 9">
            <a:extLst>
              <a:ext uri="{FF2B5EF4-FFF2-40B4-BE49-F238E27FC236}">
                <a16:creationId xmlns:a16="http://schemas.microsoft.com/office/drawing/2014/main" id="{12675CE7-0430-575A-B355-C060D0F24AD5}"/>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9" name="Picture 8" descr="A logo for a health care company&#10;&#10;AI-generated content may be incorrect.">
            <a:extLst>
              <a:ext uri="{FF2B5EF4-FFF2-40B4-BE49-F238E27FC236}">
                <a16:creationId xmlns:a16="http://schemas.microsoft.com/office/drawing/2014/main" id="{2581AF84-462B-6D4A-134C-2B7C772610D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1" name="Slide Number Placeholder 3">
            <a:extLst>
              <a:ext uri="{FF2B5EF4-FFF2-40B4-BE49-F238E27FC236}">
                <a16:creationId xmlns:a16="http://schemas.microsoft.com/office/drawing/2014/main" id="{A4268A0D-01CC-7092-38AF-9CF8A7814CCF}"/>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11</a:t>
            </a:fld>
            <a:endParaRPr lang="en-US" sz="1400" dirty="0">
              <a:ea typeface="Calibri"/>
              <a:cs typeface="Calibri"/>
            </a:endParaRPr>
          </a:p>
        </p:txBody>
      </p:sp>
      <p:sp>
        <p:nvSpPr>
          <p:cNvPr id="2" name="TextBox 1">
            <a:extLst>
              <a:ext uri="{FF2B5EF4-FFF2-40B4-BE49-F238E27FC236}">
                <a16:creationId xmlns:a16="http://schemas.microsoft.com/office/drawing/2014/main" id="{D1195E56-C525-981E-84A9-668F78388597}"/>
              </a:ext>
            </a:extLst>
          </p:cNvPr>
          <p:cNvSpPr txBox="1"/>
          <p:nvPr/>
        </p:nvSpPr>
        <p:spPr>
          <a:xfrm>
            <a:off x="3953774" y="316301"/>
            <a:ext cx="556116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000000"/>
                </a:solidFill>
                <a:latin typeface="Calibri"/>
                <a:ea typeface="Calibri"/>
                <a:cs typeface="Calibri"/>
              </a:rPr>
              <a:t>Method of Delivery</a:t>
            </a:r>
            <a:endParaRPr lang="en-US" sz="4400">
              <a:solidFill>
                <a:srgbClr val="000000"/>
              </a:solidFill>
              <a:latin typeface="Calibri"/>
              <a:ea typeface="Calibri"/>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4B3BF4-8244-1144-A1E4-B8BF04399B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0830" y="643468"/>
            <a:ext cx="7930341" cy="5571065"/>
          </a:xfrm>
          <a:prstGeom prst="rect">
            <a:avLst/>
          </a:prstGeom>
          <a:ln>
            <a:noFill/>
          </a:ln>
        </p:spPr>
      </p:pic>
      <p:sp>
        <p:nvSpPr>
          <p:cNvPr id="8" name="Rectangle: Top Corners Rounded 7">
            <a:extLst>
              <a:ext uri="{FF2B5EF4-FFF2-40B4-BE49-F238E27FC236}">
                <a16:creationId xmlns:a16="http://schemas.microsoft.com/office/drawing/2014/main" id="{086B7562-5262-528D-44CA-205A216C9348}"/>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a:solidFill>
                <a:schemeClr val="bg1"/>
              </a:solidFill>
              <a:latin typeface="Calibri Light"/>
              <a:ea typeface="Calibri Light"/>
              <a:cs typeface="Arial"/>
            </a:endParaRPr>
          </a:p>
        </p:txBody>
      </p:sp>
      <p:pic>
        <p:nvPicPr>
          <p:cNvPr id="3" name="Picture 2" descr="A logo for a health care company&#10;&#10;AI-generated content may be incorrect.">
            <a:extLst>
              <a:ext uri="{FF2B5EF4-FFF2-40B4-BE49-F238E27FC236}">
                <a16:creationId xmlns:a16="http://schemas.microsoft.com/office/drawing/2014/main" id="{9C1102BA-709F-73CA-EDD9-D99BA1D572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9" name="Slide Number Placeholder 3">
            <a:extLst>
              <a:ext uri="{FF2B5EF4-FFF2-40B4-BE49-F238E27FC236}">
                <a16:creationId xmlns:a16="http://schemas.microsoft.com/office/drawing/2014/main" id="{666811F6-5B34-A332-A2C4-E069469D57F7}"/>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12</a:t>
            </a:fld>
            <a:endParaRPr lang="en-US" sz="1400" dirty="0">
              <a:ea typeface="Calibri"/>
              <a:cs typeface="Calibri"/>
            </a:endParaRPr>
          </a:p>
        </p:txBody>
      </p:sp>
    </p:spTree>
    <p:extLst>
      <p:ext uri="{BB962C8B-B14F-4D97-AF65-F5344CB8AC3E}">
        <p14:creationId xmlns:p14="http://schemas.microsoft.com/office/powerpoint/2010/main" val="1176135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C24014-ECB4-8F4D-A684-0171655910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14374" y="734714"/>
            <a:ext cx="8763253" cy="5992423"/>
          </a:xfrm>
          <a:prstGeom prst="rect">
            <a:avLst/>
          </a:prstGeom>
        </p:spPr>
      </p:pic>
      <p:sp>
        <p:nvSpPr>
          <p:cNvPr id="10" name="Rectangle: Top Corners Rounded 9">
            <a:extLst>
              <a:ext uri="{FF2B5EF4-FFF2-40B4-BE49-F238E27FC236}">
                <a16:creationId xmlns:a16="http://schemas.microsoft.com/office/drawing/2014/main" id="{804ACE52-FF15-CF78-3BCA-E9D4F2CD772C}"/>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5" name="Picture 4" descr="A logo for a health care company&#10;&#10;AI-generated content may be incorrect.">
            <a:extLst>
              <a:ext uri="{FF2B5EF4-FFF2-40B4-BE49-F238E27FC236}">
                <a16:creationId xmlns:a16="http://schemas.microsoft.com/office/drawing/2014/main" id="{5E1AD0DE-F551-E8AA-C639-DAEE29CAA3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7" name="Slide Number Placeholder 3">
            <a:extLst>
              <a:ext uri="{FF2B5EF4-FFF2-40B4-BE49-F238E27FC236}">
                <a16:creationId xmlns:a16="http://schemas.microsoft.com/office/drawing/2014/main" id="{C6910CE8-0296-7577-D73A-81A3B43DCE9E}"/>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13</a:t>
            </a:fld>
            <a:endParaRPr lang="en-US" sz="1400" dirty="0">
              <a:ea typeface="Calibri"/>
              <a:cs typeface="Calibri"/>
            </a:endParaRPr>
          </a:p>
        </p:txBody>
      </p:sp>
    </p:spTree>
    <p:extLst>
      <p:ext uri="{BB962C8B-B14F-4D97-AF65-F5344CB8AC3E}">
        <p14:creationId xmlns:p14="http://schemas.microsoft.com/office/powerpoint/2010/main" val="1394516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EB2429-5B3D-2342-9940-372F00BA5E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8906" y="607394"/>
            <a:ext cx="9805358" cy="6247061"/>
          </a:xfrm>
          <a:prstGeom prst="rect">
            <a:avLst/>
          </a:prstGeom>
        </p:spPr>
      </p:pic>
      <p:sp>
        <p:nvSpPr>
          <p:cNvPr id="10" name="Rectangle: Top Corners Rounded 9">
            <a:extLst>
              <a:ext uri="{FF2B5EF4-FFF2-40B4-BE49-F238E27FC236}">
                <a16:creationId xmlns:a16="http://schemas.microsoft.com/office/drawing/2014/main" id="{F9B6ECA1-1FC6-29EA-3570-C74E9592FAF3}"/>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5" name="Picture 4" descr="A logo for a health care company&#10;&#10;AI-generated content may be incorrect.">
            <a:extLst>
              <a:ext uri="{FF2B5EF4-FFF2-40B4-BE49-F238E27FC236}">
                <a16:creationId xmlns:a16="http://schemas.microsoft.com/office/drawing/2014/main" id="{5D44186C-5D2D-2542-7AA9-8BFBAE384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7" name="Slide Number Placeholder 3">
            <a:extLst>
              <a:ext uri="{FF2B5EF4-FFF2-40B4-BE49-F238E27FC236}">
                <a16:creationId xmlns:a16="http://schemas.microsoft.com/office/drawing/2014/main" id="{9B38C0A5-AA04-53D4-0E84-569F78BE1C3D}"/>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14</a:t>
            </a:fld>
            <a:endParaRPr lang="en-US" sz="1400" dirty="0">
              <a:ea typeface="Calibri"/>
              <a:cs typeface="Calibri"/>
            </a:endParaRPr>
          </a:p>
        </p:txBody>
      </p:sp>
    </p:spTree>
    <p:extLst>
      <p:ext uri="{BB962C8B-B14F-4D97-AF65-F5344CB8AC3E}">
        <p14:creationId xmlns:p14="http://schemas.microsoft.com/office/powerpoint/2010/main" val="264038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1C2AEA-B4BA-CE4C-A955-4B0A5C95A2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1359" y="621820"/>
            <a:ext cx="10251056" cy="6002548"/>
          </a:xfrm>
          <a:prstGeom prst="rect">
            <a:avLst/>
          </a:prstGeom>
        </p:spPr>
      </p:pic>
      <p:sp>
        <p:nvSpPr>
          <p:cNvPr id="10" name="Rectangle: Top Corners Rounded 9">
            <a:extLst>
              <a:ext uri="{FF2B5EF4-FFF2-40B4-BE49-F238E27FC236}">
                <a16:creationId xmlns:a16="http://schemas.microsoft.com/office/drawing/2014/main" id="{F9B440CB-9F0B-A148-3FFC-DCB0647F35D5}"/>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5" name="Picture 4" descr="A logo for a health care company&#10;&#10;AI-generated content may be incorrect.">
            <a:extLst>
              <a:ext uri="{FF2B5EF4-FFF2-40B4-BE49-F238E27FC236}">
                <a16:creationId xmlns:a16="http://schemas.microsoft.com/office/drawing/2014/main" id="{93534467-1300-F4A1-0A93-F41BAE7E00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7" name="Slide Number Placeholder 3">
            <a:extLst>
              <a:ext uri="{FF2B5EF4-FFF2-40B4-BE49-F238E27FC236}">
                <a16:creationId xmlns:a16="http://schemas.microsoft.com/office/drawing/2014/main" id="{3ECFFEBE-4D09-58DF-477A-6A132C15C9BD}"/>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15</a:t>
            </a:fld>
            <a:endParaRPr lang="en-US" sz="1400" dirty="0">
              <a:ea typeface="Calibri"/>
              <a:cs typeface="Calibri"/>
            </a:endParaRPr>
          </a:p>
        </p:txBody>
      </p:sp>
    </p:spTree>
    <p:extLst>
      <p:ext uri="{BB962C8B-B14F-4D97-AF65-F5344CB8AC3E}">
        <p14:creationId xmlns:p14="http://schemas.microsoft.com/office/powerpoint/2010/main" val="2668771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2D648F-EA71-E642-9901-98A9D1DACD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2211" y="670410"/>
            <a:ext cx="10055069" cy="6050151"/>
          </a:xfrm>
          <a:prstGeom prst="rect">
            <a:avLst/>
          </a:prstGeom>
        </p:spPr>
      </p:pic>
      <p:sp>
        <p:nvSpPr>
          <p:cNvPr id="7" name="Rectangle: Top Corners Rounded 6">
            <a:extLst>
              <a:ext uri="{FF2B5EF4-FFF2-40B4-BE49-F238E27FC236}">
                <a16:creationId xmlns:a16="http://schemas.microsoft.com/office/drawing/2014/main" id="{50431352-9C1E-E752-F47A-FFA6E1F2FDF8}"/>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5" name="Picture 4" descr="A logo for a health care company&#10;&#10;AI-generated content may be incorrect.">
            <a:extLst>
              <a:ext uri="{FF2B5EF4-FFF2-40B4-BE49-F238E27FC236}">
                <a16:creationId xmlns:a16="http://schemas.microsoft.com/office/drawing/2014/main" id="{52B309C3-DAA7-CF6A-B43A-DC41D33C67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9" name="Slide Number Placeholder 3">
            <a:extLst>
              <a:ext uri="{FF2B5EF4-FFF2-40B4-BE49-F238E27FC236}">
                <a16:creationId xmlns:a16="http://schemas.microsoft.com/office/drawing/2014/main" id="{35852525-F9BC-AA0C-5450-6F5456EF3CF0}"/>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16</a:t>
            </a:fld>
            <a:endParaRPr lang="en-US" sz="1400" dirty="0">
              <a:ea typeface="Calibri"/>
              <a:cs typeface="Calibri"/>
            </a:endParaRPr>
          </a:p>
        </p:txBody>
      </p:sp>
    </p:spTree>
    <p:extLst>
      <p:ext uri="{BB962C8B-B14F-4D97-AF65-F5344CB8AC3E}">
        <p14:creationId xmlns:p14="http://schemas.microsoft.com/office/powerpoint/2010/main" val="1410965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738284-750C-A941-A851-95A4B96523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4529" y="625493"/>
            <a:ext cx="10006640" cy="6124598"/>
          </a:xfrm>
          <a:prstGeom prst="rect">
            <a:avLst/>
          </a:prstGeom>
        </p:spPr>
      </p:pic>
      <p:sp>
        <p:nvSpPr>
          <p:cNvPr id="7" name="Rectangle: Top Corners Rounded 6">
            <a:extLst>
              <a:ext uri="{FF2B5EF4-FFF2-40B4-BE49-F238E27FC236}">
                <a16:creationId xmlns:a16="http://schemas.microsoft.com/office/drawing/2014/main" id="{65A9B6CB-C969-D5F5-2F03-D872FEB77B31}"/>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5" name="Picture 4" descr="A logo for a health care company&#10;&#10;AI-generated content may be incorrect.">
            <a:extLst>
              <a:ext uri="{FF2B5EF4-FFF2-40B4-BE49-F238E27FC236}">
                <a16:creationId xmlns:a16="http://schemas.microsoft.com/office/drawing/2014/main" id="{F2C66C98-D5DE-ECCA-AB5B-8D4ACA0EB3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9" name="Slide Number Placeholder 3">
            <a:extLst>
              <a:ext uri="{FF2B5EF4-FFF2-40B4-BE49-F238E27FC236}">
                <a16:creationId xmlns:a16="http://schemas.microsoft.com/office/drawing/2014/main" id="{7915491F-73EE-A3DE-90A4-40DC824CB0AB}"/>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17</a:t>
            </a:fld>
            <a:endParaRPr lang="en-US" sz="1400" dirty="0">
              <a:ea typeface="Calibri"/>
              <a:cs typeface="Calibri"/>
            </a:endParaRPr>
          </a:p>
        </p:txBody>
      </p:sp>
    </p:spTree>
    <p:extLst>
      <p:ext uri="{BB962C8B-B14F-4D97-AF65-F5344CB8AC3E}">
        <p14:creationId xmlns:p14="http://schemas.microsoft.com/office/powerpoint/2010/main" val="3661079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221836-AA02-384D-98B9-C240AEE42E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21836" y="663515"/>
            <a:ext cx="9475158" cy="5876026"/>
          </a:xfrm>
          <a:prstGeom prst="rect">
            <a:avLst/>
          </a:prstGeom>
        </p:spPr>
      </p:pic>
      <p:sp>
        <p:nvSpPr>
          <p:cNvPr id="7" name="Rectangle: Top Corners Rounded 6">
            <a:extLst>
              <a:ext uri="{FF2B5EF4-FFF2-40B4-BE49-F238E27FC236}">
                <a16:creationId xmlns:a16="http://schemas.microsoft.com/office/drawing/2014/main" id="{670EFCE1-7142-C73C-5299-BAA79C21D3A2}"/>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5" name="Picture 4" descr="A logo for a health care company&#10;&#10;AI-generated content may be incorrect.">
            <a:extLst>
              <a:ext uri="{FF2B5EF4-FFF2-40B4-BE49-F238E27FC236}">
                <a16:creationId xmlns:a16="http://schemas.microsoft.com/office/drawing/2014/main" id="{D2C0BACE-3E38-544B-16BC-B3CB41823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9" name="Slide Number Placeholder 3">
            <a:extLst>
              <a:ext uri="{FF2B5EF4-FFF2-40B4-BE49-F238E27FC236}">
                <a16:creationId xmlns:a16="http://schemas.microsoft.com/office/drawing/2014/main" id="{EB67FFB4-97C9-C978-72E0-01E8DBB02666}"/>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18</a:t>
            </a:fld>
            <a:endParaRPr lang="en-US" sz="1400" dirty="0">
              <a:ea typeface="Calibri"/>
              <a:cs typeface="Calibri"/>
            </a:endParaRPr>
          </a:p>
        </p:txBody>
      </p:sp>
    </p:spTree>
    <p:extLst>
      <p:ext uri="{BB962C8B-B14F-4D97-AF65-F5344CB8AC3E}">
        <p14:creationId xmlns:p14="http://schemas.microsoft.com/office/powerpoint/2010/main" val="4178346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BCD937-5E74-7449-B94A-ACAD7D7C8C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86732" y="668547"/>
            <a:ext cx="9114046" cy="5765322"/>
          </a:xfrm>
          <a:prstGeom prst="rect">
            <a:avLst/>
          </a:prstGeom>
        </p:spPr>
      </p:pic>
      <p:sp>
        <p:nvSpPr>
          <p:cNvPr id="7" name="Rectangle: Top Corners Rounded 6">
            <a:extLst>
              <a:ext uri="{FF2B5EF4-FFF2-40B4-BE49-F238E27FC236}">
                <a16:creationId xmlns:a16="http://schemas.microsoft.com/office/drawing/2014/main" id="{119FB43A-DE09-0D77-639D-1AE191CEF50A}"/>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5" name="Picture 4" descr="A logo for a health care company&#10;&#10;AI-generated content may be incorrect.">
            <a:extLst>
              <a:ext uri="{FF2B5EF4-FFF2-40B4-BE49-F238E27FC236}">
                <a16:creationId xmlns:a16="http://schemas.microsoft.com/office/drawing/2014/main" id="{B113844D-5FD3-9AB1-07E2-0B117B5979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9" name="Slide Number Placeholder 3">
            <a:extLst>
              <a:ext uri="{FF2B5EF4-FFF2-40B4-BE49-F238E27FC236}">
                <a16:creationId xmlns:a16="http://schemas.microsoft.com/office/drawing/2014/main" id="{ED04333F-ACFF-50F6-28B4-E5478BF7A553}"/>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19</a:t>
            </a:fld>
            <a:endParaRPr lang="en-US" sz="1400" dirty="0">
              <a:ea typeface="Calibri"/>
              <a:cs typeface="Calibri"/>
            </a:endParaRPr>
          </a:p>
        </p:txBody>
      </p:sp>
    </p:spTree>
    <p:extLst>
      <p:ext uri="{BB962C8B-B14F-4D97-AF65-F5344CB8AC3E}">
        <p14:creationId xmlns:p14="http://schemas.microsoft.com/office/powerpoint/2010/main" val="812753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7672C-47DC-5D49-9357-5DE71FA596BC}"/>
            </a:ext>
          </a:extLst>
        </p:cNvPr>
        <p:cNvGrpSpPr/>
        <p:nvPr/>
      </p:nvGrpSpPr>
      <p:grpSpPr>
        <a:xfrm>
          <a:off x="0" y="0"/>
          <a:ext cx="0" cy="0"/>
          <a:chOff x="0" y="0"/>
          <a:chExt cx="0" cy="0"/>
        </a:xfrm>
      </p:grpSpPr>
      <p:sp>
        <p:nvSpPr>
          <p:cNvPr id="16" name="Rectangle: Top Corners Rounded 15">
            <a:extLst>
              <a:ext uri="{FF2B5EF4-FFF2-40B4-BE49-F238E27FC236}">
                <a16:creationId xmlns:a16="http://schemas.microsoft.com/office/drawing/2014/main" id="{7E5C20FF-4F99-15AB-6C50-168E72C0A924}"/>
              </a:ext>
            </a:extLst>
          </p:cNvPr>
          <p:cNvSpPr/>
          <p:nvPr/>
        </p:nvSpPr>
        <p:spPr>
          <a:xfrm>
            <a:off x="3596" y="6918"/>
            <a:ext cx="12189841" cy="490321"/>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mj-lt"/>
                <a:cs typeface="Arial" panose="020B0604020202020204" pitchFamily="34" charset="0"/>
              </a:rPr>
              <a:t>Contents</a:t>
            </a:r>
          </a:p>
        </p:txBody>
      </p:sp>
      <p:sp>
        <p:nvSpPr>
          <p:cNvPr id="2" name="TextBox 1">
            <a:extLst>
              <a:ext uri="{FF2B5EF4-FFF2-40B4-BE49-F238E27FC236}">
                <a16:creationId xmlns:a16="http://schemas.microsoft.com/office/drawing/2014/main" id="{68DEBC85-D680-CE51-DDA9-CC38EEAE3F2D}"/>
              </a:ext>
            </a:extLst>
          </p:cNvPr>
          <p:cNvSpPr txBox="1"/>
          <p:nvPr/>
        </p:nvSpPr>
        <p:spPr>
          <a:xfrm>
            <a:off x="170332" y="616329"/>
            <a:ext cx="11895264"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US" dirty="0">
                <a:ea typeface="Calibri Light"/>
                <a:cs typeface="Calibri Light"/>
              </a:rPr>
              <a:t>Tobacco Industry (4-5)</a:t>
            </a:r>
          </a:p>
          <a:p>
            <a:pPr marL="457200" indent="-457200">
              <a:buAutoNum type="arabicPeriod"/>
            </a:pPr>
            <a:r>
              <a:rPr lang="en-US" dirty="0">
                <a:ea typeface="Calibri Light"/>
                <a:cs typeface="Calibri Light"/>
              </a:rPr>
              <a:t>Understanding Nicotine Addiction, Nicotine's Devastating Impact On Teen Brain Development and Methods of Delivery (6-12)</a:t>
            </a:r>
            <a:endParaRPr lang="en-US" dirty="0">
              <a:ea typeface="Calibri"/>
              <a:cs typeface="Calibri"/>
            </a:endParaRPr>
          </a:p>
          <a:p>
            <a:pPr marL="457200" indent="-457200">
              <a:buAutoNum type="arabicPeriod"/>
            </a:pPr>
            <a:r>
              <a:rPr lang="en-US" dirty="0">
                <a:ea typeface="Calibri Light"/>
                <a:cs typeface="Calibri Light"/>
              </a:rPr>
              <a:t>HSBC Ireland National Report 2020 (13-18)</a:t>
            </a:r>
          </a:p>
          <a:p>
            <a:pPr marL="457200" indent="-457200">
              <a:buAutoNum type="arabicPeriod"/>
            </a:pPr>
            <a:r>
              <a:rPr lang="en-US" dirty="0">
                <a:ea typeface="Calibri"/>
                <a:cs typeface="Calibri"/>
              </a:rPr>
              <a:t>Why Do Kids Smoke? (19-20)</a:t>
            </a:r>
          </a:p>
          <a:p>
            <a:pPr marL="457200" indent="-457200">
              <a:buAutoNum type="arabicPeriod"/>
            </a:pPr>
            <a:r>
              <a:rPr lang="en-US" dirty="0">
                <a:ea typeface="Calibri"/>
                <a:cs typeface="Calibri"/>
              </a:rPr>
              <a:t>What Can Happen If You Smoke? (21-22)</a:t>
            </a:r>
          </a:p>
          <a:p>
            <a:pPr marL="457200" indent="-457200">
              <a:buAutoNum type="arabicPeriod"/>
            </a:pPr>
            <a:r>
              <a:rPr lang="en-US" dirty="0">
                <a:ea typeface="Calibri"/>
                <a:cs typeface="Calibri"/>
              </a:rPr>
              <a:t>Smoking Kills - Effects Of Smoking On The Body (23-29)</a:t>
            </a:r>
          </a:p>
          <a:p>
            <a:pPr marL="457200" indent="-457200">
              <a:buAutoNum type="arabicPeriod"/>
            </a:pPr>
            <a:r>
              <a:rPr lang="en-US" dirty="0">
                <a:ea typeface="Calibri"/>
                <a:cs typeface="Calibri"/>
              </a:rPr>
              <a:t>Tobacco Tactics (30-37)</a:t>
            </a:r>
          </a:p>
          <a:p>
            <a:pPr marL="457200" indent="-457200">
              <a:buAutoNum type="arabicPeriod"/>
            </a:pPr>
            <a:r>
              <a:rPr lang="en-US" dirty="0">
                <a:ea typeface="Calibri"/>
                <a:cs typeface="Calibri"/>
              </a:rPr>
              <a:t>What Is Vaping? (38-41)</a:t>
            </a:r>
          </a:p>
          <a:p>
            <a:pPr marL="457200" indent="-457200">
              <a:buAutoNum type="arabicPeriod"/>
            </a:pPr>
            <a:r>
              <a:rPr lang="en-US" dirty="0">
                <a:ea typeface="Calibri"/>
                <a:cs typeface="Calibri"/>
              </a:rPr>
              <a:t>Tobacco Industry - Marketing And Social Media (42-53)</a:t>
            </a:r>
          </a:p>
          <a:p>
            <a:pPr marL="457200" indent="-457200">
              <a:buAutoNum type="arabicPeriod"/>
            </a:pPr>
            <a:r>
              <a:rPr lang="en-US" dirty="0">
                <a:ea typeface="Calibri"/>
                <a:cs typeface="Calibri"/>
              </a:rPr>
              <a:t>Why Teens Vape - The Market Size (54-55)</a:t>
            </a:r>
          </a:p>
          <a:p>
            <a:pPr marL="457200" indent="-457200">
              <a:buAutoNum type="arabicPeriod"/>
            </a:pPr>
            <a:r>
              <a:rPr lang="en-US" dirty="0">
                <a:ea typeface="Calibri Light"/>
                <a:cs typeface="Calibri Light"/>
              </a:rPr>
              <a:t>E-cigarette And Smoking Use Among Adolescents In Ireland (56-58)</a:t>
            </a:r>
          </a:p>
          <a:p>
            <a:pPr marL="457200" indent="-457200">
              <a:buAutoNum type="arabicPeriod"/>
            </a:pPr>
            <a:r>
              <a:rPr lang="en-US" dirty="0">
                <a:ea typeface="Calibri Light"/>
                <a:cs typeface="Calibri Light"/>
              </a:rPr>
              <a:t>How Do Youth Get Vaping Products? (59-60)</a:t>
            </a:r>
          </a:p>
          <a:p>
            <a:pPr marL="457200" indent="-457200">
              <a:buAutoNum type="arabicPeriod"/>
            </a:pPr>
            <a:r>
              <a:rPr lang="en-US" dirty="0">
                <a:ea typeface="Calibri Light"/>
                <a:cs typeface="Calibri Light"/>
              </a:rPr>
              <a:t>Chemicals And Flavors and Health Effects (61-73)</a:t>
            </a:r>
          </a:p>
          <a:p>
            <a:pPr marL="457200" indent="-457200">
              <a:buAutoNum type="arabicPeriod"/>
            </a:pPr>
            <a:r>
              <a:rPr lang="en-US" dirty="0">
                <a:ea typeface="Calibri Light"/>
                <a:cs typeface="Calibri Light"/>
              </a:rPr>
              <a:t>Device Explosion (74-75)</a:t>
            </a:r>
          </a:p>
          <a:p>
            <a:pPr marL="457200" indent="-457200">
              <a:buAutoNum type="arabicPeriod"/>
            </a:pPr>
            <a:r>
              <a:rPr lang="en-US" dirty="0">
                <a:ea typeface="Calibri Light"/>
                <a:cs typeface="Calibri Light"/>
              </a:rPr>
              <a:t>What The Industry Is Not Telling Us? (76)</a:t>
            </a:r>
          </a:p>
          <a:p>
            <a:pPr marL="457200" indent="-457200">
              <a:buAutoNum type="arabicPeriod"/>
            </a:pPr>
            <a:r>
              <a:rPr lang="en-US" dirty="0">
                <a:ea typeface="Calibri Light"/>
                <a:cs typeface="Calibri Light"/>
              </a:rPr>
              <a:t>Environmental Effects of Disposable Vapes (77)</a:t>
            </a:r>
          </a:p>
          <a:p>
            <a:pPr marL="457200" indent="-457200">
              <a:buAutoNum type="arabicPeriod"/>
            </a:pPr>
            <a:r>
              <a:rPr lang="en-US" dirty="0">
                <a:ea typeface="Calibri Light"/>
                <a:cs typeface="Calibri Light"/>
              </a:rPr>
              <a:t>Regulation of Cigarettes and E-Cigarettes and </a:t>
            </a:r>
            <a:r>
              <a:rPr lang="en-IE" dirty="0">
                <a:ea typeface="Calibri Light"/>
                <a:cs typeface="Calibri Light"/>
              </a:rPr>
              <a:t>Public Health (Tobacco Products And Nicotine Inhaling Products) Bill</a:t>
            </a:r>
            <a:r>
              <a:rPr lang="en-US" dirty="0">
                <a:ea typeface="Calibri Light"/>
                <a:cs typeface="Calibri Light"/>
              </a:rPr>
              <a:t> (78-83)</a:t>
            </a:r>
          </a:p>
          <a:p>
            <a:pPr marL="457200" indent="-457200">
              <a:buAutoNum type="arabicPeriod"/>
            </a:pPr>
            <a:r>
              <a:rPr lang="en-US" dirty="0">
                <a:ea typeface="Calibri Light"/>
                <a:cs typeface="Calibri Light"/>
              </a:rPr>
              <a:t>What Else Can be Vaped? What is Smokeless Tobacco and Health Effects (84-94)</a:t>
            </a:r>
            <a:endParaRPr lang="en-US" sz="1600" dirty="0">
              <a:ea typeface="Calibri" panose="020F0502020204030204"/>
              <a:cs typeface="Calibri" panose="020F0502020204030204"/>
            </a:endParaRPr>
          </a:p>
          <a:p>
            <a:pPr marL="457200" indent="-457200">
              <a:buAutoNum type="arabicPeriod"/>
            </a:pPr>
            <a:r>
              <a:rPr lang="en-IE" dirty="0">
                <a:solidFill>
                  <a:srgbClr val="000000"/>
                </a:solidFill>
                <a:ea typeface="Calibri"/>
                <a:cs typeface="Calibri"/>
              </a:rPr>
              <a:t>Summary and Resources with Helpful Messages for Students (95-104)</a:t>
            </a:r>
          </a:p>
        </p:txBody>
      </p:sp>
      <p:pic>
        <p:nvPicPr>
          <p:cNvPr id="10" name="Picture 9" descr="A logo for a health care company&#10;&#10;AI-generated content may be incorrect.">
            <a:extLst>
              <a:ext uri="{FF2B5EF4-FFF2-40B4-BE49-F238E27FC236}">
                <a16:creationId xmlns:a16="http://schemas.microsoft.com/office/drawing/2014/main" id="{21FE8B46-77A4-B039-E5C7-0D4EED00D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2" name="Slide Number Placeholder 3">
            <a:extLst>
              <a:ext uri="{FF2B5EF4-FFF2-40B4-BE49-F238E27FC236}">
                <a16:creationId xmlns:a16="http://schemas.microsoft.com/office/drawing/2014/main" id="{8772DF5D-74C9-3BC1-7845-4685B7826CC4}"/>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2</a:t>
            </a:fld>
            <a:endParaRPr lang="en-US" sz="1400" dirty="0">
              <a:ea typeface="Calibri"/>
              <a:cs typeface="Calibri"/>
            </a:endParaRPr>
          </a:p>
        </p:txBody>
      </p:sp>
    </p:spTree>
    <p:extLst>
      <p:ext uri="{BB962C8B-B14F-4D97-AF65-F5344CB8AC3E}">
        <p14:creationId xmlns:p14="http://schemas.microsoft.com/office/powerpoint/2010/main" val="3617302917"/>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82678D-0215-7A42-B344-7A3D6A638F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89939" y="689274"/>
            <a:ext cx="8682726" cy="5766999"/>
          </a:xfrm>
          <a:prstGeom prst="rect">
            <a:avLst/>
          </a:prstGeom>
        </p:spPr>
      </p:pic>
      <p:sp>
        <p:nvSpPr>
          <p:cNvPr id="7" name="Rectangle: Top Corners Rounded 6">
            <a:extLst>
              <a:ext uri="{FF2B5EF4-FFF2-40B4-BE49-F238E27FC236}">
                <a16:creationId xmlns:a16="http://schemas.microsoft.com/office/drawing/2014/main" id="{B60DAF11-E362-DBC2-1457-3101B908890D}"/>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5" name="Picture 4" descr="A logo for a health care company&#10;&#10;AI-generated content may be incorrect.">
            <a:extLst>
              <a:ext uri="{FF2B5EF4-FFF2-40B4-BE49-F238E27FC236}">
                <a16:creationId xmlns:a16="http://schemas.microsoft.com/office/drawing/2014/main" id="{E89247D6-329F-3B7F-8FAF-45983A6AE5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9" name="Slide Number Placeholder 3">
            <a:extLst>
              <a:ext uri="{FF2B5EF4-FFF2-40B4-BE49-F238E27FC236}">
                <a16:creationId xmlns:a16="http://schemas.microsoft.com/office/drawing/2014/main" id="{86710C42-B2BB-EA2B-09F2-A4E61E1D1BD8}"/>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20</a:t>
            </a:fld>
            <a:endParaRPr lang="en-US" sz="1400" dirty="0">
              <a:ea typeface="Calibri"/>
              <a:cs typeface="Calibri"/>
            </a:endParaRPr>
          </a:p>
        </p:txBody>
      </p:sp>
    </p:spTree>
    <p:extLst>
      <p:ext uri="{BB962C8B-B14F-4D97-AF65-F5344CB8AC3E}">
        <p14:creationId xmlns:p14="http://schemas.microsoft.com/office/powerpoint/2010/main" val="2706759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C0F32C-0262-5861-1225-EE9D959A38B6}"/>
              </a:ext>
            </a:extLst>
          </p:cNvPr>
          <p:cNvSpPr>
            <a:spLocks noGrp="1"/>
          </p:cNvSpPr>
          <p:nvPr>
            <p:ph idx="1"/>
          </p:nvPr>
        </p:nvSpPr>
        <p:spPr>
          <a:xfrm>
            <a:off x="970146" y="634338"/>
            <a:ext cx="10224045" cy="6093138"/>
          </a:xfrm>
        </p:spPr>
        <p:txBody>
          <a:bodyPr>
            <a:normAutofit fontScale="77500" lnSpcReduction="20000"/>
          </a:bodyPr>
          <a:lstStyle/>
          <a:p>
            <a:r>
              <a:rPr lang="en-US"/>
              <a:t>Acetone—found in nail </a:t>
            </a:r>
            <a:r>
              <a:rPr lang="en-US" b="1"/>
              <a:t>polish remover</a:t>
            </a:r>
          </a:p>
          <a:p>
            <a:r>
              <a:rPr lang="en-US"/>
              <a:t>Acetic acid—an ingredient in </a:t>
            </a:r>
            <a:r>
              <a:rPr lang="en-US" b="1"/>
              <a:t>hair dye</a:t>
            </a:r>
          </a:p>
          <a:p>
            <a:r>
              <a:rPr lang="en-US"/>
              <a:t>Ammonia—a common </a:t>
            </a:r>
            <a:r>
              <a:rPr lang="en-US" b="1"/>
              <a:t>household cleaner</a:t>
            </a:r>
          </a:p>
          <a:p>
            <a:r>
              <a:rPr lang="en-US"/>
              <a:t>Arsenic—used in </a:t>
            </a:r>
            <a:r>
              <a:rPr lang="en-US" b="1"/>
              <a:t>rat poison</a:t>
            </a:r>
          </a:p>
          <a:p>
            <a:r>
              <a:rPr lang="en-US"/>
              <a:t>Benzene—found in </a:t>
            </a:r>
            <a:r>
              <a:rPr lang="en-US" b="1"/>
              <a:t>rubber cement and gasoline</a:t>
            </a:r>
          </a:p>
          <a:p>
            <a:r>
              <a:rPr lang="en-US"/>
              <a:t>Butane—used in </a:t>
            </a:r>
            <a:r>
              <a:rPr lang="en-US" b="1"/>
              <a:t>lighter fluid</a:t>
            </a:r>
          </a:p>
          <a:p>
            <a:r>
              <a:rPr lang="en-US"/>
              <a:t>Cadmium—active </a:t>
            </a:r>
            <a:r>
              <a:rPr lang="en-US" b="1"/>
              <a:t>component in battery acid</a:t>
            </a:r>
          </a:p>
          <a:p>
            <a:r>
              <a:rPr lang="en-US"/>
              <a:t>Carbon monoxide—</a:t>
            </a:r>
            <a:r>
              <a:rPr lang="en-US" b="1"/>
              <a:t>released in car exhaust fumes</a:t>
            </a:r>
          </a:p>
          <a:p>
            <a:r>
              <a:rPr lang="en-US"/>
              <a:t>Formaldehyde—</a:t>
            </a:r>
            <a:r>
              <a:rPr lang="en-US" b="1"/>
              <a:t>embalming fluid</a:t>
            </a:r>
          </a:p>
          <a:p>
            <a:r>
              <a:rPr lang="en-US"/>
              <a:t>Hexamine—</a:t>
            </a:r>
            <a:r>
              <a:rPr lang="en-US" b="1"/>
              <a:t>found in barbecue lighter fluid</a:t>
            </a:r>
          </a:p>
          <a:p>
            <a:r>
              <a:rPr lang="en-US"/>
              <a:t>Lead—</a:t>
            </a:r>
            <a:r>
              <a:rPr lang="en-US" b="1"/>
              <a:t>used in batteries</a:t>
            </a:r>
          </a:p>
          <a:p>
            <a:r>
              <a:rPr lang="en-US"/>
              <a:t>Naphthalene—an ingredient in </a:t>
            </a:r>
            <a:r>
              <a:rPr lang="en-US" b="1"/>
              <a:t>mothballs</a:t>
            </a:r>
          </a:p>
          <a:p>
            <a:r>
              <a:rPr lang="en-US"/>
              <a:t>Methanol—a main component in </a:t>
            </a:r>
            <a:r>
              <a:rPr lang="en-US" b="1"/>
              <a:t>rocket fuel</a:t>
            </a:r>
          </a:p>
          <a:p>
            <a:r>
              <a:rPr lang="en-US"/>
              <a:t>Nicotine—used as an </a:t>
            </a:r>
            <a:r>
              <a:rPr lang="en-US" b="1"/>
              <a:t>insecticide</a:t>
            </a:r>
          </a:p>
          <a:p>
            <a:r>
              <a:rPr lang="en-US"/>
              <a:t>Tar—material for </a:t>
            </a:r>
            <a:r>
              <a:rPr lang="en-US" b="1"/>
              <a:t>paving roads</a:t>
            </a:r>
          </a:p>
          <a:p>
            <a:r>
              <a:rPr lang="en-US"/>
              <a:t>Toluene—used to </a:t>
            </a:r>
            <a:r>
              <a:rPr lang="en-US" b="1"/>
              <a:t>manufacture paint</a:t>
            </a:r>
          </a:p>
        </p:txBody>
      </p:sp>
      <p:pic>
        <p:nvPicPr>
          <p:cNvPr id="2" name="Picture 1">
            <a:extLst>
              <a:ext uri="{FF2B5EF4-FFF2-40B4-BE49-F238E27FC236}">
                <a16:creationId xmlns:a16="http://schemas.microsoft.com/office/drawing/2014/main" id="{D81B0DC6-8C07-4CA6-80F2-6DF0BBE28E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68204" y="858245"/>
            <a:ext cx="3227462" cy="2406575"/>
          </a:xfrm>
          <a:prstGeom prst="rect">
            <a:avLst/>
          </a:prstGeom>
        </p:spPr>
      </p:pic>
      <p:sp>
        <p:nvSpPr>
          <p:cNvPr id="6" name="Rectangle: Top Corners Rounded 5">
            <a:extLst>
              <a:ext uri="{FF2B5EF4-FFF2-40B4-BE49-F238E27FC236}">
                <a16:creationId xmlns:a16="http://schemas.microsoft.com/office/drawing/2014/main" id="{E77A0166-82A5-401E-E53C-FABECFDED72D}"/>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a:solidFill>
                <a:schemeClr val="bg1"/>
              </a:solidFill>
              <a:latin typeface="Calibri Light"/>
              <a:ea typeface="Calibri Light"/>
              <a:cs typeface="Arial"/>
            </a:endParaRPr>
          </a:p>
        </p:txBody>
      </p:sp>
      <p:pic>
        <p:nvPicPr>
          <p:cNvPr id="5" name="Picture 4" descr="A logo for a health care company&#10;&#10;AI-generated content may be incorrect.">
            <a:extLst>
              <a:ext uri="{FF2B5EF4-FFF2-40B4-BE49-F238E27FC236}">
                <a16:creationId xmlns:a16="http://schemas.microsoft.com/office/drawing/2014/main" id="{3BB78969-98BC-6C21-9269-F39F414EA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0" name="Slide Number Placeholder 3">
            <a:extLst>
              <a:ext uri="{FF2B5EF4-FFF2-40B4-BE49-F238E27FC236}">
                <a16:creationId xmlns:a16="http://schemas.microsoft.com/office/drawing/2014/main" id="{4B309252-53D4-01AC-CDB4-37FF74AA9BA4}"/>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21</a:t>
            </a:fld>
            <a:endParaRPr lang="en-US" sz="1400" dirty="0">
              <a:ea typeface="Calibri"/>
              <a:cs typeface="Calibri"/>
            </a:endParaRPr>
          </a:p>
        </p:txBody>
      </p:sp>
    </p:spTree>
    <p:extLst>
      <p:ext uri="{BB962C8B-B14F-4D97-AF65-F5344CB8AC3E}">
        <p14:creationId xmlns:p14="http://schemas.microsoft.com/office/powerpoint/2010/main" val="232250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9EE7CD-8F87-A740-B337-49C56A436F85}"/>
              </a:ext>
            </a:extLst>
          </p:cNvPr>
          <p:cNvSpPr>
            <a:spLocks noGrp="1"/>
          </p:cNvSpPr>
          <p:nvPr>
            <p:ph idx="1"/>
          </p:nvPr>
        </p:nvSpPr>
        <p:spPr>
          <a:xfrm>
            <a:off x="576873" y="1243376"/>
            <a:ext cx="10555013" cy="4367813"/>
          </a:xfrm>
        </p:spPr>
        <p:txBody>
          <a:bodyPr vert="horz" lIns="91440" tIns="45720" rIns="91440" bIns="45720" rtlCol="0" anchor="t">
            <a:noAutofit/>
          </a:bodyPr>
          <a:lstStyle/>
          <a:p>
            <a:r>
              <a:rPr lang="en-US" sz="2000" dirty="0"/>
              <a:t>Tobacco: - the only legal consumer product that harms everyone who use it - kills 50% of regular users</a:t>
            </a:r>
            <a:endParaRPr lang="en-US" sz="2000" dirty="0">
              <a:ea typeface="Calibri"/>
              <a:cs typeface="Calibri"/>
            </a:endParaRPr>
          </a:p>
          <a:p>
            <a:r>
              <a:rPr lang="en-US" sz="2000" dirty="0"/>
              <a:t>Most preventable cause of premature death</a:t>
            </a:r>
            <a:endParaRPr lang="en-US" sz="2000" dirty="0">
              <a:ea typeface="Calibri"/>
              <a:cs typeface="Calibri"/>
            </a:endParaRPr>
          </a:p>
          <a:p>
            <a:r>
              <a:rPr lang="en-US" sz="2000" dirty="0"/>
              <a:t>6000+ deaths in Ireland / year  - 1 in 5 deaths </a:t>
            </a:r>
            <a:endParaRPr lang="en-US" sz="2000" dirty="0">
              <a:ea typeface="Calibri"/>
              <a:cs typeface="Calibri"/>
            </a:endParaRPr>
          </a:p>
          <a:p>
            <a:r>
              <a:rPr lang="en-US" sz="2000" dirty="0"/>
              <a:t>1 in 3 cancer deaths</a:t>
            </a:r>
            <a:endParaRPr lang="en-US" sz="2000" dirty="0">
              <a:ea typeface="Calibri"/>
              <a:cs typeface="Calibri"/>
            </a:endParaRPr>
          </a:p>
          <a:p>
            <a:r>
              <a:rPr lang="en-US" sz="2000" dirty="0"/>
              <a:t>70% smokers die from smoking</a:t>
            </a:r>
            <a:endParaRPr lang="en-US" sz="2000" dirty="0">
              <a:ea typeface="Calibri"/>
              <a:cs typeface="Calibri"/>
            </a:endParaRPr>
          </a:p>
          <a:p>
            <a:r>
              <a:rPr lang="en-US" sz="2000" dirty="0"/>
              <a:t>Causes of death- heart disease, stroke, cancer</a:t>
            </a:r>
            <a:endParaRPr lang="en-US" sz="2000" dirty="0">
              <a:ea typeface="Calibri"/>
              <a:cs typeface="Calibri"/>
            </a:endParaRPr>
          </a:p>
          <a:p>
            <a:r>
              <a:rPr lang="en-US" sz="2000" dirty="0"/>
              <a:t>Tobacco companies are aware of this- documents have identified that it is their goal to recruit at least 6000 new smokers a year to replace those who pass away</a:t>
            </a:r>
            <a:endParaRPr lang="en-US" sz="2000" dirty="0">
              <a:ea typeface="Calibri"/>
              <a:cs typeface="Calibri"/>
            </a:endParaRPr>
          </a:p>
          <a:p>
            <a:r>
              <a:rPr lang="en-US" sz="2000" dirty="0"/>
              <a:t>Smoking takes 10 to 15 quality years off your life</a:t>
            </a:r>
            <a:endParaRPr lang="en-US" sz="2000" dirty="0">
              <a:ea typeface="Calibri"/>
              <a:cs typeface="Calibri"/>
            </a:endParaRPr>
          </a:p>
          <a:p>
            <a:r>
              <a:rPr lang="en-US" sz="2000" dirty="0"/>
              <a:t>every cigarette you smoke takes 5 and a half minutes off your life</a:t>
            </a:r>
            <a:endParaRPr lang="en-US" sz="2000" dirty="0">
              <a:ea typeface="Calibri"/>
              <a:cs typeface="Calibri"/>
            </a:endParaRPr>
          </a:p>
          <a:p>
            <a:r>
              <a:rPr lang="en-US" sz="2000" dirty="0"/>
              <a:t>every 6 and a half seconds someone in the world dies from smoking - that’s 1.5 million people a year</a:t>
            </a:r>
            <a:endParaRPr lang="en-US" sz="2000" dirty="0">
              <a:ea typeface="Calibri"/>
              <a:cs typeface="Calibri"/>
            </a:endParaRPr>
          </a:p>
          <a:p>
            <a:r>
              <a:rPr lang="en-US" sz="2000" dirty="0"/>
              <a:t>most smokers (83%) regret starting smoking and say they wouldn’t smoke if they had the choice again</a:t>
            </a:r>
            <a:endParaRPr lang="en-US" sz="2000" dirty="0">
              <a:ea typeface="Calibri"/>
              <a:cs typeface="Calibri"/>
            </a:endParaRPr>
          </a:p>
        </p:txBody>
      </p:sp>
      <p:sp>
        <p:nvSpPr>
          <p:cNvPr id="6" name="Rectangle: Top Corners Rounded 5">
            <a:extLst>
              <a:ext uri="{FF2B5EF4-FFF2-40B4-BE49-F238E27FC236}">
                <a16:creationId xmlns:a16="http://schemas.microsoft.com/office/drawing/2014/main" id="{5B853FB0-7910-42DB-62E1-A3D6B634E588}"/>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4" name="Picture 3" descr="A logo for a health care company&#10;&#10;AI-generated content may be incorrect.">
            <a:extLst>
              <a:ext uri="{FF2B5EF4-FFF2-40B4-BE49-F238E27FC236}">
                <a16:creationId xmlns:a16="http://schemas.microsoft.com/office/drawing/2014/main" id="{026A9DF5-D653-3D27-6ADC-76E6561AF6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8" name="Slide Number Placeholder 3">
            <a:extLst>
              <a:ext uri="{FF2B5EF4-FFF2-40B4-BE49-F238E27FC236}">
                <a16:creationId xmlns:a16="http://schemas.microsoft.com/office/drawing/2014/main" id="{A33215C1-8D91-DB11-565F-BD4352415953}"/>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22</a:t>
            </a:fld>
            <a:endParaRPr lang="en-US" sz="1400" dirty="0">
              <a:ea typeface="Calibri"/>
              <a:cs typeface="Calibri"/>
            </a:endParaRPr>
          </a:p>
        </p:txBody>
      </p:sp>
      <p:sp>
        <p:nvSpPr>
          <p:cNvPr id="2" name="TextBox 1">
            <a:extLst>
              <a:ext uri="{FF2B5EF4-FFF2-40B4-BE49-F238E27FC236}">
                <a16:creationId xmlns:a16="http://schemas.microsoft.com/office/drawing/2014/main" id="{E2A1B24C-6599-6A8F-6675-2147CF779E7E}"/>
              </a:ext>
            </a:extLst>
          </p:cNvPr>
          <p:cNvSpPr txBox="1"/>
          <p:nvPr/>
        </p:nvSpPr>
        <p:spPr>
          <a:xfrm>
            <a:off x="575094" y="503207"/>
            <a:ext cx="452599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000000"/>
                </a:solidFill>
                <a:latin typeface="Calibri"/>
                <a:ea typeface="Calibri"/>
                <a:cs typeface="Calibri"/>
              </a:rPr>
              <a:t>Smoking Kills</a:t>
            </a:r>
            <a:endParaRPr lang="en-US" sz="4400">
              <a:solidFill>
                <a:srgbClr val="000000"/>
              </a:solidFill>
              <a:latin typeface="Calibri"/>
              <a:ea typeface="Calibri"/>
              <a:cs typeface="Calibri"/>
            </a:endParaRPr>
          </a:p>
        </p:txBody>
      </p:sp>
    </p:spTree>
    <p:extLst>
      <p:ext uri="{BB962C8B-B14F-4D97-AF65-F5344CB8AC3E}">
        <p14:creationId xmlns:p14="http://schemas.microsoft.com/office/powerpoint/2010/main" val="417099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3C437D-685B-F34A-8E54-466A4FFCCF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96210" y="710001"/>
            <a:ext cx="8001000" cy="5725545"/>
          </a:xfrm>
          <a:prstGeom prst="rect">
            <a:avLst/>
          </a:prstGeom>
        </p:spPr>
      </p:pic>
      <p:sp>
        <p:nvSpPr>
          <p:cNvPr id="5" name="TextBox 4">
            <a:extLst>
              <a:ext uri="{FF2B5EF4-FFF2-40B4-BE49-F238E27FC236}">
                <a16:creationId xmlns:a16="http://schemas.microsoft.com/office/drawing/2014/main" id="{2D562FF0-FBDC-834C-B958-649AC39BD883}"/>
              </a:ext>
            </a:extLst>
          </p:cNvPr>
          <p:cNvSpPr txBox="1"/>
          <p:nvPr/>
        </p:nvSpPr>
        <p:spPr>
          <a:xfrm>
            <a:off x="4958249" y="4710645"/>
            <a:ext cx="1584176" cy="369332"/>
          </a:xfrm>
          <a:prstGeom prst="rect">
            <a:avLst/>
          </a:prstGeom>
          <a:solidFill>
            <a:schemeClr val="accent2">
              <a:lumMod val="40000"/>
              <a:lumOff val="60000"/>
            </a:schemeClr>
          </a:solidFill>
        </p:spPr>
        <p:txBody>
          <a:bodyPr wrap="square" rtlCol="0">
            <a:spAutoFit/>
          </a:bodyPr>
          <a:lstStyle/>
          <a:p>
            <a:r>
              <a:rPr lang="en-US"/>
              <a:t>COPD</a:t>
            </a:r>
          </a:p>
        </p:txBody>
      </p:sp>
      <p:sp>
        <p:nvSpPr>
          <p:cNvPr id="10" name="Rectangle: Top Corners Rounded 9">
            <a:extLst>
              <a:ext uri="{FF2B5EF4-FFF2-40B4-BE49-F238E27FC236}">
                <a16:creationId xmlns:a16="http://schemas.microsoft.com/office/drawing/2014/main" id="{4D9C35C8-956C-9F31-BC65-17A6938A722C}"/>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6" name="Picture 5" descr="A logo for a health care company&#10;&#10;AI-generated content may be incorrect.">
            <a:extLst>
              <a:ext uri="{FF2B5EF4-FFF2-40B4-BE49-F238E27FC236}">
                <a16:creationId xmlns:a16="http://schemas.microsoft.com/office/drawing/2014/main" id="{7CF736B3-7A89-011B-F118-37DF6E6F04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9" name="Slide Number Placeholder 3">
            <a:extLst>
              <a:ext uri="{FF2B5EF4-FFF2-40B4-BE49-F238E27FC236}">
                <a16:creationId xmlns:a16="http://schemas.microsoft.com/office/drawing/2014/main" id="{F6251366-7BEF-4F2E-954A-910BDF58ED13}"/>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23</a:t>
            </a:fld>
            <a:endParaRPr lang="en-US" sz="1400" dirty="0">
              <a:ea typeface="Calibri"/>
              <a:cs typeface="Calibri"/>
            </a:endParaRPr>
          </a:p>
        </p:txBody>
      </p:sp>
    </p:spTree>
    <p:extLst>
      <p:ext uri="{BB962C8B-B14F-4D97-AF65-F5344CB8AC3E}">
        <p14:creationId xmlns:p14="http://schemas.microsoft.com/office/powerpoint/2010/main" val="545230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E79DA2-8A11-654D-B440-C8E260DC4E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690114"/>
            <a:ext cx="9144000" cy="5952226"/>
          </a:xfrm>
          <a:prstGeom prst="rect">
            <a:avLst/>
          </a:prstGeom>
        </p:spPr>
      </p:pic>
      <p:sp>
        <p:nvSpPr>
          <p:cNvPr id="9" name="Rectangle: Top Corners Rounded 8">
            <a:extLst>
              <a:ext uri="{FF2B5EF4-FFF2-40B4-BE49-F238E27FC236}">
                <a16:creationId xmlns:a16="http://schemas.microsoft.com/office/drawing/2014/main" id="{95C409C0-3EDD-47FE-4B07-4221523853D7}"/>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4" name="Picture 3" descr="A logo for a health care company&#10;&#10;AI-generated content may be incorrect.">
            <a:extLst>
              <a:ext uri="{FF2B5EF4-FFF2-40B4-BE49-F238E27FC236}">
                <a16:creationId xmlns:a16="http://schemas.microsoft.com/office/drawing/2014/main" id="{2CDFC9FD-2CDD-E39E-407B-D3C12879DB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8" name="Slide Number Placeholder 3">
            <a:extLst>
              <a:ext uri="{FF2B5EF4-FFF2-40B4-BE49-F238E27FC236}">
                <a16:creationId xmlns:a16="http://schemas.microsoft.com/office/drawing/2014/main" id="{634AEA86-5395-5715-C962-CDF948F5752A}"/>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24</a:t>
            </a:fld>
            <a:endParaRPr lang="en-US" sz="1400" dirty="0">
              <a:ea typeface="Calibri"/>
              <a:cs typeface="Calibri"/>
            </a:endParaRPr>
          </a:p>
        </p:txBody>
      </p:sp>
    </p:spTree>
    <p:extLst>
      <p:ext uri="{BB962C8B-B14F-4D97-AF65-F5344CB8AC3E}">
        <p14:creationId xmlns:p14="http://schemas.microsoft.com/office/powerpoint/2010/main" val="1607777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D4F90-6638-E74E-BCAB-00EF1991448A}"/>
              </a:ext>
            </a:extLst>
          </p:cNvPr>
          <p:cNvSpPr>
            <a:spLocks noGrp="1"/>
          </p:cNvSpPr>
          <p:nvPr>
            <p:ph type="title"/>
          </p:nvPr>
        </p:nvSpPr>
        <p:spPr>
          <a:xfrm>
            <a:off x="838200" y="494521"/>
            <a:ext cx="10515600" cy="1325563"/>
          </a:xfrm>
        </p:spPr>
        <p:txBody>
          <a:bodyPr>
            <a:normAutofit/>
          </a:bodyPr>
          <a:lstStyle/>
          <a:p>
            <a:r>
              <a:rPr lang="en-US" b="1" dirty="0">
                <a:latin typeface="Calibri"/>
                <a:ea typeface="Calibri"/>
                <a:cs typeface="Calibri"/>
              </a:rPr>
              <a:t>COPD= chronic obstructive pulmonary disease- 40-50% smokers</a:t>
            </a:r>
          </a:p>
        </p:txBody>
      </p:sp>
      <p:sp>
        <p:nvSpPr>
          <p:cNvPr id="3" name="Content Placeholder 2">
            <a:extLst>
              <a:ext uri="{FF2B5EF4-FFF2-40B4-BE49-F238E27FC236}">
                <a16:creationId xmlns:a16="http://schemas.microsoft.com/office/drawing/2014/main" id="{05D9C973-AC37-8D47-8B55-E50E3FCA0A2E}"/>
              </a:ext>
            </a:extLst>
          </p:cNvPr>
          <p:cNvSpPr>
            <a:spLocks noGrp="1"/>
          </p:cNvSpPr>
          <p:nvPr>
            <p:ph idx="1"/>
          </p:nvPr>
        </p:nvSpPr>
        <p:spPr>
          <a:xfrm>
            <a:off x="694426" y="2098795"/>
            <a:ext cx="10515600" cy="4351338"/>
          </a:xfrm>
        </p:spPr>
        <p:txBody>
          <a:bodyPr>
            <a:normAutofit/>
          </a:bodyPr>
          <a:lstStyle/>
          <a:p>
            <a:r>
              <a:rPr lang="en-US"/>
              <a:t>Persistent and progressive shortness of breath, cough and wheeze mostly caused by smoking</a:t>
            </a:r>
          </a:p>
          <a:p>
            <a:r>
              <a:rPr lang="en-US"/>
              <a:t>Recurrent chest infections (bronchitis)</a:t>
            </a:r>
          </a:p>
          <a:p>
            <a:r>
              <a:rPr lang="en-US"/>
              <a:t>Emphysema- destruction of lung</a:t>
            </a:r>
          </a:p>
          <a:p>
            <a:r>
              <a:rPr lang="en-US"/>
              <a:t>Eventually on oxygen if stay smoking</a:t>
            </a:r>
          </a:p>
          <a:p>
            <a:r>
              <a:rPr lang="en-US"/>
              <a:t>Vaping also causes COPD</a:t>
            </a:r>
          </a:p>
          <a:p>
            <a:r>
              <a:rPr lang="en-US"/>
              <a:t>110000 people in Ireland have COPD, 200000 not diagnosed</a:t>
            </a:r>
          </a:p>
        </p:txBody>
      </p:sp>
      <p:pic>
        <p:nvPicPr>
          <p:cNvPr id="4" name="Picture 3">
            <a:extLst>
              <a:ext uri="{FF2B5EF4-FFF2-40B4-BE49-F238E27FC236}">
                <a16:creationId xmlns:a16="http://schemas.microsoft.com/office/drawing/2014/main" id="{F2184C55-89AD-0591-323E-4E75BE113E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4578" y="2683074"/>
            <a:ext cx="2952328" cy="2214246"/>
          </a:xfrm>
          <a:prstGeom prst="rect">
            <a:avLst/>
          </a:prstGeom>
        </p:spPr>
      </p:pic>
      <p:sp>
        <p:nvSpPr>
          <p:cNvPr id="9" name="Rectangle: Top Corners Rounded 8">
            <a:extLst>
              <a:ext uri="{FF2B5EF4-FFF2-40B4-BE49-F238E27FC236}">
                <a16:creationId xmlns:a16="http://schemas.microsoft.com/office/drawing/2014/main" id="{315D3850-E7AC-ADFD-23E5-7B9BC6E6744C}"/>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6" name="Picture 5" descr="A logo for a health care company&#10;&#10;AI-generated content may be incorrect.">
            <a:extLst>
              <a:ext uri="{FF2B5EF4-FFF2-40B4-BE49-F238E27FC236}">
                <a16:creationId xmlns:a16="http://schemas.microsoft.com/office/drawing/2014/main" id="{58A85A72-BFE1-AF27-937D-10A5C4B479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1" name="Slide Number Placeholder 3">
            <a:extLst>
              <a:ext uri="{FF2B5EF4-FFF2-40B4-BE49-F238E27FC236}">
                <a16:creationId xmlns:a16="http://schemas.microsoft.com/office/drawing/2014/main" id="{B6971DE7-EDE7-2535-6010-3C2FF2CD4FFB}"/>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25</a:t>
            </a:fld>
            <a:endParaRPr lang="en-US" sz="1400" dirty="0">
              <a:ea typeface="Calibri"/>
              <a:cs typeface="Calibri"/>
            </a:endParaRPr>
          </a:p>
        </p:txBody>
      </p:sp>
    </p:spTree>
    <p:extLst>
      <p:ext uri="{BB962C8B-B14F-4D97-AF65-F5344CB8AC3E}">
        <p14:creationId xmlns:p14="http://schemas.microsoft.com/office/powerpoint/2010/main" val="335347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41A29683-EB14-B74D-B1B2-594D50766886}"/>
              </a:ext>
            </a:extLst>
          </p:cNvPr>
          <p:cNvSpPr>
            <a:spLocks noGrp="1" noChangeArrowheads="1"/>
          </p:cNvSpPr>
          <p:nvPr>
            <p:ph type="title"/>
          </p:nvPr>
        </p:nvSpPr>
        <p:spPr>
          <a:xfrm>
            <a:off x="1699750" y="732278"/>
            <a:ext cx="9784912" cy="1225550"/>
          </a:xfrm>
        </p:spPr>
        <p:txBody>
          <a:bodyPr anchor="t">
            <a:normAutofit fontScale="90000"/>
          </a:bodyPr>
          <a:lstStyle/>
          <a:p>
            <a:r>
              <a:rPr lang="en-IE" altLang="en-US" b="1">
                <a:solidFill>
                  <a:schemeClr val="hlink"/>
                </a:solidFill>
                <a:latin typeface="Calibri"/>
                <a:ea typeface="Calibri"/>
                <a:cs typeface="Calibri"/>
              </a:rPr>
              <a:t>Smoking is a disease – not a life-style choice</a:t>
            </a:r>
            <a:br>
              <a:rPr lang="en-IE" altLang="en-US" b="1" dirty="0">
                <a:latin typeface="Calibri"/>
              </a:rPr>
            </a:br>
            <a:r>
              <a:rPr lang="en-IE" altLang="en-US" sz="2000" b="1">
                <a:latin typeface="Calibri"/>
                <a:ea typeface="Calibri"/>
                <a:cs typeface="Calibri"/>
              </a:rPr>
              <a:t>Tobacco (nicotine) dependence is a</a:t>
            </a:r>
            <a:r>
              <a:rPr lang="da-DK" altLang="en-US" sz="2000" b="1">
                <a:latin typeface="Calibri"/>
                <a:ea typeface="Calibri"/>
                <a:cs typeface="Calibri"/>
              </a:rPr>
              <a:t> chronic relapsing disease </a:t>
            </a:r>
            <a:br>
              <a:rPr lang="da-DK" altLang="en-US" sz="2000" b="1" dirty="0">
                <a:latin typeface="Calibri"/>
              </a:rPr>
            </a:br>
            <a:r>
              <a:rPr lang="da-DK" altLang="en-US" sz="2000" b="1" dirty="0">
                <a:latin typeface="Calibri"/>
                <a:ea typeface="Calibri"/>
                <a:cs typeface="Calibri"/>
              </a:rPr>
              <a:t> </a:t>
            </a:r>
            <a:r>
              <a:rPr lang="en-IE" altLang="en-US" sz="2000" b="1">
                <a:latin typeface="Calibri"/>
                <a:ea typeface="Calibri"/>
                <a:cs typeface="Calibri"/>
              </a:rPr>
              <a:t>WHO (ICD-10) classification</a:t>
            </a:r>
            <a:r>
              <a:rPr lang="en-IE" altLang="en-US" sz="2000" b="1" dirty="0">
                <a:latin typeface="Calibri"/>
                <a:ea typeface="Calibri"/>
                <a:cs typeface="Calibri"/>
              </a:rPr>
              <a:t> </a:t>
            </a:r>
            <a:br>
              <a:rPr lang="da-DK" altLang="en-US" sz="2000" b="1" dirty="0">
                <a:latin typeface="Calibri"/>
              </a:rPr>
            </a:br>
            <a:r>
              <a:rPr lang="da-DK" altLang="en-US" sz="2000" b="1" dirty="0">
                <a:latin typeface="Garamond"/>
              </a:rPr>
              <a:t>						</a:t>
            </a:r>
            <a:br>
              <a:rPr lang="da-DK" altLang="en-US" sz="2000" b="1" dirty="0">
                <a:latin typeface="Garamond" panose="02020404030301010803" pitchFamily="18" charset="0"/>
              </a:rPr>
            </a:br>
            <a:r>
              <a:rPr lang="da-DK" altLang="en-US" sz="2000" b="1" dirty="0">
                <a:latin typeface="Garamond"/>
              </a:rPr>
              <a:t>						</a:t>
            </a:r>
            <a:endParaRPr lang="en-GB" altLang="en-US" sz="2800" dirty="0">
              <a:latin typeface="Garamond"/>
            </a:endParaRPr>
          </a:p>
        </p:txBody>
      </p:sp>
      <p:sp>
        <p:nvSpPr>
          <p:cNvPr id="6147" name="Rectangle 3">
            <a:extLst>
              <a:ext uri="{FF2B5EF4-FFF2-40B4-BE49-F238E27FC236}">
                <a16:creationId xmlns:a16="http://schemas.microsoft.com/office/drawing/2014/main" id="{B4756D43-0A73-994B-AE9A-4B07ED0172EC}"/>
              </a:ext>
            </a:extLst>
          </p:cNvPr>
          <p:cNvSpPr>
            <a:spLocks noGrp="1" noChangeArrowheads="1"/>
          </p:cNvSpPr>
          <p:nvPr>
            <p:ph sz="half" idx="1"/>
          </p:nvPr>
        </p:nvSpPr>
        <p:spPr>
          <a:xfrm>
            <a:off x="1703389" y="1542751"/>
            <a:ext cx="5184775" cy="4248150"/>
          </a:xfrm>
        </p:spPr>
        <p:txBody>
          <a:bodyPr>
            <a:normAutofit/>
          </a:bodyPr>
          <a:lstStyle/>
          <a:p>
            <a:pPr algn="just">
              <a:lnSpc>
                <a:spcPct val="80000"/>
              </a:lnSpc>
            </a:pPr>
            <a:endParaRPr lang="en-GB" altLang="en-US" sz="1800"/>
          </a:p>
          <a:p>
            <a:pPr>
              <a:lnSpc>
                <a:spcPct val="80000"/>
              </a:lnSpc>
            </a:pPr>
            <a:endParaRPr lang="en-GB" altLang="en-US" sz="1800"/>
          </a:p>
          <a:p>
            <a:pPr>
              <a:lnSpc>
                <a:spcPct val="80000"/>
              </a:lnSpc>
              <a:buClr>
                <a:srgbClr val="FF0000"/>
              </a:buClr>
              <a:buFont typeface="Wingdings" pitchFamily="2" charset="2"/>
              <a:buChar char="§"/>
            </a:pPr>
            <a:r>
              <a:rPr lang="en-IE" altLang="en-US" sz="1800"/>
              <a:t>Smokers need help to quit - 70% want to quit</a:t>
            </a:r>
          </a:p>
          <a:p>
            <a:pPr>
              <a:lnSpc>
                <a:spcPct val="80000"/>
              </a:lnSpc>
            </a:pPr>
            <a:endParaRPr lang="en-IE" altLang="en-US" sz="1800"/>
          </a:p>
          <a:p>
            <a:pPr>
              <a:lnSpc>
                <a:spcPct val="80000"/>
              </a:lnSpc>
              <a:buClr>
                <a:srgbClr val="FF0000"/>
              </a:buClr>
              <a:buFont typeface="Wingdings" pitchFamily="2" charset="2"/>
              <a:buChar char="§"/>
            </a:pPr>
            <a:r>
              <a:rPr lang="en-IE" altLang="en-US" sz="1800"/>
              <a:t>Relapse is common - many attempts before success </a:t>
            </a:r>
          </a:p>
          <a:p>
            <a:pPr>
              <a:lnSpc>
                <a:spcPct val="80000"/>
              </a:lnSpc>
            </a:pPr>
            <a:endParaRPr lang="en-IE" altLang="en-US" sz="1800"/>
          </a:p>
          <a:p>
            <a:pPr>
              <a:lnSpc>
                <a:spcPct val="80000"/>
              </a:lnSpc>
              <a:buClr>
                <a:srgbClr val="FF0000"/>
              </a:buClr>
              <a:buFont typeface="Wingdings" pitchFamily="2" charset="2"/>
              <a:buChar char="§"/>
            </a:pPr>
            <a:r>
              <a:rPr lang="en-IE" altLang="en-US" sz="1800"/>
              <a:t>2 in 3 smokers try to quit every year - fewer</a:t>
            </a:r>
            <a:r>
              <a:rPr lang="en-US" altLang="en-US" sz="1800"/>
              <a:t> than 10% succeed without  assistance</a:t>
            </a:r>
          </a:p>
        </p:txBody>
      </p:sp>
      <p:sp>
        <p:nvSpPr>
          <p:cNvPr id="6148" name="Rectangle 3">
            <a:extLst>
              <a:ext uri="{FF2B5EF4-FFF2-40B4-BE49-F238E27FC236}">
                <a16:creationId xmlns:a16="http://schemas.microsoft.com/office/drawing/2014/main" id="{F89F422F-D40B-E545-BF79-443840402B34}"/>
              </a:ext>
            </a:extLst>
          </p:cNvPr>
          <p:cNvSpPr>
            <a:spLocks noGrp="1" noChangeArrowheads="1"/>
          </p:cNvSpPr>
          <p:nvPr>
            <p:ph sz="half" idx="2"/>
          </p:nvPr>
        </p:nvSpPr>
        <p:spPr>
          <a:xfrm>
            <a:off x="7032626" y="1844676"/>
            <a:ext cx="3527425" cy="4741863"/>
          </a:xfrm>
        </p:spPr>
        <p:txBody>
          <a:bodyPr/>
          <a:lstStyle/>
          <a:p>
            <a:pPr>
              <a:lnSpc>
                <a:spcPct val="80000"/>
              </a:lnSpc>
            </a:pPr>
            <a:endParaRPr lang="en-IE" altLang="en-US" sz="1800"/>
          </a:p>
          <a:p>
            <a:pPr>
              <a:lnSpc>
                <a:spcPct val="80000"/>
              </a:lnSpc>
            </a:pPr>
            <a:endParaRPr lang="en-IE" altLang="en-US" sz="1800"/>
          </a:p>
          <a:p>
            <a:pPr>
              <a:lnSpc>
                <a:spcPct val="80000"/>
              </a:lnSpc>
              <a:buFontTx/>
              <a:buNone/>
            </a:pPr>
            <a:endParaRPr lang="en-IE" altLang="en-US" sz="500"/>
          </a:p>
          <a:p>
            <a:pPr>
              <a:lnSpc>
                <a:spcPct val="80000"/>
              </a:lnSpc>
            </a:pPr>
            <a:endParaRPr lang="en-IE" altLang="en-US" sz="500"/>
          </a:p>
          <a:p>
            <a:pPr>
              <a:lnSpc>
                <a:spcPct val="80000"/>
              </a:lnSpc>
            </a:pPr>
            <a:endParaRPr lang="en-IE" altLang="en-US" sz="500"/>
          </a:p>
          <a:p>
            <a:pPr>
              <a:lnSpc>
                <a:spcPct val="80000"/>
              </a:lnSpc>
            </a:pPr>
            <a:endParaRPr lang="en-IE" altLang="en-US" sz="500"/>
          </a:p>
          <a:p>
            <a:pPr>
              <a:lnSpc>
                <a:spcPct val="80000"/>
              </a:lnSpc>
            </a:pPr>
            <a:endParaRPr lang="en-IE" altLang="en-US" sz="500"/>
          </a:p>
          <a:p>
            <a:pPr>
              <a:lnSpc>
                <a:spcPct val="80000"/>
              </a:lnSpc>
            </a:pPr>
            <a:endParaRPr lang="en-IE" altLang="en-US" sz="500"/>
          </a:p>
          <a:p>
            <a:pPr>
              <a:lnSpc>
                <a:spcPct val="80000"/>
              </a:lnSpc>
              <a:buFontTx/>
              <a:buNone/>
            </a:pPr>
            <a:endParaRPr lang="en-IE" altLang="en-US" sz="2000" b="1">
              <a:latin typeface="Garamond" panose="02020404030301010803" pitchFamily="18" charset="0"/>
            </a:endParaRPr>
          </a:p>
          <a:p>
            <a:pPr>
              <a:lnSpc>
                <a:spcPct val="80000"/>
              </a:lnSpc>
              <a:buFontTx/>
              <a:buNone/>
            </a:pPr>
            <a:r>
              <a:rPr lang="en-IE" altLang="en-US" sz="1000" i="1">
                <a:latin typeface="Verdana" panose="020B0604030504040204" pitchFamily="34" charset="0"/>
              </a:rPr>
              <a:t>                  </a:t>
            </a:r>
            <a:endParaRPr lang="en-GB" altLang="en-US" sz="1000" i="1">
              <a:latin typeface="Verdana" panose="020B0604030504040204" pitchFamily="34" charset="0"/>
            </a:endParaRPr>
          </a:p>
        </p:txBody>
      </p:sp>
      <p:pic>
        <p:nvPicPr>
          <p:cNvPr id="6149" name="Picture 5">
            <a:extLst>
              <a:ext uri="{FF2B5EF4-FFF2-40B4-BE49-F238E27FC236}">
                <a16:creationId xmlns:a16="http://schemas.microsoft.com/office/drawing/2014/main" id="{30A4943C-3C77-3F40-99FE-972CBF66645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75500" y="2420939"/>
            <a:ext cx="3168650"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ext Box 6">
            <a:extLst>
              <a:ext uri="{FF2B5EF4-FFF2-40B4-BE49-F238E27FC236}">
                <a16:creationId xmlns:a16="http://schemas.microsoft.com/office/drawing/2014/main" id="{E49A48EB-A578-914C-940A-3AB5497D4A4A}"/>
              </a:ext>
            </a:extLst>
          </p:cNvPr>
          <p:cNvSpPr txBox="1">
            <a:spLocks noChangeArrowheads="1"/>
          </p:cNvSpPr>
          <p:nvPr/>
        </p:nvSpPr>
        <p:spPr bwMode="auto">
          <a:xfrm>
            <a:off x="7175500" y="1773238"/>
            <a:ext cx="30241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altLang="en-US" b="1">
                <a:solidFill>
                  <a:srgbClr val="FF0000"/>
                </a:solidFill>
              </a:rPr>
              <a:t>Treatment works</a:t>
            </a:r>
            <a:endParaRPr lang="en-GB" altLang="en-US">
              <a:solidFill>
                <a:schemeClr val="tx2"/>
              </a:solidFill>
            </a:endParaRPr>
          </a:p>
        </p:txBody>
      </p:sp>
      <p:sp>
        <p:nvSpPr>
          <p:cNvPr id="3" name="TextBox 2">
            <a:extLst>
              <a:ext uri="{FF2B5EF4-FFF2-40B4-BE49-F238E27FC236}">
                <a16:creationId xmlns:a16="http://schemas.microsoft.com/office/drawing/2014/main" id="{A46796E1-531A-983F-F0ED-24B9D5922BA1}"/>
              </a:ext>
            </a:extLst>
          </p:cNvPr>
          <p:cNvSpPr txBox="1"/>
          <p:nvPr/>
        </p:nvSpPr>
        <p:spPr>
          <a:xfrm>
            <a:off x="3810000" y="3244334"/>
            <a:ext cx="4572000" cy="369332"/>
          </a:xfrm>
          <a:prstGeom prst="rect">
            <a:avLst/>
          </a:prstGeom>
          <a:noFill/>
        </p:spPr>
        <p:txBody>
          <a:bodyPr wrap="square">
            <a:spAutoFit/>
          </a:bodyPr>
          <a:lstStyle/>
          <a:p>
            <a:r>
              <a:rPr lang="en-US"/>
              <a:t> </a:t>
            </a:r>
          </a:p>
        </p:txBody>
      </p:sp>
      <p:sp>
        <p:nvSpPr>
          <p:cNvPr id="4" name="Rectangle 2">
            <a:extLst>
              <a:ext uri="{FF2B5EF4-FFF2-40B4-BE49-F238E27FC236}">
                <a16:creationId xmlns:a16="http://schemas.microsoft.com/office/drawing/2014/main" id="{8B1A52C1-167C-F39B-AD12-CBE073A5119F}"/>
              </a:ext>
            </a:extLst>
          </p:cNvPr>
          <p:cNvSpPr>
            <a:spLocks noChangeArrowheads="1"/>
          </p:cNvSpPr>
          <p:nvPr/>
        </p:nvSpPr>
        <p:spPr bwMode="auto">
          <a:xfrm flipV="1">
            <a:off x="1519065" y="3294181"/>
            <a:ext cx="58898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52" descr="Close-up of hands holding a cigarette&#10;&#10;Description automatically generated">
            <a:extLst>
              <a:ext uri="{FF2B5EF4-FFF2-40B4-BE49-F238E27FC236}">
                <a16:creationId xmlns:a16="http://schemas.microsoft.com/office/drawing/2014/main" id="{C59FCC34-5AC4-F512-EF39-BB4E86323A71}"/>
              </a:ext>
            </a:extLst>
          </p:cNvPr>
          <p:cNvPicPr>
            <a:picLocks noChangeAspect="1" noChangeArrowheads="1"/>
          </p:cNvPicPr>
          <p:nvPr/>
        </p:nvPicPr>
        <p:blipFill>
          <a:blip r:embed="rId4" r:link="rId5" cstate="email">
            <a:extLst>
              <a:ext uri="{28A0092B-C50C-407E-A947-70E740481C1C}">
                <a14:useLocalDpi xmlns:a14="http://schemas.microsoft.com/office/drawing/2010/main"/>
              </a:ext>
            </a:extLst>
          </a:blip>
          <a:srcRect/>
          <a:stretch>
            <a:fillRect/>
          </a:stretch>
        </p:blipFill>
        <p:spPr bwMode="auto">
          <a:xfrm>
            <a:off x="1835366" y="4383793"/>
            <a:ext cx="3689350" cy="206963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Top Corners Rounded 7">
            <a:extLst>
              <a:ext uri="{FF2B5EF4-FFF2-40B4-BE49-F238E27FC236}">
                <a16:creationId xmlns:a16="http://schemas.microsoft.com/office/drawing/2014/main" id="{B77EBFA2-E16E-C027-E346-91744FC43468}"/>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5" name="Picture 4" descr="A logo for a health care company&#10;&#10;AI-generated content may be incorrect.">
            <a:extLst>
              <a:ext uri="{FF2B5EF4-FFF2-40B4-BE49-F238E27FC236}">
                <a16:creationId xmlns:a16="http://schemas.microsoft.com/office/drawing/2014/main" id="{65836F83-B44A-78C3-8A0E-CEE62D2EE7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0" name="Slide Number Placeholder 3">
            <a:extLst>
              <a:ext uri="{FF2B5EF4-FFF2-40B4-BE49-F238E27FC236}">
                <a16:creationId xmlns:a16="http://schemas.microsoft.com/office/drawing/2014/main" id="{91ACCBC4-2024-A6B7-35BB-060486633536}"/>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26</a:t>
            </a:fld>
            <a:endParaRPr lang="en-US" sz="1400" dirty="0">
              <a:ea typeface="Calibri"/>
              <a:cs typeface="Calibri"/>
            </a:endParaRPr>
          </a:p>
        </p:txBody>
      </p:sp>
    </p:spTree>
    <p:extLst>
      <p:ext uri="{BB962C8B-B14F-4D97-AF65-F5344CB8AC3E}">
        <p14:creationId xmlns:p14="http://schemas.microsoft.com/office/powerpoint/2010/main" val="88207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8" name="laptop">
            <a:extLst>
              <a:ext uri="{FF2B5EF4-FFF2-40B4-BE49-F238E27FC236}">
                <a16:creationId xmlns:a16="http://schemas.microsoft.com/office/drawing/2014/main" id="{F204FD61-0EDC-B743-95CE-C2A00997EAF9}"/>
              </a:ext>
            </a:extLst>
          </p:cNvPr>
          <p:cNvSpPr>
            <a:spLocks noEditPoints="1" noChangeArrowheads="1"/>
          </p:cNvSpPr>
          <p:nvPr/>
        </p:nvSpPr>
        <p:spPr bwMode="auto">
          <a:xfrm>
            <a:off x="1524000" y="1557339"/>
            <a:ext cx="9144000" cy="5038725"/>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a:lstStyle/>
          <a:p>
            <a:endParaRPr lang="en-US"/>
          </a:p>
        </p:txBody>
      </p:sp>
      <p:sp>
        <p:nvSpPr>
          <p:cNvPr id="33794" name="Rectangle 2">
            <a:extLst>
              <a:ext uri="{FF2B5EF4-FFF2-40B4-BE49-F238E27FC236}">
                <a16:creationId xmlns:a16="http://schemas.microsoft.com/office/drawing/2014/main" id="{97BD8597-081F-274B-B5E2-1DB58A92EDD1}"/>
              </a:ext>
            </a:extLst>
          </p:cNvPr>
          <p:cNvSpPr>
            <a:spLocks noGrp="1" noChangeArrowheads="1"/>
          </p:cNvSpPr>
          <p:nvPr>
            <p:ph type="title" idx="4294967295"/>
          </p:nvPr>
        </p:nvSpPr>
        <p:spPr>
          <a:xfrm>
            <a:off x="1524000" y="414338"/>
            <a:ext cx="8229600" cy="1143000"/>
          </a:xfrm>
        </p:spPr>
        <p:txBody>
          <a:bodyPr/>
          <a:lstStyle/>
          <a:p>
            <a:r>
              <a:rPr lang="en-GB" altLang="en-US" b="1" dirty="0"/>
              <a:t>HSE website: </a:t>
            </a:r>
            <a:r>
              <a:rPr lang="en-GB" altLang="en-US" b="1" dirty="0">
                <a:solidFill>
                  <a:schemeClr val="accent2"/>
                </a:solidFill>
              </a:rPr>
              <a:t>www.quit.ie</a:t>
            </a:r>
            <a:endParaRPr lang="en-US" altLang="en-US" b="1" dirty="0">
              <a:solidFill>
                <a:schemeClr val="accent2"/>
              </a:solidFill>
              <a:ea typeface="Calibri Light"/>
              <a:cs typeface="Calibri Light"/>
            </a:endParaRPr>
          </a:p>
        </p:txBody>
      </p:sp>
      <p:pic>
        <p:nvPicPr>
          <p:cNvPr id="33797" name="Picture 4" descr="HSE3">
            <a:extLst>
              <a:ext uri="{FF2B5EF4-FFF2-40B4-BE49-F238E27FC236}">
                <a16:creationId xmlns:a16="http://schemas.microsoft.com/office/drawing/2014/main" id="{E459E23B-DA04-624A-B4F3-EF7BD20FDD3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32176" y="1989138"/>
            <a:ext cx="5400675" cy="2519362"/>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Top Corners Rounded 5">
            <a:extLst>
              <a:ext uri="{FF2B5EF4-FFF2-40B4-BE49-F238E27FC236}">
                <a16:creationId xmlns:a16="http://schemas.microsoft.com/office/drawing/2014/main" id="{A96EC8D2-F510-3675-B0E3-3EB8157A36C7}"/>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3" name="Picture 2" descr="A logo for a health care company&#10;&#10;AI-generated content may be incorrect.">
            <a:extLst>
              <a:ext uri="{FF2B5EF4-FFF2-40B4-BE49-F238E27FC236}">
                <a16:creationId xmlns:a16="http://schemas.microsoft.com/office/drawing/2014/main" id="{A852390F-A918-C19C-AAE5-708D0E3644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8" name="Slide Number Placeholder 3">
            <a:extLst>
              <a:ext uri="{FF2B5EF4-FFF2-40B4-BE49-F238E27FC236}">
                <a16:creationId xmlns:a16="http://schemas.microsoft.com/office/drawing/2014/main" id="{7973C364-95CE-E94A-6130-DBCC89B0DF83}"/>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27</a:t>
            </a:fld>
            <a:endParaRPr lang="en-US" sz="1400" dirty="0">
              <a:ea typeface="Calibri"/>
              <a:cs typeface="Calibri"/>
            </a:endParaRPr>
          </a:p>
        </p:txBody>
      </p:sp>
    </p:spTree>
    <p:extLst>
      <p:ext uri="{BB962C8B-B14F-4D97-AF65-F5344CB8AC3E}">
        <p14:creationId xmlns:p14="http://schemas.microsoft.com/office/powerpoint/2010/main" val="1268432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82C52-4A12-944B-8CA4-E7E6D94E33A5}"/>
              </a:ext>
            </a:extLst>
          </p:cNvPr>
          <p:cNvSpPr>
            <a:spLocks noGrp="1"/>
          </p:cNvSpPr>
          <p:nvPr>
            <p:ph type="title"/>
          </p:nvPr>
        </p:nvSpPr>
        <p:spPr>
          <a:xfrm>
            <a:off x="981478" y="652176"/>
            <a:ext cx="10515600" cy="1325563"/>
          </a:xfrm>
        </p:spPr>
        <p:txBody>
          <a:bodyPr>
            <a:normAutofit/>
          </a:bodyPr>
          <a:lstStyle/>
          <a:p>
            <a:r>
              <a:rPr lang="en-US" b="1">
                <a:latin typeface="Calibri"/>
                <a:ea typeface="Calibri"/>
                <a:cs typeface="Calibri"/>
              </a:rPr>
              <a:t>Regulated Licensed Nicotine Replacement Therapy- 2 modalities for at least 3 months</a:t>
            </a:r>
          </a:p>
        </p:txBody>
      </p:sp>
      <p:pic>
        <p:nvPicPr>
          <p:cNvPr id="4" name="Picture 3">
            <a:extLst>
              <a:ext uri="{FF2B5EF4-FFF2-40B4-BE49-F238E27FC236}">
                <a16:creationId xmlns:a16="http://schemas.microsoft.com/office/drawing/2014/main" id="{20831BAD-4BA6-AA46-ADF1-83E5181B71C2}"/>
              </a:ext>
            </a:extLst>
          </p:cNvPr>
          <p:cNvPicPr>
            <a:picLocks noChangeAspect="1"/>
          </p:cNvPicPr>
          <p:nvPr/>
        </p:nvPicPr>
        <p:blipFill>
          <a:blip r:embed="rId3"/>
          <a:stretch>
            <a:fillRect/>
          </a:stretch>
        </p:blipFill>
        <p:spPr>
          <a:xfrm>
            <a:off x="2567609" y="2132857"/>
            <a:ext cx="6835942" cy="3644877"/>
          </a:xfrm>
          <a:prstGeom prst="rect">
            <a:avLst/>
          </a:prstGeom>
        </p:spPr>
      </p:pic>
      <p:sp>
        <p:nvSpPr>
          <p:cNvPr id="9" name="Rectangle: Top Corners Rounded 8">
            <a:extLst>
              <a:ext uri="{FF2B5EF4-FFF2-40B4-BE49-F238E27FC236}">
                <a16:creationId xmlns:a16="http://schemas.microsoft.com/office/drawing/2014/main" id="{AC187212-8785-3DD3-D730-978A2EEDB2F6}"/>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a:ea typeface="Calibri"/>
              <a:cs typeface="Calibri"/>
            </a:endParaRPr>
          </a:p>
        </p:txBody>
      </p:sp>
      <p:pic>
        <p:nvPicPr>
          <p:cNvPr id="5" name="Picture 4" descr="A logo for a health care company&#10;&#10;AI-generated content may be incorrect.">
            <a:extLst>
              <a:ext uri="{FF2B5EF4-FFF2-40B4-BE49-F238E27FC236}">
                <a16:creationId xmlns:a16="http://schemas.microsoft.com/office/drawing/2014/main" id="{AD1CC7BC-1A8C-EBFD-ADD9-AB60CB96A8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0" name="Slide Number Placeholder 3">
            <a:extLst>
              <a:ext uri="{FF2B5EF4-FFF2-40B4-BE49-F238E27FC236}">
                <a16:creationId xmlns:a16="http://schemas.microsoft.com/office/drawing/2014/main" id="{10D40DA5-0B6A-A0E1-B284-F61E4B99C9A6}"/>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28</a:t>
            </a:fld>
            <a:endParaRPr lang="en-US" sz="1400" dirty="0">
              <a:ea typeface="Calibri"/>
              <a:cs typeface="Calibri"/>
            </a:endParaRPr>
          </a:p>
        </p:txBody>
      </p:sp>
    </p:spTree>
    <p:extLst>
      <p:ext uri="{BB962C8B-B14F-4D97-AF65-F5344CB8AC3E}">
        <p14:creationId xmlns:p14="http://schemas.microsoft.com/office/powerpoint/2010/main" val="2878374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84C2A-2159-12A7-C799-864581F52C20}"/>
              </a:ext>
            </a:extLst>
          </p:cNvPr>
          <p:cNvSpPr>
            <a:spLocks noGrp="1"/>
          </p:cNvSpPr>
          <p:nvPr>
            <p:ph type="title"/>
          </p:nvPr>
        </p:nvSpPr>
        <p:spPr>
          <a:xfrm>
            <a:off x="2029376" y="812916"/>
            <a:ext cx="9195915" cy="910857"/>
          </a:xfrm>
        </p:spPr>
        <p:txBody>
          <a:bodyPr vert="horz" lIns="68580" tIns="34290" rIns="68580" bIns="34290" rtlCol="0" anchor="t">
            <a:normAutofit fontScale="90000"/>
          </a:bodyPr>
          <a:lstStyle/>
          <a:p>
            <a:r>
              <a:rPr lang="en-US" b="1">
                <a:latin typeface="Calibri"/>
                <a:ea typeface="Calibri"/>
                <a:cs typeface="Calibri"/>
              </a:rPr>
              <a:t>Tobacco Tactics : create doubt, identify </a:t>
            </a:r>
            <a:r>
              <a:rPr lang="en-US" b="1" dirty="0">
                <a:latin typeface="Calibri"/>
                <a:ea typeface="Calibri"/>
                <a:cs typeface="Calibri"/>
              </a:rPr>
              <a:t>advertise and pay scientists to generate pro-tobacco research </a:t>
            </a:r>
          </a:p>
        </p:txBody>
      </p:sp>
      <p:sp>
        <p:nvSpPr>
          <p:cNvPr id="3" name="Content Placeholder 2">
            <a:extLst>
              <a:ext uri="{FF2B5EF4-FFF2-40B4-BE49-F238E27FC236}">
                <a16:creationId xmlns:a16="http://schemas.microsoft.com/office/drawing/2014/main" id="{C8DF0A6F-4E60-2707-2DB8-F444A7CAFBC0}"/>
              </a:ext>
            </a:extLst>
          </p:cNvPr>
          <p:cNvSpPr>
            <a:spLocks/>
          </p:cNvSpPr>
          <p:nvPr/>
        </p:nvSpPr>
        <p:spPr>
          <a:xfrm>
            <a:off x="2032001" y="2622210"/>
            <a:ext cx="3439950" cy="3198126"/>
          </a:xfrm>
          <a:prstGeom prst="rect">
            <a:avLst/>
          </a:prstGeom>
        </p:spPr>
        <p:txBody>
          <a:bodyPr/>
          <a:lstStyle/>
          <a:p>
            <a:endParaRPr lang="en-IE" sz="1350"/>
          </a:p>
        </p:txBody>
      </p:sp>
      <p:sp>
        <p:nvSpPr>
          <p:cNvPr id="4" name="Content Placeholder 3">
            <a:extLst>
              <a:ext uri="{FF2B5EF4-FFF2-40B4-BE49-F238E27FC236}">
                <a16:creationId xmlns:a16="http://schemas.microsoft.com/office/drawing/2014/main" id="{6DF493EA-267C-CA80-11E2-E024AB039CE8}"/>
              </a:ext>
            </a:extLst>
          </p:cNvPr>
          <p:cNvSpPr>
            <a:spLocks/>
          </p:cNvSpPr>
          <p:nvPr/>
        </p:nvSpPr>
        <p:spPr>
          <a:xfrm>
            <a:off x="5341477" y="2622209"/>
            <a:ext cx="3439950" cy="3198127"/>
          </a:xfrm>
          <a:prstGeom prst="rect">
            <a:avLst/>
          </a:prstGeom>
        </p:spPr>
        <p:txBody>
          <a:bodyPr/>
          <a:lstStyle/>
          <a:p>
            <a:endParaRPr lang="en-IE" sz="1350"/>
          </a:p>
        </p:txBody>
      </p:sp>
      <p:pic>
        <p:nvPicPr>
          <p:cNvPr id="8" name="Picture 7">
            <a:extLst>
              <a:ext uri="{FF2B5EF4-FFF2-40B4-BE49-F238E27FC236}">
                <a16:creationId xmlns:a16="http://schemas.microsoft.com/office/drawing/2014/main" id="{6ABE61FE-0464-F80F-A988-EE4E10ABC4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37426" y="2507924"/>
            <a:ext cx="5768581" cy="3198129"/>
          </a:xfrm>
          <a:prstGeom prst="rect">
            <a:avLst/>
          </a:prstGeom>
        </p:spPr>
      </p:pic>
      <p:pic>
        <p:nvPicPr>
          <p:cNvPr id="6" name="Picture 5">
            <a:extLst>
              <a:ext uri="{FF2B5EF4-FFF2-40B4-BE49-F238E27FC236}">
                <a16:creationId xmlns:a16="http://schemas.microsoft.com/office/drawing/2014/main" id="{3F63D882-9DE5-70FE-DEC4-EDA0191F533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89200" y="2518678"/>
            <a:ext cx="2135131" cy="3257405"/>
          </a:xfrm>
          <a:prstGeom prst="rect">
            <a:avLst/>
          </a:prstGeom>
        </p:spPr>
      </p:pic>
      <p:sp>
        <p:nvSpPr>
          <p:cNvPr id="11" name="Rectangle: Top Corners Rounded 10">
            <a:extLst>
              <a:ext uri="{FF2B5EF4-FFF2-40B4-BE49-F238E27FC236}">
                <a16:creationId xmlns:a16="http://schemas.microsoft.com/office/drawing/2014/main" id="{B2C7208D-978C-1357-116B-3601C8A483BA}"/>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7" name="Picture 6" descr="A logo for a health care company&#10;&#10;AI-generated content may be incorrect.">
            <a:extLst>
              <a:ext uri="{FF2B5EF4-FFF2-40B4-BE49-F238E27FC236}">
                <a16:creationId xmlns:a16="http://schemas.microsoft.com/office/drawing/2014/main" id="{FBC54250-AC92-FAD7-E52E-E145066882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3" name="Slide Number Placeholder 3">
            <a:extLst>
              <a:ext uri="{FF2B5EF4-FFF2-40B4-BE49-F238E27FC236}">
                <a16:creationId xmlns:a16="http://schemas.microsoft.com/office/drawing/2014/main" id="{23E054FF-571F-E41F-08E5-CB064DDAB38F}"/>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29</a:t>
            </a:fld>
            <a:endParaRPr lang="en-US" sz="1400" dirty="0">
              <a:ea typeface="Calibri"/>
              <a:cs typeface="Calibri"/>
            </a:endParaRPr>
          </a:p>
        </p:txBody>
      </p:sp>
    </p:spTree>
    <p:extLst>
      <p:ext uri="{BB962C8B-B14F-4D97-AF65-F5344CB8AC3E}">
        <p14:creationId xmlns:p14="http://schemas.microsoft.com/office/powerpoint/2010/main" val="1110189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C2AC2-4CD8-797D-A2D9-34730C7DD341}"/>
            </a:ext>
          </a:extLst>
        </p:cNvPr>
        <p:cNvGrpSpPr/>
        <p:nvPr/>
      </p:nvGrpSpPr>
      <p:grpSpPr>
        <a:xfrm>
          <a:off x="0" y="0"/>
          <a:ext cx="0" cy="0"/>
          <a:chOff x="0" y="0"/>
          <a:chExt cx="0" cy="0"/>
        </a:xfrm>
      </p:grpSpPr>
      <p:sp>
        <p:nvSpPr>
          <p:cNvPr id="16" name="Rectangle: Top Corners Rounded 15">
            <a:extLst>
              <a:ext uri="{FF2B5EF4-FFF2-40B4-BE49-F238E27FC236}">
                <a16:creationId xmlns:a16="http://schemas.microsoft.com/office/drawing/2014/main" id="{D61609F7-0A18-17F2-C5C0-8BA73E9F5F39}"/>
              </a:ext>
            </a:extLst>
          </p:cNvPr>
          <p:cNvSpPr/>
          <p:nvPr/>
        </p:nvSpPr>
        <p:spPr>
          <a:xfrm>
            <a:off x="-6699" y="3048"/>
            <a:ext cx="12196313" cy="389681"/>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latin typeface="+mj-lt"/>
              <a:ea typeface="Calibri Light"/>
              <a:cs typeface="Arial" panose="020B0604020202020204" pitchFamily="34" charset="0"/>
            </a:endParaRPr>
          </a:p>
        </p:txBody>
      </p:sp>
      <p:pic>
        <p:nvPicPr>
          <p:cNvPr id="7" name="Picture 4" descr="graph">
            <a:extLst>
              <a:ext uri="{FF2B5EF4-FFF2-40B4-BE49-F238E27FC236}">
                <a16:creationId xmlns:a16="http://schemas.microsoft.com/office/drawing/2014/main" id="{62839BD0-523A-CA95-5384-5174C0B2F8A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34713" y="1521261"/>
            <a:ext cx="8729663"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logo for a health care company&#10;&#10;AI-generated content may be incorrect.">
            <a:extLst>
              <a:ext uri="{FF2B5EF4-FFF2-40B4-BE49-F238E27FC236}">
                <a16:creationId xmlns:a16="http://schemas.microsoft.com/office/drawing/2014/main" id="{75F12044-17D2-13BC-BF6E-FE7CCA0C41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0" name="Slide Number Placeholder 3">
            <a:extLst>
              <a:ext uri="{FF2B5EF4-FFF2-40B4-BE49-F238E27FC236}">
                <a16:creationId xmlns:a16="http://schemas.microsoft.com/office/drawing/2014/main" id="{1D4398C1-0388-E242-ECE9-6BF247B7332C}"/>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3</a:t>
            </a:fld>
            <a:endParaRPr lang="en-US" sz="1400" dirty="0">
              <a:ea typeface="Calibri"/>
              <a:cs typeface="Calibri"/>
            </a:endParaRPr>
          </a:p>
        </p:txBody>
      </p:sp>
      <p:sp>
        <p:nvSpPr>
          <p:cNvPr id="2" name="TextBox 1">
            <a:extLst>
              <a:ext uri="{FF2B5EF4-FFF2-40B4-BE49-F238E27FC236}">
                <a16:creationId xmlns:a16="http://schemas.microsoft.com/office/drawing/2014/main" id="{A1A3A059-48EE-681D-81DC-87920B79AD84}"/>
              </a:ext>
            </a:extLst>
          </p:cNvPr>
          <p:cNvSpPr txBox="1"/>
          <p:nvPr/>
        </p:nvSpPr>
        <p:spPr>
          <a:xfrm>
            <a:off x="1739660" y="503206"/>
            <a:ext cx="916987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solidFill>
                  <a:srgbClr val="000000"/>
                </a:solidFill>
                <a:latin typeface="Calibri"/>
                <a:ea typeface="Calibri"/>
                <a:cs typeface="Calibri"/>
              </a:rPr>
              <a:t>The Rise of the Tobacco Industry</a:t>
            </a:r>
            <a:endParaRPr lang="en-US" sz="4400">
              <a:solidFill>
                <a:srgbClr val="000000"/>
              </a:solidFill>
              <a:latin typeface="Calibri"/>
              <a:ea typeface="Calibri"/>
              <a:cs typeface="Calibri"/>
            </a:endParaRPr>
          </a:p>
        </p:txBody>
      </p:sp>
    </p:spTree>
    <p:extLst>
      <p:ext uri="{BB962C8B-B14F-4D97-AF65-F5344CB8AC3E}">
        <p14:creationId xmlns:p14="http://schemas.microsoft.com/office/powerpoint/2010/main" val="20288046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9" name="Shape 249"/>
          <p:cNvSpPr txBox="1">
            <a:spLocks noGrp="1"/>
          </p:cNvSpPr>
          <p:nvPr>
            <p:ph type="ctrTitle"/>
          </p:nvPr>
        </p:nvSpPr>
        <p:spPr>
          <a:xfrm>
            <a:off x="1521254" y="343723"/>
            <a:ext cx="9144000" cy="1127541"/>
          </a:xfrm>
          <a:prstGeom prst="rect">
            <a:avLst/>
          </a:prstGeom>
          <a:noFill/>
          <a:ln>
            <a:noFill/>
          </a:ln>
        </p:spPr>
        <p:txBody>
          <a:bodyPr vert="horz" lIns="91425" tIns="91425" rIns="91425" bIns="91425" rtlCol="0" anchor="ctr" anchorCtr="0">
            <a:noAutofit/>
          </a:bodyPr>
          <a:lstStyle/>
          <a:p>
            <a:pPr algn="ctr">
              <a:lnSpc>
                <a:spcPct val="90000"/>
              </a:lnSpc>
              <a:buClr>
                <a:srgbClr val="0C343D"/>
              </a:buClr>
              <a:buSzPct val="25000"/>
            </a:pPr>
            <a:r>
              <a:rPr lang="en" sz="4400" b="1" dirty="0">
                <a:latin typeface="Calibri"/>
                <a:ea typeface="Calibri"/>
                <a:cs typeface="Calibri"/>
                <a:sym typeface="Calibri"/>
              </a:rPr>
              <a:t>RICO Case</a:t>
            </a:r>
            <a:endParaRPr lang="en" sz="4400" b="1" dirty="0">
              <a:latin typeface="Calibri"/>
              <a:ea typeface="Calibri"/>
              <a:cs typeface="Calibri"/>
            </a:endParaRPr>
          </a:p>
        </p:txBody>
      </p:sp>
      <p:sp>
        <p:nvSpPr>
          <p:cNvPr id="9" name="Shape 63">
            <a:extLst>
              <a:ext uri="{FF2B5EF4-FFF2-40B4-BE49-F238E27FC236}">
                <a16:creationId xmlns:a16="http://schemas.microsoft.com/office/drawing/2014/main" id="{99925651-664B-9F48-91A2-A0B4AEE82AEE}"/>
              </a:ext>
            </a:extLst>
          </p:cNvPr>
          <p:cNvSpPr/>
          <p:nvPr/>
        </p:nvSpPr>
        <p:spPr>
          <a:xfrm>
            <a:off x="1480868" y="1174635"/>
            <a:ext cx="9144000" cy="464004"/>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defTabSz="321440">
              <a:defRPr/>
            </a:pPr>
            <a:endParaRPr sz="844">
              <a:solidFill>
                <a:sysClr val="windowText" lastClr="000000"/>
              </a:solidFill>
              <a:latin typeface="Calibri"/>
              <a:sym typeface="Helvetica"/>
            </a:endParaRPr>
          </a:p>
        </p:txBody>
      </p:sp>
      <p:sp>
        <p:nvSpPr>
          <p:cNvPr id="8" name="TextBox 7">
            <a:extLst>
              <a:ext uri="{FF2B5EF4-FFF2-40B4-BE49-F238E27FC236}">
                <a16:creationId xmlns:a16="http://schemas.microsoft.com/office/drawing/2014/main" id="{B2BE5E2D-1CC2-E245-8B9D-049153F10531}"/>
              </a:ext>
            </a:extLst>
          </p:cNvPr>
          <p:cNvSpPr txBox="1"/>
          <p:nvPr/>
        </p:nvSpPr>
        <p:spPr>
          <a:xfrm>
            <a:off x="3870542" y="1229874"/>
            <a:ext cx="4393406" cy="373628"/>
          </a:xfrm>
          <a:prstGeom prst="rect">
            <a:avLst/>
          </a:prstGeom>
          <a:noFill/>
        </p:spPr>
        <p:txBody>
          <a:bodyPr wrap="square" rtlCol="0">
            <a:spAutoFit/>
          </a:bodyPr>
          <a:lstStyle/>
          <a:p>
            <a:pPr defTabSz="321440">
              <a:defRPr/>
            </a:pPr>
            <a:r>
              <a:rPr lang="en-US" sz="1828">
                <a:solidFill>
                  <a:prstClr val="white">
                    <a:lumMod val="85000"/>
                  </a:prstClr>
                </a:solidFill>
                <a:latin typeface="Calibri"/>
                <a:sym typeface="Helvetica"/>
              </a:rPr>
              <a:t>tobaccopreventiontoolkit.stanford.edu</a:t>
            </a:r>
          </a:p>
        </p:txBody>
      </p:sp>
      <p:pic>
        <p:nvPicPr>
          <p:cNvPr id="13" name="Shape 174">
            <a:extLst>
              <a:ext uri="{FF2B5EF4-FFF2-40B4-BE49-F238E27FC236}">
                <a16:creationId xmlns:a16="http://schemas.microsoft.com/office/drawing/2014/main" id="{ED2C6159-F98C-924B-A268-EDEFAB2D1E04}"/>
              </a:ext>
            </a:extLst>
          </p:cNvPr>
          <p:cNvPicPr preferRelativeResize="0"/>
          <p:nvPr/>
        </p:nvPicPr>
        <p:blipFill>
          <a:blip r:embed="rId3">
            <a:alphaModFix/>
          </a:blip>
          <a:stretch>
            <a:fillRect/>
          </a:stretch>
        </p:blipFill>
        <p:spPr>
          <a:xfrm>
            <a:off x="4412817" y="1899357"/>
            <a:ext cx="6004007" cy="2865613"/>
          </a:xfrm>
          <a:prstGeom prst="rect">
            <a:avLst/>
          </a:prstGeom>
          <a:ln>
            <a:noFill/>
          </a:ln>
          <a:effectLst>
            <a:outerShdw blurRad="190500" algn="tl" rotWithShape="0">
              <a:srgbClr val="000000">
                <a:alpha val="70000"/>
              </a:srgbClr>
            </a:outerShdw>
          </a:effectLst>
        </p:spPr>
      </p:pic>
      <p:pic>
        <p:nvPicPr>
          <p:cNvPr id="14" name="Shape 175">
            <a:extLst>
              <a:ext uri="{FF2B5EF4-FFF2-40B4-BE49-F238E27FC236}">
                <a16:creationId xmlns:a16="http://schemas.microsoft.com/office/drawing/2014/main" id="{3A95CA07-1D8B-DD4A-BD1B-62DFB1D2CF38}"/>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717669" y="2276944"/>
            <a:ext cx="2411299" cy="3990736"/>
          </a:xfrm>
          <a:prstGeom prst="rect">
            <a:avLst/>
          </a:prstGeom>
          <a:ln>
            <a:noFill/>
          </a:ln>
          <a:effectLst>
            <a:outerShdw blurRad="190500" algn="tl" rotWithShape="0">
              <a:srgbClr val="000000">
                <a:alpha val="70000"/>
              </a:srgbClr>
            </a:outerShdw>
          </a:effectLst>
        </p:spPr>
      </p:pic>
      <p:sp>
        <p:nvSpPr>
          <p:cNvPr id="16" name="Shape 173">
            <a:extLst>
              <a:ext uri="{FF2B5EF4-FFF2-40B4-BE49-F238E27FC236}">
                <a16:creationId xmlns:a16="http://schemas.microsoft.com/office/drawing/2014/main" id="{D2149028-DB7C-284B-819A-ADE76A44952C}"/>
              </a:ext>
            </a:extLst>
          </p:cNvPr>
          <p:cNvSpPr txBox="1">
            <a:spLocks/>
          </p:cNvSpPr>
          <p:nvPr/>
        </p:nvSpPr>
        <p:spPr>
          <a:xfrm>
            <a:off x="4427194" y="4763050"/>
            <a:ext cx="5989630" cy="86176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9pPr>
          </a:lstStyle>
          <a:p>
            <a:pPr defTabSz="914353">
              <a:buClr>
                <a:srgbClr val="595959"/>
              </a:buClr>
            </a:pPr>
            <a:r>
              <a:rPr lang="en" sz="1000">
                <a:solidFill>
                  <a:schemeClr val="tx1"/>
                </a:solidFill>
                <a:latin typeface="Calibri"/>
                <a:ea typeface="Calibri"/>
                <a:cs typeface="Calibri"/>
              </a:rPr>
              <a:t>From left, Laurence Tisch, of Loews; Geoffrey Bible, Philip Morris; Vincent Gierer, UST; Steven Goldstone, RJR Nabisco; and Nicholas Brooks, Brown &amp; Williamson, at a 1998 House hearing. Credit Jessica Persson/Agence France-Presse</a:t>
            </a:r>
          </a:p>
        </p:txBody>
      </p:sp>
      <p:sp>
        <p:nvSpPr>
          <p:cNvPr id="2" name="TextBox 1">
            <a:extLst>
              <a:ext uri="{FF2B5EF4-FFF2-40B4-BE49-F238E27FC236}">
                <a16:creationId xmlns:a16="http://schemas.microsoft.com/office/drawing/2014/main" id="{5F65F003-6AD3-8468-8E23-CF093CF721CA}"/>
              </a:ext>
            </a:extLst>
          </p:cNvPr>
          <p:cNvSpPr txBox="1"/>
          <p:nvPr/>
        </p:nvSpPr>
        <p:spPr>
          <a:xfrm>
            <a:off x="4412996" y="5701186"/>
            <a:ext cx="6209305" cy="923330"/>
          </a:xfrm>
          <a:prstGeom prst="rect">
            <a:avLst/>
          </a:prstGeom>
          <a:noFill/>
        </p:spPr>
        <p:txBody>
          <a:bodyPr wrap="square" rtlCol="0">
            <a:spAutoFit/>
          </a:bodyPr>
          <a:lstStyle/>
          <a:p>
            <a:pPr marL="285750" indent="-285750">
              <a:buFont typeface="Arial" panose="020B0604020202020204" pitchFamily="34" charset="0"/>
              <a:buChar char="•"/>
            </a:pPr>
            <a:r>
              <a:rPr lang="en-US" b="1"/>
              <a:t>Vital to get teenagers smoking before  age 18</a:t>
            </a:r>
          </a:p>
          <a:p>
            <a:pPr marL="285750" indent="-285750">
              <a:buFont typeface="Arial" panose="020B0604020202020204" pitchFamily="34" charset="0"/>
              <a:buChar char="•"/>
            </a:pPr>
            <a:r>
              <a:rPr lang="en-US" b="1"/>
              <a:t>If a young adult reaches 21 without starting smoking, it is very unlikely they will become regular smokers</a:t>
            </a:r>
          </a:p>
        </p:txBody>
      </p:sp>
      <p:sp>
        <p:nvSpPr>
          <p:cNvPr id="6" name="Rectangle: Top Corners Rounded 5">
            <a:extLst>
              <a:ext uri="{FF2B5EF4-FFF2-40B4-BE49-F238E27FC236}">
                <a16:creationId xmlns:a16="http://schemas.microsoft.com/office/drawing/2014/main" id="{4C9E2836-345B-0672-DB4A-DF8FCF3EBC72}"/>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a:ea typeface="Calibri"/>
              <a:cs typeface="Calibri"/>
            </a:endParaRPr>
          </a:p>
        </p:txBody>
      </p:sp>
      <p:pic>
        <p:nvPicPr>
          <p:cNvPr id="7" name="Picture 6" descr="A logo for a health care company&#10;&#10;AI-generated content may be incorrect.">
            <a:extLst>
              <a:ext uri="{FF2B5EF4-FFF2-40B4-BE49-F238E27FC236}">
                <a16:creationId xmlns:a16="http://schemas.microsoft.com/office/drawing/2014/main" id="{67268E2E-D4FD-4942-5449-FD6415D3FC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1" name="Slide Number Placeholder 3">
            <a:extLst>
              <a:ext uri="{FF2B5EF4-FFF2-40B4-BE49-F238E27FC236}">
                <a16:creationId xmlns:a16="http://schemas.microsoft.com/office/drawing/2014/main" id="{051AB4DB-3C7C-D763-7F69-65589C4D9A28}"/>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30</a:t>
            </a:fld>
            <a:endParaRPr lang="en-US" sz="1400" dirty="0">
              <a:ea typeface="Calibri"/>
              <a:cs typeface="Calibri"/>
            </a:endParaRPr>
          </a:p>
        </p:txBody>
      </p:sp>
    </p:spTree>
    <p:extLst>
      <p:ext uri="{BB962C8B-B14F-4D97-AF65-F5344CB8AC3E}">
        <p14:creationId xmlns:p14="http://schemas.microsoft.com/office/powerpoint/2010/main" val="60327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uilding, blurry&#10;&#10;Description automatically generated">
            <a:extLst>
              <a:ext uri="{FF2B5EF4-FFF2-40B4-BE49-F238E27FC236}">
                <a16:creationId xmlns:a16="http://schemas.microsoft.com/office/drawing/2014/main" id="{4A709F65-083A-F24E-8918-E3624479D82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0" y="1451370"/>
            <a:ext cx="9144000" cy="5367218"/>
          </a:xfrm>
          <a:prstGeom prst="rect">
            <a:avLst/>
          </a:prstGeom>
        </p:spPr>
      </p:pic>
      <p:sp>
        <p:nvSpPr>
          <p:cNvPr id="10" name="TextBox 9"/>
          <p:cNvSpPr txBox="1"/>
          <p:nvPr/>
        </p:nvSpPr>
        <p:spPr>
          <a:xfrm>
            <a:off x="1998522" y="2337336"/>
            <a:ext cx="7491573" cy="1131079"/>
          </a:xfrm>
          <a:prstGeom prst="rect">
            <a:avLst/>
          </a:prstGeom>
          <a:solidFill>
            <a:schemeClr val="bg1">
              <a:alpha val="57000"/>
            </a:schemeClr>
          </a:solidFill>
          <a:ln w="31750" cmpd="thickThin">
            <a:solidFill>
              <a:srgbClr val="002060"/>
            </a:solidFill>
            <a:bevel/>
          </a:ln>
          <a:effectLst>
            <a:outerShdw blurRad="152400" dist="279400" dir="5400000" sx="67000" sy="67000" rotWithShape="0">
              <a:prstClr val="black">
                <a:alpha val="29000"/>
              </a:prstClr>
            </a:outerShdw>
          </a:effectLst>
        </p:spPr>
        <p:txBody>
          <a:bodyPr wrap="square" rtlCol="0">
            <a:spAutoFit/>
          </a:bodyPr>
          <a:lstStyle/>
          <a:p>
            <a:pPr defTabSz="685800"/>
            <a:r>
              <a:rPr lang="en-US" b="1" i="1">
                <a:solidFill>
                  <a:srgbClr val="660800"/>
                </a:solidFill>
                <a:latin typeface="Calibri"/>
                <a:ea typeface="Calibri"/>
                <a:cs typeface="Calibri"/>
              </a:rPr>
              <a:t>“</a:t>
            </a:r>
            <a:r>
              <a:rPr lang="en-US" b="1" i="1">
                <a:latin typeface="Calibri"/>
                <a:ea typeface="Calibri"/>
                <a:cs typeface="Calibri"/>
              </a:rPr>
              <a:t>Today's teen-ager is tomorrow's potential regular customer and the overwhelming majority of smokers first begin to smoke while in their teens. . .”</a:t>
            </a:r>
          </a:p>
          <a:p>
            <a:pPr algn="r" defTabSz="685800"/>
            <a:r>
              <a:rPr lang="en-US" sz="1350" b="1" i="1">
                <a:latin typeface="Calibri"/>
                <a:ea typeface="Calibri"/>
                <a:cs typeface="Calibri"/>
              </a:rPr>
              <a:t>		-March 31, 1981 Philip Morris Report (1)</a:t>
            </a:r>
          </a:p>
        </p:txBody>
      </p:sp>
      <p:sp>
        <p:nvSpPr>
          <p:cNvPr id="11" name="TextBox 10"/>
          <p:cNvSpPr txBox="1"/>
          <p:nvPr/>
        </p:nvSpPr>
        <p:spPr>
          <a:xfrm>
            <a:off x="2945007" y="4526321"/>
            <a:ext cx="7412747" cy="1131079"/>
          </a:xfrm>
          <a:prstGeom prst="rect">
            <a:avLst/>
          </a:prstGeom>
          <a:solidFill>
            <a:schemeClr val="bg1">
              <a:alpha val="57000"/>
            </a:schemeClr>
          </a:solidFill>
          <a:ln w="31750" cmpd="thickThin">
            <a:solidFill>
              <a:srgbClr val="002060"/>
            </a:solidFill>
            <a:bevel/>
          </a:ln>
          <a:effectLst>
            <a:outerShdw blurRad="152400" dist="279400" dir="5400000" sx="67000" sy="67000" rotWithShape="0">
              <a:prstClr val="black">
                <a:alpha val="29000"/>
              </a:prstClr>
            </a:outerShdw>
          </a:effectLst>
        </p:spPr>
        <p:txBody>
          <a:bodyPr wrap="square" rtlCol="0">
            <a:spAutoFit/>
          </a:bodyPr>
          <a:lstStyle/>
          <a:p>
            <a:pPr defTabSz="685800"/>
            <a:r>
              <a:rPr lang="en-US" b="1" i="1">
                <a:latin typeface="Calibri"/>
                <a:ea typeface="Calibri"/>
                <a:cs typeface="Calibri"/>
              </a:rPr>
              <a:t>“At least a part of the success of Marlboro Red during its most rapid growth period was because it became the brand of choice among teenagers who then stuck with it as they grew older. " </a:t>
            </a:r>
          </a:p>
          <a:p>
            <a:pPr algn="r" defTabSz="685800"/>
            <a:r>
              <a:rPr lang="en-US" sz="1350" b="1" i="1">
                <a:latin typeface="Calibri"/>
                <a:ea typeface="Calibri"/>
                <a:cs typeface="Calibri"/>
              </a:rPr>
              <a:t>-March 31, 1981 Philip Morris Report (2)</a:t>
            </a:r>
          </a:p>
        </p:txBody>
      </p:sp>
      <p:sp>
        <p:nvSpPr>
          <p:cNvPr id="12" name="Shape 63">
            <a:extLst>
              <a:ext uri="{FF2B5EF4-FFF2-40B4-BE49-F238E27FC236}">
                <a16:creationId xmlns:a16="http://schemas.microsoft.com/office/drawing/2014/main" id="{1C8D24B2-BAF3-A749-822F-6A595B97BE50}"/>
              </a:ext>
            </a:extLst>
          </p:cNvPr>
          <p:cNvSpPr/>
          <p:nvPr/>
        </p:nvSpPr>
        <p:spPr>
          <a:xfrm>
            <a:off x="1524000" y="992686"/>
            <a:ext cx="91440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defTabSz="321457">
              <a:defRPr/>
            </a:pPr>
            <a:endParaRPr sz="844" kern="0">
              <a:solidFill>
                <a:sysClr val="windowText" lastClr="000000"/>
              </a:solidFill>
              <a:latin typeface="Calibri"/>
              <a:sym typeface="Helvetica"/>
            </a:endParaRPr>
          </a:p>
        </p:txBody>
      </p:sp>
      <p:sp>
        <p:nvSpPr>
          <p:cNvPr id="13" name="TextBox 12">
            <a:extLst>
              <a:ext uri="{FF2B5EF4-FFF2-40B4-BE49-F238E27FC236}">
                <a16:creationId xmlns:a16="http://schemas.microsoft.com/office/drawing/2014/main" id="{A1958189-36B2-2849-BBE8-D892E96EF2E3}"/>
              </a:ext>
            </a:extLst>
          </p:cNvPr>
          <p:cNvSpPr txBox="1"/>
          <p:nvPr/>
        </p:nvSpPr>
        <p:spPr>
          <a:xfrm>
            <a:off x="3899297" y="1035213"/>
            <a:ext cx="4393406" cy="373628"/>
          </a:xfrm>
          <a:prstGeom prst="rect">
            <a:avLst/>
          </a:prstGeom>
          <a:noFill/>
        </p:spPr>
        <p:txBody>
          <a:bodyPr wrap="square" rtlCol="0">
            <a:spAutoFit/>
          </a:bodyPr>
          <a:lstStyle/>
          <a:p>
            <a:pPr algn="ctr" defTabSz="321457">
              <a:defRPr/>
            </a:pPr>
            <a:r>
              <a:rPr lang="en-US" sz="1828" kern="0">
                <a:solidFill>
                  <a:prstClr val="white">
                    <a:lumMod val="85000"/>
                  </a:prstClr>
                </a:solidFill>
                <a:latin typeface="Calibri"/>
                <a:sym typeface="Helvetica"/>
              </a:rPr>
              <a:t>tobaccopreventiontoolkit.stanford.edu</a:t>
            </a:r>
          </a:p>
        </p:txBody>
      </p:sp>
      <p:sp>
        <p:nvSpPr>
          <p:cNvPr id="14" name="Shape 228">
            <a:extLst>
              <a:ext uri="{FF2B5EF4-FFF2-40B4-BE49-F238E27FC236}">
                <a16:creationId xmlns:a16="http://schemas.microsoft.com/office/drawing/2014/main" id="{1EE69A45-C948-5A45-AAD7-08B0A13E481C}"/>
              </a:ext>
            </a:extLst>
          </p:cNvPr>
          <p:cNvSpPr/>
          <p:nvPr/>
        </p:nvSpPr>
        <p:spPr>
          <a:xfrm>
            <a:off x="1675805" y="373668"/>
            <a:ext cx="8840391" cy="749244"/>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lgn="ctr">
              <a:defRPr sz="4200">
                <a:solidFill>
                  <a:srgbClr val="FFFFFF"/>
                </a:solidFill>
                <a:latin typeface="+mj-lt"/>
                <a:ea typeface="+mj-ea"/>
                <a:cs typeface="+mj-cs"/>
                <a:sym typeface="Chalkboard"/>
              </a:defRPr>
            </a:lvl1pPr>
          </a:lstStyle>
          <a:p>
            <a:pPr defTabSz="321457">
              <a:defRPr sz="1800">
                <a:solidFill>
                  <a:srgbClr val="000000"/>
                </a:solidFill>
              </a:defRPr>
            </a:pPr>
            <a:r>
              <a:rPr lang="en-US" sz="4400" b="1" kern="0">
                <a:solidFill>
                  <a:prstClr val="black"/>
                </a:solidFill>
                <a:latin typeface="Calibri"/>
                <a:ea typeface="Calibri"/>
                <a:cs typeface="Calibri"/>
              </a:rPr>
              <a:t>Behind the Scenes</a:t>
            </a:r>
          </a:p>
        </p:txBody>
      </p:sp>
      <p:sp>
        <p:nvSpPr>
          <p:cNvPr id="7" name="Rectangle: Top Corners Rounded 6">
            <a:extLst>
              <a:ext uri="{FF2B5EF4-FFF2-40B4-BE49-F238E27FC236}">
                <a16:creationId xmlns:a16="http://schemas.microsoft.com/office/drawing/2014/main" id="{42F889AC-2338-BB68-57E6-176D04DCB519}"/>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a:ea typeface="Calibri"/>
              <a:cs typeface="Calibri"/>
            </a:endParaRPr>
          </a:p>
        </p:txBody>
      </p:sp>
      <p:pic>
        <p:nvPicPr>
          <p:cNvPr id="3" name="Picture 2" descr="A logo for a health care company&#10;&#10;AI-generated content may be incorrect.">
            <a:extLst>
              <a:ext uri="{FF2B5EF4-FFF2-40B4-BE49-F238E27FC236}">
                <a16:creationId xmlns:a16="http://schemas.microsoft.com/office/drawing/2014/main" id="{28E5D58D-F749-8129-737E-50366CD831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9" name="Slide Number Placeholder 3">
            <a:extLst>
              <a:ext uri="{FF2B5EF4-FFF2-40B4-BE49-F238E27FC236}">
                <a16:creationId xmlns:a16="http://schemas.microsoft.com/office/drawing/2014/main" id="{565B8036-6822-456D-514B-25108E144561}"/>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31</a:t>
            </a:fld>
            <a:endParaRPr lang="en-US" sz="1400" dirty="0">
              <a:ea typeface="Calibri"/>
              <a:cs typeface="Calibri"/>
            </a:endParaRPr>
          </a:p>
        </p:txBody>
      </p:sp>
    </p:spTree>
    <p:extLst>
      <p:ext uri="{BB962C8B-B14F-4D97-AF65-F5344CB8AC3E}">
        <p14:creationId xmlns:p14="http://schemas.microsoft.com/office/powerpoint/2010/main" val="93030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ppt_w</p:attrName>
                                        </p:attrNameLst>
                                      </p:cBhvr>
                                      <p:tavLst>
                                        <p:tav tm="0">
                                          <p:val>
                                            <p:fltVal val="0"/>
                                          </p:val>
                                        </p:tav>
                                        <p:tav tm="100000">
                                          <p:val>
                                            <p:strVal val="#ppt_w"/>
                                          </p:val>
                                        </p:tav>
                                      </p:tavLst>
                                    </p:anim>
                                    <p:anim calcmode="lin" valueType="num">
                                      <p:cBhvr>
                                        <p:cTn id="8" dur="2000" fill="hold"/>
                                        <p:tgtEl>
                                          <p:spTgt spid="10"/>
                                        </p:tgtEl>
                                        <p:attrNameLst>
                                          <p:attrName>ppt_h</p:attrName>
                                        </p:attrNameLst>
                                      </p:cBhvr>
                                      <p:tavLst>
                                        <p:tav tm="0">
                                          <p:val>
                                            <p:fltVal val="0"/>
                                          </p:val>
                                        </p:tav>
                                        <p:tav tm="100000">
                                          <p:val>
                                            <p:strVal val="#ppt_h"/>
                                          </p:val>
                                        </p:tav>
                                      </p:tavLst>
                                    </p:anim>
                                    <p:animEffect transition="in" filter="fade">
                                      <p:cBhvr>
                                        <p:cTn id="9" dur="2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2000" fill="hold"/>
                                        <p:tgtEl>
                                          <p:spTgt spid="11"/>
                                        </p:tgtEl>
                                        <p:attrNameLst>
                                          <p:attrName>ppt_w</p:attrName>
                                        </p:attrNameLst>
                                      </p:cBhvr>
                                      <p:tavLst>
                                        <p:tav tm="0">
                                          <p:val>
                                            <p:fltVal val="0"/>
                                          </p:val>
                                        </p:tav>
                                        <p:tav tm="100000">
                                          <p:val>
                                            <p:strVal val="#ppt_w"/>
                                          </p:val>
                                        </p:tav>
                                      </p:tavLst>
                                    </p:anim>
                                    <p:anim calcmode="lin" valueType="num">
                                      <p:cBhvr>
                                        <p:cTn id="15" dur="2000" fill="hold"/>
                                        <p:tgtEl>
                                          <p:spTgt spid="11"/>
                                        </p:tgtEl>
                                        <p:attrNameLst>
                                          <p:attrName>ppt_h</p:attrName>
                                        </p:attrNameLst>
                                      </p:cBhvr>
                                      <p:tavLst>
                                        <p:tav tm="0">
                                          <p:val>
                                            <p:fltVal val="0"/>
                                          </p:val>
                                        </p:tav>
                                        <p:tav tm="100000">
                                          <p:val>
                                            <p:strVal val="#ppt_h"/>
                                          </p:val>
                                        </p:tav>
                                      </p:tavLst>
                                    </p:anim>
                                    <p:animEffect transition="in" filter="fade">
                                      <p:cBhvr>
                                        <p:cTn id="1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uilding, blurry&#10;&#10;Description automatically generated">
            <a:extLst>
              <a:ext uri="{FF2B5EF4-FFF2-40B4-BE49-F238E27FC236}">
                <a16:creationId xmlns:a16="http://schemas.microsoft.com/office/drawing/2014/main" id="{BD4D66AC-C923-694C-BC48-745C85DBA8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0" y="1498220"/>
            <a:ext cx="9144000" cy="5359781"/>
          </a:xfrm>
          <a:prstGeom prst="rect">
            <a:avLst/>
          </a:prstGeom>
        </p:spPr>
      </p:pic>
      <p:sp>
        <p:nvSpPr>
          <p:cNvPr id="12" name="TextBox 11"/>
          <p:cNvSpPr txBox="1"/>
          <p:nvPr/>
        </p:nvSpPr>
        <p:spPr>
          <a:xfrm>
            <a:off x="2040021" y="2137775"/>
            <a:ext cx="7213601" cy="854080"/>
          </a:xfrm>
          <a:prstGeom prst="rect">
            <a:avLst/>
          </a:prstGeom>
          <a:solidFill>
            <a:schemeClr val="bg1">
              <a:alpha val="57000"/>
            </a:schemeClr>
          </a:solidFill>
          <a:ln w="31750" cmpd="thickThin">
            <a:solidFill>
              <a:srgbClr val="002060"/>
            </a:solidFill>
            <a:bevel/>
          </a:ln>
          <a:effectLst>
            <a:outerShdw blurRad="152400" dist="279400" dir="5400000" sx="67000" sy="67000" rotWithShape="0">
              <a:prstClr val="black">
                <a:alpha val="29000"/>
              </a:prstClr>
            </a:outerShdw>
          </a:effectLst>
        </p:spPr>
        <p:txBody>
          <a:bodyPr wrap="square" rtlCol="0">
            <a:spAutoFit/>
          </a:bodyPr>
          <a:lstStyle/>
          <a:p>
            <a:pPr defTabSz="685800"/>
            <a:r>
              <a:rPr lang="en-US" b="1" i="1">
                <a:latin typeface="Calibri"/>
                <a:ea typeface="Calibri"/>
                <a:cs typeface="Calibri"/>
              </a:rPr>
              <a:t>“The ability to attract new smokers and develop them into a young adult franchise is key to brand development.” </a:t>
            </a:r>
          </a:p>
          <a:p>
            <a:pPr algn="r" defTabSz="685800"/>
            <a:r>
              <a:rPr lang="en-US" sz="1350" b="1" i="1">
                <a:latin typeface="Calibri"/>
                <a:ea typeface="Calibri"/>
                <a:cs typeface="Calibri"/>
              </a:rPr>
              <a:t>-1999 Philip Morris Report (3)</a:t>
            </a:r>
          </a:p>
        </p:txBody>
      </p:sp>
      <p:sp>
        <p:nvSpPr>
          <p:cNvPr id="13" name="TextBox 12"/>
          <p:cNvSpPr txBox="1"/>
          <p:nvPr/>
        </p:nvSpPr>
        <p:spPr>
          <a:xfrm>
            <a:off x="3066716" y="4364951"/>
            <a:ext cx="7213601" cy="1131079"/>
          </a:xfrm>
          <a:prstGeom prst="rect">
            <a:avLst/>
          </a:prstGeom>
          <a:solidFill>
            <a:schemeClr val="bg1">
              <a:alpha val="57000"/>
            </a:schemeClr>
          </a:solidFill>
          <a:ln w="31750" cmpd="thickThin">
            <a:solidFill>
              <a:srgbClr val="002060"/>
            </a:solidFill>
            <a:bevel/>
          </a:ln>
          <a:effectLst>
            <a:outerShdw blurRad="152400" dist="279400" dir="5400000" sx="67000" sy="67000" rotWithShape="0">
              <a:prstClr val="black">
                <a:alpha val="29000"/>
              </a:prstClr>
            </a:outerShdw>
          </a:effectLst>
        </p:spPr>
        <p:txBody>
          <a:bodyPr wrap="square" rtlCol="0">
            <a:spAutoFit/>
          </a:bodyPr>
          <a:lstStyle/>
          <a:p>
            <a:pPr defTabSz="685800"/>
            <a:r>
              <a:rPr lang="en-US" b="1" i="1">
                <a:latin typeface="Calibri"/>
                <a:ea typeface="Calibri"/>
                <a:cs typeface="Calibri"/>
              </a:rPr>
              <a:t>“They represent tomorrow's cigarette business. . . As this 14-24 age group matures, they will account for a key share of the total cigarette volume -- for at least the next 25 years.”</a:t>
            </a:r>
          </a:p>
          <a:p>
            <a:pPr algn="r" defTabSz="685800"/>
            <a:r>
              <a:rPr lang="en-US" sz="1350" b="1" i="1">
                <a:latin typeface="Calibri"/>
                <a:ea typeface="Calibri"/>
                <a:cs typeface="Calibri"/>
              </a:rPr>
              <a:t>-September 30, 1974 R.J. Reynolds Tobacco Co (4)</a:t>
            </a:r>
          </a:p>
        </p:txBody>
      </p:sp>
      <p:sp>
        <p:nvSpPr>
          <p:cNvPr id="10" name="Shape 63">
            <a:extLst>
              <a:ext uri="{FF2B5EF4-FFF2-40B4-BE49-F238E27FC236}">
                <a16:creationId xmlns:a16="http://schemas.microsoft.com/office/drawing/2014/main" id="{C7BD4E02-907B-6C4F-BBFA-230ED53E0439}"/>
              </a:ext>
            </a:extLst>
          </p:cNvPr>
          <p:cNvSpPr/>
          <p:nvPr/>
        </p:nvSpPr>
        <p:spPr>
          <a:xfrm>
            <a:off x="1524000" y="1068291"/>
            <a:ext cx="91440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defTabSz="321457">
              <a:defRPr/>
            </a:pPr>
            <a:endParaRPr sz="844" kern="0">
              <a:solidFill>
                <a:sysClr val="windowText" lastClr="000000"/>
              </a:solidFill>
              <a:latin typeface="Calibri"/>
              <a:sym typeface="Helvetica"/>
            </a:endParaRPr>
          </a:p>
        </p:txBody>
      </p:sp>
      <p:sp>
        <p:nvSpPr>
          <p:cNvPr id="11" name="TextBox 10">
            <a:extLst>
              <a:ext uri="{FF2B5EF4-FFF2-40B4-BE49-F238E27FC236}">
                <a16:creationId xmlns:a16="http://schemas.microsoft.com/office/drawing/2014/main" id="{550809C7-FDFC-2447-A470-CACF6AF22C7F}"/>
              </a:ext>
            </a:extLst>
          </p:cNvPr>
          <p:cNvSpPr txBox="1"/>
          <p:nvPr/>
        </p:nvSpPr>
        <p:spPr>
          <a:xfrm>
            <a:off x="3899297" y="1074627"/>
            <a:ext cx="4393406" cy="373628"/>
          </a:xfrm>
          <a:prstGeom prst="rect">
            <a:avLst/>
          </a:prstGeom>
          <a:noFill/>
        </p:spPr>
        <p:txBody>
          <a:bodyPr wrap="square" rtlCol="0">
            <a:spAutoFit/>
          </a:bodyPr>
          <a:lstStyle/>
          <a:p>
            <a:pPr algn="ctr" defTabSz="321457">
              <a:defRPr/>
            </a:pPr>
            <a:r>
              <a:rPr lang="en-US" sz="1828" kern="0">
                <a:solidFill>
                  <a:prstClr val="white">
                    <a:lumMod val="85000"/>
                  </a:prstClr>
                </a:solidFill>
                <a:latin typeface="Calibri"/>
                <a:sym typeface="Helvetica"/>
              </a:rPr>
              <a:t>tobaccopreventiontoolkit.stanford.edu</a:t>
            </a:r>
          </a:p>
        </p:txBody>
      </p:sp>
      <p:sp>
        <p:nvSpPr>
          <p:cNvPr id="15" name="Shape 228">
            <a:extLst>
              <a:ext uri="{FF2B5EF4-FFF2-40B4-BE49-F238E27FC236}">
                <a16:creationId xmlns:a16="http://schemas.microsoft.com/office/drawing/2014/main" id="{8EDCFC29-B260-CE47-A673-8092996767E0}"/>
              </a:ext>
            </a:extLst>
          </p:cNvPr>
          <p:cNvSpPr/>
          <p:nvPr/>
        </p:nvSpPr>
        <p:spPr>
          <a:xfrm>
            <a:off x="2409050" y="354334"/>
            <a:ext cx="7577817" cy="749244"/>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lgn="ctr">
              <a:defRPr sz="4200">
                <a:solidFill>
                  <a:srgbClr val="FFFFFF"/>
                </a:solidFill>
                <a:latin typeface="+mj-lt"/>
                <a:ea typeface="+mj-ea"/>
                <a:cs typeface="+mj-cs"/>
                <a:sym typeface="Chalkboard"/>
              </a:defRPr>
            </a:lvl1pPr>
          </a:lstStyle>
          <a:p>
            <a:pPr defTabSz="321457">
              <a:defRPr sz="1800">
                <a:solidFill>
                  <a:srgbClr val="000000"/>
                </a:solidFill>
              </a:defRPr>
            </a:pPr>
            <a:r>
              <a:rPr lang="en-US" sz="4400" b="1" kern="0">
                <a:solidFill>
                  <a:prstClr val="black"/>
                </a:solidFill>
                <a:latin typeface="Calibri"/>
                <a:ea typeface="Calibri"/>
                <a:cs typeface="Calibri"/>
              </a:rPr>
              <a:t>More Quotes from the Industry</a:t>
            </a:r>
          </a:p>
        </p:txBody>
      </p:sp>
      <p:sp>
        <p:nvSpPr>
          <p:cNvPr id="6" name="Rectangle: Top Corners Rounded 5">
            <a:extLst>
              <a:ext uri="{FF2B5EF4-FFF2-40B4-BE49-F238E27FC236}">
                <a16:creationId xmlns:a16="http://schemas.microsoft.com/office/drawing/2014/main" id="{E9349417-BB4B-1EFF-DD38-C34A7290AD82}"/>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a:ea typeface="Calibri"/>
              <a:cs typeface="Calibri"/>
            </a:endParaRPr>
          </a:p>
        </p:txBody>
      </p:sp>
      <p:pic>
        <p:nvPicPr>
          <p:cNvPr id="3" name="Picture 2" descr="A logo for a health care company&#10;&#10;AI-generated content may be incorrect.">
            <a:extLst>
              <a:ext uri="{FF2B5EF4-FFF2-40B4-BE49-F238E27FC236}">
                <a16:creationId xmlns:a16="http://schemas.microsoft.com/office/drawing/2014/main" id="{2A3532B8-A418-2EB0-25BF-7349247E36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8" name="Slide Number Placeholder 3">
            <a:extLst>
              <a:ext uri="{FF2B5EF4-FFF2-40B4-BE49-F238E27FC236}">
                <a16:creationId xmlns:a16="http://schemas.microsoft.com/office/drawing/2014/main" id="{7E7F7016-69CE-5C80-1950-DE2D0DA14C30}"/>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32</a:t>
            </a:fld>
            <a:endParaRPr lang="en-US" sz="1400" dirty="0">
              <a:ea typeface="Calibri"/>
              <a:cs typeface="Calibri"/>
            </a:endParaRPr>
          </a:p>
        </p:txBody>
      </p:sp>
    </p:spTree>
    <p:extLst>
      <p:ext uri="{BB962C8B-B14F-4D97-AF65-F5344CB8AC3E}">
        <p14:creationId xmlns:p14="http://schemas.microsoft.com/office/powerpoint/2010/main" val="3572287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fltVal val="0"/>
                                          </p:val>
                                        </p:tav>
                                        <p:tav tm="100000">
                                          <p:val>
                                            <p:strVal val="#ppt_w"/>
                                          </p:val>
                                        </p:tav>
                                      </p:tavLst>
                                    </p:anim>
                                    <p:anim calcmode="lin" valueType="num">
                                      <p:cBhvr>
                                        <p:cTn id="8" dur="2000" fill="hold"/>
                                        <p:tgtEl>
                                          <p:spTgt spid="12"/>
                                        </p:tgtEl>
                                        <p:attrNameLst>
                                          <p:attrName>ppt_h</p:attrName>
                                        </p:attrNameLst>
                                      </p:cBhvr>
                                      <p:tavLst>
                                        <p:tav tm="0">
                                          <p:val>
                                            <p:fltVal val="0"/>
                                          </p:val>
                                        </p:tav>
                                        <p:tav tm="100000">
                                          <p:val>
                                            <p:strVal val="#ppt_h"/>
                                          </p:val>
                                        </p:tav>
                                      </p:tavLst>
                                    </p:anim>
                                    <p:animEffect transition="in" filter="fade">
                                      <p:cBhvr>
                                        <p:cTn id="9" dur="2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2000" fill="hold"/>
                                        <p:tgtEl>
                                          <p:spTgt spid="13"/>
                                        </p:tgtEl>
                                        <p:attrNameLst>
                                          <p:attrName>ppt_w</p:attrName>
                                        </p:attrNameLst>
                                      </p:cBhvr>
                                      <p:tavLst>
                                        <p:tav tm="0">
                                          <p:val>
                                            <p:fltVal val="0"/>
                                          </p:val>
                                        </p:tav>
                                        <p:tav tm="100000">
                                          <p:val>
                                            <p:strVal val="#ppt_w"/>
                                          </p:val>
                                        </p:tav>
                                      </p:tavLst>
                                    </p:anim>
                                    <p:anim calcmode="lin" valueType="num">
                                      <p:cBhvr>
                                        <p:cTn id="15" dur="2000" fill="hold"/>
                                        <p:tgtEl>
                                          <p:spTgt spid="13"/>
                                        </p:tgtEl>
                                        <p:attrNameLst>
                                          <p:attrName>ppt_h</p:attrName>
                                        </p:attrNameLst>
                                      </p:cBhvr>
                                      <p:tavLst>
                                        <p:tav tm="0">
                                          <p:val>
                                            <p:fltVal val="0"/>
                                          </p:val>
                                        </p:tav>
                                        <p:tav tm="100000">
                                          <p:val>
                                            <p:strVal val="#ppt_h"/>
                                          </p:val>
                                        </p:tav>
                                      </p:tavLst>
                                    </p:anim>
                                    <p:animEffect transition="in" filter="fade">
                                      <p:cBhvr>
                                        <p:cTn id="1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Shape 43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131220" y="1232402"/>
            <a:ext cx="7988299" cy="5170237"/>
          </a:xfrm>
          <a:prstGeom prst="rect">
            <a:avLst/>
          </a:prstGeom>
          <a:noFill/>
          <a:ln w="28575" cap="flat" cmpd="sng">
            <a:solidFill>
              <a:srgbClr val="B7B7B7"/>
            </a:solidFill>
            <a:prstDash val="solid"/>
            <a:round/>
            <a:headEnd type="none" w="med" len="med"/>
            <a:tailEnd type="none" w="med" len="med"/>
          </a:ln>
        </p:spPr>
      </p:pic>
      <p:grpSp>
        <p:nvGrpSpPr>
          <p:cNvPr id="440" name="Shape 440"/>
          <p:cNvGrpSpPr/>
          <p:nvPr/>
        </p:nvGrpSpPr>
        <p:grpSpPr>
          <a:xfrm>
            <a:off x="2273706" y="4886319"/>
            <a:ext cx="2186371" cy="1224304"/>
            <a:chOff x="1187925" y="868110"/>
            <a:chExt cx="2328900" cy="1272004"/>
          </a:xfrm>
        </p:grpSpPr>
        <p:sp>
          <p:nvSpPr>
            <p:cNvPr id="441" name="Shape 441"/>
            <p:cNvSpPr/>
            <p:nvPr/>
          </p:nvSpPr>
          <p:spPr>
            <a:xfrm>
              <a:off x="1187925" y="1179815"/>
              <a:ext cx="2328900" cy="960300"/>
            </a:xfrm>
            <a:prstGeom prst="rect">
              <a:avLst/>
            </a:prstGeom>
            <a:noFill/>
            <a:ln w="19050" cap="flat" cmpd="sng">
              <a:solidFill>
                <a:srgbClr val="FFFFFF"/>
              </a:solidFill>
              <a:prstDash val="solid"/>
              <a:round/>
              <a:headEnd type="none" w="med" len="med"/>
              <a:tailEnd type="none" w="med" len="med"/>
            </a:ln>
          </p:spPr>
          <p:txBody>
            <a:bodyPr lIns="91425" tIns="91425" rIns="91425" bIns="91425" anchor="t" anchorCtr="0">
              <a:noAutofit/>
            </a:bodyPr>
            <a:lstStyle/>
            <a:p>
              <a:pPr defTabSz="914306">
                <a:defRPr/>
              </a:pPr>
              <a:r>
                <a:rPr lang="en" sz="1400">
                  <a:solidFill>
                    <a:srgbClr val="FFFFFF"/>
                  </a:solidFill>
                  <a:latin typeface="Calibri"/>
                  <a:ea typeface="Calibri"/>
                  <a:cs typeface="Calibri"/>
                  <a:sym typeface="Arial"/>
                </a:rPr>
                <a:t>Menthol</a:t>
              </a:r>
            </a:p>
            <a:p>
              <a:pPr defTabSz="914306">
                <a:defRPr/>
              </a:pPr>
              <a:r>
                <a:rPr lang="en" sz="1200" i="1">
                  <a:solidFill>
                    <a:srgbClr val="FFFFFF"/>
                  </a:solidFill>
                  <a:latin typeface="Calibri"/>
                  <a:ea typeface="Calibri"/>
                  <a:cs typeface="Calibri"/>
                  <a:sym typeface="Arial"/>
                </a:rPr>
                <a:t>Menthol cools and numbs the throat to reduce irritation and make smoke feel smoother</a:t>
              </a:r>
            </a:p>
            <a:p>
              <a:pPr defTabSz="914306">
                <a:defRPr/>
              </a:pPr>
              <a:endParaRPr sz="1400">
                <a:solidFill>
                  <a:srgbClr val="FFFFFF"/>
                </a:solidFill>
                <a:latin typeface="Calibri"/>
                <a:ea typeface="Calibri"/>
                <a:cs typeface="Calibri"/>
                <a:sym typeface="Arial"/>
              </a:endParaRPr>
            </a:p>
          </p:txBody>
        </p:sp>
        <p:cxnSp>
          <p:nvCxnSpPr>
            <p:cNvPr id="442" name="Shape 442"/>
            <p:cNvCxnSpPr/>
            <p:nvPr/>
          </p:nvCxnSpPr>
          <p:spPr>
            <a:xfrm>
              <a:off x="3237050" y="868110"/>
              <a:ext cx="11400" cy="328500"/>
            </a:xfrm>
            <a:prstGeom prst="straightConnector1">
              <a:avLst/>
            </a:prstGeom>
            <a:noFill/>
            <a:ln w="19050" cap="flat" cmpd="sng">
              <a:solidFill>
                <a:srgbClr val="FFFFFF"/>
              </a:solidFill>
              <a:prstDash val="solid"/>
              <a:round/>
              <a:headEnd type="none" w="lg" len="lg"/>
              <a:tailEnd type="none" w="lg" len="lg"/>
            </a:ln>
          </p:spPr>
        </p:cxnSp>
      </p:grpSp>
      <p:grpSp>
        <p:nvGrpSpPr>
          <p:cNvPr id="443" name="Shape 443"/>
          <p:cNvGrpSpPr/>
          <p:nvPr/>
        </p:nvGrpSpPr>
        <p:grpSpPr>
          <a:xfrm>
            <a:off x="4899134" y="4945186"/>
            <a:ext cx="2392134" cy="1237283"/>
            <a:chOff x="7797375" y="841101"/>
            <a:chExt cx="2717100" cy="1285488"/>
          </a:xfrm>
        </p:grpSpPr>
        <p:sp>
          <p:nvSpPr>
            <p:cNvPr id="444" name="Shape 444"/>
            <p:cNvSpPr/>
            <p:nvPr/>
          </p:nvSpPr>
          <p:spPr>
            <a:xfrm>
              <a:off x="7797375" y="1166289"/>
              <a:ext cx="2717100" cy="960300"/>
            </a:xfrm>
            <a:prstGeom prst="rect">
              <a:avLst/>
            </a:prstGeom>
            <a:noFill/>
            <a:ln w="19050" cap="flat" cmpd="sng">
              <a:solidFill>
                <a:srgbClr val="FFFFFF"/>
              </a:solidFill>
              <a:prstDash val="solid"/>
              <a:round/>
              <a:headEnd type="none" w="med" len="med"/>
              <a:tailEnd type="none" w="med" len="med"/>
            </a:ln>
          </p:spPr>
          <p:txBody>
            <a:bodyPr lIns="91425" tIns="91425" rIns="91425" bIns="91425" anchor="t" anchorCtr="0">
              <a:noAutofit/>
            </a:bodyPr>
            <a:lstStyle/>
            <a:p>
              <a:pPr defTabSz="914306">
                <a:defRPr/>
              </a:pPr>
              <a:r>
                <a:rPr lang="en" sz="1400">
                  <a:solidFill>
                    <a:srgbClr val="FFFFFF"/>
                  </a:solidFill>
                  <a:latin typeface="Calibri"/>
                  <a:ea typeface="Calibri"/>
                  <a:cs typeface="Calibri"/>
                  <a:sym typeface="Arial"/>
                </a:rPr>
                <a:t>Ammonia Compounds</a:t>
              </a:r>
            </a:p>
            <a:p>
              <a:pPr defTabSz="914306">
                <a:defRPr/>
              </a:pPr>
              <a:r>
                <a:rPr lang="en" sz="1200" i="1">
                  <a:solidFill>
                    <a:srgbClr val="FFFFFF"/>
                  </a:solidFill>
                  <a:latin typeface="Calibri"/>
                  <a:ea typeface="Calibri"/>
                  <a:cs typeface="Calibri"/>
                  <a:sym typeface="Arial"/>
                </a:rPr>
                <a:t>Adding ammonia compounds increases the speed with which nicotine hits the brain</a:t>
              </a:r>
            </a:p>
          </p:txBody>
        </p:sp>
        <p:cxnSp>
          <p:nvCxnSpPr>
            <p:cNvPr id="445" name="Shape 445"/>
            <p:cNvCxnSpPr/>
            <p:nvPr/>
          </p:nvCxnSpPr>
          <p:spPr>
            <a:xfrm flipH="1">
              <a:off x="9165450" y="841101"/>
              <a:ext cx="300" cy="325200"/>
            </a:xfrm>
            <a:prstGeom prst="straightConnector1">
              <a:avLst/>
            </a:prstGeom>
            <a:noFill/>
            <a:ln w="19050" cap="flat" cmpd="sng">
              <a:solidFill>
                <a:srgbClr val="FFFFFF"/>
              </a:solidFill>
              <a:prstDash val="solid"/>
              <a:round/>
              <a:headEnd type="none" w="lg" len="lg"/>
              <a:tailEnd type="none" w="lg" len="lg"/>
            </a:ln>
          </p:spPr>
        </p:cxnSp>
      </p:grpSp>
      <p:grpSp>
        <p:nvGrpSpPr>
          <p:cNvPr id="446" name="Shape 446"/>
          <p:cNvGrpSpPr/>
          <p:nvPr/>
        </p:nvGrpSpPr>
        <p:grpSpPr>
          <a:xfrm>
            <a:off x="2831243" y="3043757"/>
            <a:ext cx="2513400" cy="1408233"/>
            <a:chOff x="8593550" y="1171248"/>
            <a:chExt cx="2513400" cy="1463100"/>
          </a:xfrm>
        </p:grpSpPr>
        <p:sp>
          <p:nvSpPr>
            <p:cNvPr id="447" name="Shape 447"/>
            <p:cNvSpPr/>
            <p:nvPr/>
          </p:nvSpPr>
          <p:spPr>
            <a:xfrm>
              <a:off x="8593550" y="1171248"/>
              <a:ext cx="2513400" cy="887699"/>
            </a:xfrm>
            <a:prstGeom prst="rect">
              <a:avLst/>
            </a:prstGeom>
            <a:noFill/>
            <a:ln w="19050" cap="flat" cmpd="sng">
              <a:solidFill>
                <a:srgbClr val="FFFFFF"/>
              </a:solidFill>
              <a:prstDash val="solid"/>
              <a:round/>
              <a:headEnd type="none" w="med" len="med"/>
              <a:tailEnd type="none" w="med" len="med"/>
            </a:ln>
          </p:spPr>
          <p:txBody>
            <a:bodyPr lIns="91425" tIns="91425" rIns="91425" bIns="91425" anchor="t" anchorCtr="0">
              <a:noAutofit/>
            </a:bodyPr>
            <a:lstStyle/>
            <a:p>
              <a:pPr defTabSz="914306">
                <a:defRPr/>
              </a:pPr>
              <a:r>
                <a:rPr lang="en" sz="1400">
                  <a:solidFill>
                    <a:srgbClr val="FFFFFF"/>
                  </a:solidFill>
                  <a:latin typeface="Calibri"/>
                  <a:ea typeface="Calibri"/>
                  <a:cs typeface="Calibri"/>
                  <a:sym typeface="Arial"/>
                </a:rPr>
                <a:t>Increased Nicotine</a:t>
              </a:r>
            </a:p>
            <a:p>
              <a:pPr defTabSz="914306">
                <a:defRPr/>
              </a:pPr>
              <a:r>
                <a:rPr lang="en" sz="1200" i="1">
                  <a:solidFill>
                    <a:srgbClr val="FFFFFF"/>
                  </a:solidFill>
                  <a:latin typeface="Calibri"/>
                  <a:ea typeface="Calibri"/>
                  <a:cs typeface="Calibri"/>
                  <a:sym typeface="Arial"/>
                </a:rPr>
                <a:t>Tobacco companies control the delivery and amount of nicotine to ensure addiction</a:t>
              </a:r>
            </a:p>
          </p:txBody>
        </p:sp>
        <p:cxnSp>
          <p:nvCxnSpPr>
            <p:cNvPr id="448" name="Shape 448"/>
            <p:cNvCxnSpPr>
              <a:stCxn id="447" idx="2"/>
            </p:cNvCxnSpPr>
            <p:nvPr/>
          </p:nvCxnSpPr>
          <p:spPr>
            <a:xfrm>
              <a:off x="9850250" y="2058948"/>
              <a:ext cx="18900" cy="575400"/>
            </a:xfrm>
            <a:prstGeom prst="straightConnector1">
              <a:avLst/>
            </a:prstGeom>
            <a:noFill/>
            <a:ln w="19050" cap="flat" cmpd="sng">
              <a:solidFill>
                <a:srgbClr val="FFFFFF"/>
              </a:solidFill>
              <a:prstDash val="solid"/>
              <a:round/>
              <a:headEnd type="none" w="lg" len="lg"/>
              <a:tailEnd type="none" w="lg" len="lg"/>
            </a:ln>
          </p:spPr>
        </p:cxnSp>
      </p:grpSp>
      <p:grpSp>
        <p:nvGrpSpPr>
          <p:cNvPr id="449" name="Shape 449"/>
          <p:cNvGrpSpPr/>
          <p:nvPr/>
        </p:nvGrpSpPr>
        <p:grpSpPr>
          <a:xfrm>
            <a:off x="4219943" y="1832557"/>
            <a:ext cx="3168600" cy="2683065"/>
            <a:chOff x="14003725" y="1021606"/>
            <a:chExt cx="3168600" cy="2787600"/>
          </a:xfrm>
        </p:grpSpPr>
        <p:sp>
          <p:nvSpPr>
            <p:cNvPr id="450" name="Shape 450"/>
            <p:cNvSpPr/>
            <p:nvPr/>
          </p:nvSpPr>
          <p:spPr>
            <a:xfrm>
              <a:off x="14003725" y="1021606"/>
              <a:ext cx="3168600" cy="974099"/>
            </a:xfrm>
            <a:prstGeom prst="rect">
              <a:avLst/>
            </a:prstGeom>
            <a:noFill/>
            <a:ln w="19050" cap="flat" cmpd="sng">
              <a:solidFill>
                <a:srgbClr val="FFFFFF"/>
              </a:solidFill>
              <a:prstDash val="solid"/>
              <a:round/>
              <a:headEnd type="none" w="med" len="med"/>
              <a:tailEnd type="none" w="med" len="med"/>
            </a:ln>
          </p:spPr>
          <p:txBody>
            <a:bodyPr lIns="91425" tIns="91425" rIns="91425" bIns="91425" anchor="t" anchorCtr="0">
              <a:noAutofit/>
            </a:bodyPr>
            <a:lstStyle/>
            <a:p>
              <a:pPr defTabSz="914306">
                <a:defRPr/>
              </a:pPr>
              <a:r>
                <a:rPr lang="en" sz="1400" i="1">
                  <a:solidFill>
                    <a:srgbClr val="FFFFFF"/>
                  </a:solidFill>
                  <a:latin typeface="Calibri"/>
                  <a:ea typeface="Calibri"/>
                  <a:cs typeface="Calibri"/>
                  <a:sym typeface="Arial"/>
                </a:rPr>
                <a:t>Flavorings</a:t>
              </a:r>
            </a:p>
            <a:p>
              <a:pPr defTabSz="914306">
                <a:defRPr/>
              </a:pPr>
              <a:r>
                <a:rPr lang="en" sz="1200" i="1">
                  <a:solidFill>
                    <a:srgbClr val="FFFFFF"/>
                  </a:solidFill>
                  <a:latin typeface="Calibri"/>
                  <a:ea typeface="Calibri"/>
                  <a:cs typeface="Calibri"/>
                  <a:sym typeface="Arial"/>
                </a:rPr>
                <a:t>Added flavors mask the harshness of smoke and make products more appealing to new users, especially young people</a:t>
              </a:r>
            </a:p>
            <a:p>
              <a:pPr defTabSz="914306">
                <a:defRPr/>
              </a:pPr>
              <a:endParaRPr sz="1200" i="1">
                <a:solidFill>
                  <a:srgbClr val="FFFFFF"/>
                </a:solidFill>
                <a:latin typeface="Calibri"/>
                <a:ea typeface="Calibri"/>
                <a:cs typeface="Calibri"/>
                <a:sym typeface="Arial"/>
              </a:endParaRPr>
            </a:p>
          </p:txBody>
        </p:sp>
        <p:cxnSp>
          <p:nvCxnSpPr>
            <p:cNvPr id="451" name="Shape 451"/>
            <p:cNvCxnSpPr>
              <a:stCxn id="450" idx="2"/>
            </p:cNvCxnSpPr>
            <p:nvPr/>
          </p:nvCxnSpPr>
          <p:spPr>
            <a:xfrm>
              <a:off x="15588025" y="1995706"/>
              <a:ext cx="17100" cy="1813500"/>
            </a:xfrm>
            <a:prstGeom prst="straightConnector1">
              <a:avLst/>
            </a:prstGeom>
            <a:noFill/>
            <a:ln w="19050" cap="flat" cmpd="sng">
              <a:solidFill>
                <a:srgbClr val="FFFFFF"/>
              </a:solidFill>
              <a:prstDash val="solid"/>
              <a:round/>
              <a:headEnd type="none" w="lg" len="lg"/>
              <a:tailEnd type="none" w="lg" len="lg"/>
            </a:ln>
          </p:spPr>
        </p:cxnSp>
      </p:grpSp>
      <p:grpSp>
        <p:nvGrpSpPr>
          <p:cNvPr id="452" name="Shape 452"/>
          <p:cNvGrpSpPr/>
          <p:nvPr/>
        </p:nvGrpSpPr>
        <p:grpSpPr>
          <a:xfrm>
            <a:off x="6697039" y="2529559"/>
            <a:ext cx="3323948" cy="1922429"/>
            <a:chOff x="5143671" y="1282950"/>
            <a:chExt cx="3323948" cy="1865349"/>
          </a:xfrm>
        </p:grpSpPr>
        <p:grpSp>
          <p:nvGrpSpPr>
            <p:cNvPr id="453" name="Shape 453"/>
            <p:cNvGrpSpPr/>
            <p:nvPr/>
          </p:nvGrpSpPr>
          <p:grpSpPr>
            <a:xfrm>
              <a:off x="5143671" y="1282950"/>
              <a:ext cx="3323948" cy="1092943"/>
              <a:chOff x="12344299" y="283543"/>
              <a:chExt cx="3078300" cy="1170300"/>
            </a:xfrm>
          </p:grpSpPr>
          <p:sp>
            <p:nvSpPr>
              <p:cNvPr id="454" name="Shape 454"/>
              <p:cNvSpPr/>
              <p:nvPr/>
            </p:nvSpPr>
            <p:spPr>
              <a:xfrm>
                <a:off x="13298599" y="283543"/>
                <a:ext cx="2124000" cy="1170300"/>
              </a:xfrm>
              <a:prstGeom prst="rect">
                <a:avLst/>
              </a:prstGeom>
              <a:noFill/>
              <a:ln w="19050" cap="flat" cmpd="sng">
                <a:solidFill>
                  <a:srgbClr val="FFFFFF"/>
                </a:solidFill>
                <a:prstDash val="solid"/>
                <a:round/>
                <a:headEnd type="none" w="med" len="med"/>
                <a:tailEnd type="none" w="med" len="med"/>
              </a:ln>
            </p:spPr>
            <p:txBody>
              <a:bodyPr lIns="91425" tIns="91425" rIns="91425" bIns="91425" anchor="t" anchorCtr="0">
                <a:noAutofit/>
              </a:bodyPr>
              <a:lstStyle/>
              <a:p>
                <a:pPr defTabSz="914306">
                  <a:defRPr/>
                </a:pPr>
                <a:r>
                  <a:rPr lang="en" sz="1400">
                    <a:solidFill>
                      <a:srgbClr val="FFFFFF"/>
                    </a:solidFill>
                    <a:latin typeface="Calibri"/>
                    <a:ea typeface="Calibri"/>
                    <a:cs typeface="Calibri"/>
                    <a:sym typeface="Arial"/>
                  </a:rPr>
                  <a:t>Bronchodilators</a:t>
                </a:r>
              </a:p>
              <a:p>
                <a:pPr defTabSz="914306">
                  <a:defRPr/>
                </a:pPr>
                <a:r>
                  <a:rPr lang="en" sz="1200" i="1">
                    <a:solidFill>
                      <a:srgbClr val="FFFFFF"/>
                    </a:solidFill>
                    <a:latin typeface="Calibri"/>
                    <a:ea typeface="Calibri"/>
                    <a:cs typeface="Calibri"/>
                    <a:sym typeface="Arial"/>
                  </a:rPr>
                  <a:t>Added chemicals expand the lungs’ airways, making it easier for tobacco smoke to pass into the lungs</a:t>
                </a:r>
              </a:p>
            </p:txBody>
          </p:sp>
          <p:cxnSp>
            <p:nvCxnSpPr>
              <p:cNvPr id="455" name="Shape 455"/>
              <p:cNvCxnSpPr>
                <a:endCxn id="454" idx="1"/>
              </p:cNvCxnSpPr>
              <p:nvPr/>
            </p:nvCxnSpPr>
            <p:spPr>
              <a:xfrm rot="10800000" flipH="1">
                <a:off x="12344299" y="868693"/>
                <a:ext cx="954300" cy="30300"/>
              </a:xfrm>
              <a:prstGeom prst="straightConnector1">
                <a:avLst/>
              </a:prstGeom>
              <a:noFill/>
              <a:ln w="19050" cap="flat" cmpd="sng">
                <a:solidFill>
                  <a:srgbClr val="FFFFFF"/>
                </a:solidFill>
                <a:prstDash val="solid"/>
                <a:round/>
                <a:headEnd type="none" w="lg" len="lg"/>
                <a:tailEnd type="none" w="lg" len="lg"/>
              </a:ln>
            </p:spPr>
          </p:cxnSp>
        </p:grpSp>
        <p:cxnSp>
          <p:nvCxnSpPr>
            <p:cNvPr id="456" name="Shape 456"/>
            <p:cNvCxnSpPr/>
            <p:nvPr/>
          </p:nvCxnSpPr>
          <p:spPr>
            <a:xfrm flipH="1">
              <a:off x="5143675" y="1846000"/>
              <a:ext cx="300" cy="1302300"/>
            </a:xfrm>
            <a:prstGeom prst="straightConnector1">
              <a:avLst/>
            </a:prstGeom>
            <a:noFill/>
            <a:ln w="19050" cap="flat" cmpd="sng">
              <a:solidFill>
                <a:srgbClr val="FFFFFF"/>
              </a:solidFill>
              <a:prstDash val="solid"/>
              <a:round/>
              <a:headEnd type="none" w="lg" len="lg"/>
              <a:tailEnd type="none" w="lg" len="lg"/>
            </a:ln>
          </p:spPr>
        </p:cxnSp>
      </p:grpSp>
      <p:grpSp>
        <p:nvGrpSpPr>
          <p:cNvPr id="457" name="Shape 457"/>
          <p:cNvGrpSpPr/>
          <p:nvPr/>
        </p:nvGrpSpPr>
        <p:grpSpPr>
          <a:xfrm>
            <a:off x="6630270" y="4554763"/>
            <a:ext cx="3390727" cy="1292729"/>
            <a:chOff x="5076900" y="3248024"/>
            <a:chExt cx="3390727" cy="1254346"/>
          </a:xfrm>
        </p:grpSpPr>
        <p:grpSp>
          <p:nvGrpSpPr>
            <p:cNvPr id="458" name="Shape 458"/>
            <p:cNvGrpSpPr/>
            <p:nvPr/>
          </p:nvGrpSpPr>
          <p:grpSpPr>
            <a:xfrm>
              <a:off x="6075492" y="3248024"/>
              <a:ext cx="2392134" cy="1254346"/>
              <a:chOff x="8593564" y="1366355"/>
              <a:chExt cx="2717100" cy="1053453"/>
            </a:xfrm>
          </p:grpSpPr>
          <p:sp>
            <p:nvSpPr>
              <p:cNvPr id="459" name="Shape 459"/>
              <p:cNvSpPr/>
              <p:nvPr/>
            </p:nvSpPr>
            <p:spPr>
              <a:xfrm>
                <a:off x="8593564" y="1532108"/>
                <a:ext cx="2717100" cy="887700"/>
              </a:xfrm>
              <a:prstGeom prst="rect">
                <a:avLst/>
              </a:prstGeom>
              <a:noFill/>
              <a:ln w="19050" cap="flat" cmpd="sng">
                <a:solidFill>
                  <a:srgbClr val="FFFFFF"/>
                </a:solidFill>
                <a:prstDash val="solid"/>
                <a:round/>
                <a:headEnd type="none" w="med" len="med"/>
                <a:tailEnd type="none" w="med" len="med"/>
              </a:ln>
            </p:spPr>
            <p:txBody>
              <a:bodyPr lIns="91425" tIns="91425" rIns="91425" bIns="91425" anchor="t" anchorCtr="0">
                <a:noAutofit/>
              </a:bodyPr>
              <a:lstStyle/>
              <a:p>
                <a:pPr defTabSz="914306">
                  <a:defRPr/>
                </a:pPr>
                <a:r>
                  <a:rPr lang="en" sz="1400">
                    <a:solidFill>
                      <a:srgbClr val="FFFFFF"/>
                    </a:solidFill>
                    <a:latin typeface="Calibri"/>
                    <a:ea typeface="Calibri"/>
                    <a:cs typeface="Calibri"/>
                    <a:sym typeface="Arial"/>
                  </a:rPr>
                  <a:t>Sugars &amp; Acetaldehyde</a:t>
                </a:r>
              </a:p>
              <a:p>
                <a:pPr defTabSz="914306">
                  <a:defRPr/>
                </a:pPr>
                <a:r>
                  <a:rPr lang="en" sz="1200" i="1">
                    <a:solidFill>
                      <a:srgbClr val="FFFFFF"/>
                    </a:solidFill>
                    <a:latin typeface="Calibri"/>
                    <a:ea typeface="Calibri"/>
                    <a:cs typeface="Calibri"/>
                    <a:sym typeface="Arial"/>
                  </a:rPr>
                  <a:t>Added sugars make tobacco smoke easier to inhale and form acetaldehyde, which enhances nicotine’s addictive effects</a:t>
                </a:r>
              </a:p>
            </p:txBody>
          </p:sp>
          <p:cxnSp>
            <p:nvCxnSpPr>
              <p:cNvPr id="460" name="Shape 460"/>
              <p:cNvCxnSpPr/>
              <p:nvPr/>
            </p:nvCxnSpPr>
            <p:spPr>
              <a:xfrm>
                <a:off x="9958406" y="1366355"/>
                <a:ext cx="2700" cy="165900"/>
              </a:xfrm>
              <a:prstGeom prst="straightConnector1">
                <a:avLst/>
              </a:prstGeom>
              <a:noFill/>
              <a:ln w="19050" cap="flat" cmpd="sng">
                <a:solidFill>
                  <a:srgbClr val="FFFFFF"/>
                </a:solidFill>
                <a:prstDash val="solid"/>
                <a:round/>
                <a:headEnd type="none" w="lg" len="lg"/>
                <a:tailEnd type="none" w="lg" len="lg"/>
              </a:ln>
            </p:spPr>
          </p:cxnSp>
        </p:grpSp>
        <p:cxnSp>
          <p:nvCxnSpPr>
            <p:cNvPr id="461" name="Shape 461"/>
            <p:cNvCxnSpPr/>
            <p:nvPr/>
          </p:nvCxnSpPr>
          <p:spPr>
            <a:xfrm flipH="1">
              <a:off x="5076900" y="3248025"/>
              <a:ext cx="2200200" cy="28500"/>
            </a:xfrm>
            <a:prstGeom prst="straightConnector1">
              <a:avLst/>
            </a:prstGeom>
            <a:noFill/>
            <a:ln w="19050" cap="flat" cmpd="sng">
              <a:solidFill>
                <a:srgbClr val="FFFFFF"/>
              </a:solidFill>
              <a:prstDash val="solid"/>
              <a:round/>
              <a:headEnd type="none" w="lg" len="lg"/>
              <a:tailEnd type="none" w="lg" len="lg"/>
            </a:ln>
          </p:spPr>
        </p:cxnSp>
      </p:grpSp>
      <p:sp>
        <p:nvSpPr>
          <p:cNvPr id="26" name="Shape 63">
            <a:extLst>
              <a:ext uri="{FF2B5EF4-FFF2-40B4-BE49-F238E27FC236}">
                <a16:creationId xmlns:a16="http://schemas.microsoft.com/office/drawing/2014/main" id="{56D3B006-0BD8-3848-A9E7-DBB4D8027FA1}"/>
              </a:ext>
            </a:extLst>
          </p:cNvPr>
          <p:cNvSpPr/>
          <p:nvPr/>
        </p:nvSpPr>
        <p:spPr>
          <a:xfrm>
            <a:off x="1524000" y="1019183"/>
            <a:ext cx="91440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defTabSz="321424">
              <a:defRPr/>
            </a:pPr>
            <a:endParaRPr sz="844">
              <a:solidFill>
                <a:sysClr val="windowText" lastClr="000000"/>
              </a:solidFill>
              <a:latin typeface="Calibri"/>
              <a:sym typeface="Helvetica"/>
            </a:endParaRPr>
          </a:p>
        </p:txBody>
      </p:sp>
      <p:sp>
        <p:nvSpPr>
          <p:cNvPr id="27" name="Shape 204">
            <a:extLst>
              <a:ext uri="{FF2B5EF4-FFF2-40B4-BE49-F238E27FC236}">
                <a16:creationId xmlns:a16="http://schemas.microsoft.com/office/drawing/2014/main" id="{18F0E4ED-9195-CF48-A5E9-11C5ED63396A}"/>
              </a:ext>
            </a:extLst>
          </p:cNvPr>
          <p:cNvSpPr txBox="1">
            <a:spLocks noGrp="1"/>
          </p:cNvSpPr>
          <p:nvPr>
            <p:ph type="title"/>
          </p:nvPr>
        </p:nvSpPr>
        <p:spPr>
          <a:xfrm>
            <a:off x="1835701" y="427616"/>
            <a:ext cx="8520600" cy="572700"/>
          </a:xfrm>
          <a:prstGeom prst="rect">
            <a:avLst/>
          </a:prstGeom>
        </p:spPr>
        <p:txBody>
          <a:bodyPr vert="horz" lIns="91425" tIns="91425" rIns="91425" bIns="91425" rtlCol="0" anchor="t" anchorCtr="0">
            <a:noAutofit/>
          </a:bodyPr>
          <a:lstStyle/>
          <a:p>
            <a:pPr algn="ctr"/>
            <a:r>
              <a:rPr lang="en" sz="4400" b="1" dirty="0"/>
              <a:t>Increasing Addictiveness</a:t>
            </a:r>
          </a:p>
        </p:txBody>
      </p:sp>
      <p:pic>
        <p:nvPicPr>
          <p:cNvPr id="28" name="Picture 27">
            <a:extLst>
              <a:ext uri="{FF2B5EF4-FFF2-40B4-BE49-F238E27FC236}">
                <a16:creationId xmlns:a16="http://schemas.microsoft.com/office/drawing/2014/main" id="{5B58B43E-4B2D-5A48-8ECC-BFEB3C32461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4559713" y="2033322"/>
            <a:ext cx="822751" cy="5197693"/>
          </a:xfrm>
          <a:prstGeom prst="rect">
            <a:avLst/>
          </a:prstGeom>
          <a:effectLst>
            <a:outerShdw blurRad="63500" sx="102000" sy="102000" algn="ctr" rotWithShape="0">
              <a:prstClr val="black">
                <a:alpha val="40000"/>
              </a:prstClr>
            </a:outerShdw>
          </a:effectLst>
        </p:spPr>
      </p:pic>
      <p:sp>
        <p:nvSpPr>
          <p:cNvPr id="2" name="Rectangle 1">
            <a:extLst>
              <a:ext uri="{FF2B5EF4-FFF2-40B4-BE49-F238E27FC236}">
                <a16:creationId xmlns:a16="http://schemas.microsoft.com/office/drawing/2014/main" id="{AAB8BEAA-D0C8-5F48-8F54-F6D796A47D66}"/>
              </a:ext>
            </a:extLst>
          </p:cNvPr>
          <p:cNvSpPr/>
          <p:nvPr/>
        </p:nvSpPr>
        <p:spPr>
          <a:xfrm>
            <a:off x="7741375" y="2553985"/>
            <a:ext cx="2270105" cy="1089328"/>
          </a:xfrm>
          <a:prstGeom prst="rect">
            <a:avLst/>
          </a:prstGeom>
          <a:solidFill>
            <a:srgbClr val="D0CDCF">
              <a:alpha val="58000"/>
            </a:srgb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defTabSz="321440">
              <a:defRPr/>
            </a:pPr>
            <a:endParaRPr lang="en-US" sz="844">
              <a:solidFill>
                <a:srgbClr val="FFFFFF"/>
              </a:solidFill>
              <a:latin typeface="Calibri"/>
              <a:ea typeface="Calibri"/>
              <a:cs typeface="Calibri"/>
              <a:sym typeface="Helvetica"/>
            </a:endParaRPr>
          </a:p>
        </p:txBody>
      </p:sp>
      <p:sp>
        <p:nvSpPr>
          <p:cNvPr id="3" name="TextBox 2">
            <a:extLst>
              <a:ext uri="{FF2B5EF4-FFF2-40B4-BE49-F238E27FC236}">
                <a16:creationId xmlns:a16="http://schemas.microsoft.com/office/drawing/2014/main" id="{4F1FBD22-EFD5-C249-AEC4-FB3955929696}"/>
              </a:ext>
            </a:extLst>
          </p:cNvPr>
          <p:cNvSpPr txBox="1"/>
          <p:nvPr/>
        </p:nvSpPr>
        <p:spPr>
          <a:xfrm>
            <a:off x="8603188" y="2627481"/>
            <a:ext cx="857250" cy="957955"/>
          </a:xfrm>
          <a:prstGeom prst="rect">
            <a:avLst/>
          </a:prstGeom>
          <a:noFill/>
        </p:spPr>
        <p:txBody>
          <a:bodyPr wrap="square" rtlCol="0">
            <a:spAutoFit/>
          </a:bodyPr>
          <a:lstStyle/>
          <a:p>
            <a:pPr defTabSz="321440">
              <a:defRPr/>
            </a:pPr>
            <a:r>
              <a:rPr lang="en-US" sz="5625">
                <a:ln>
                  <a:solidFill>
                    <a:sysClr val="windowText" lastClr="000000"/>
                  </a:solidFill>
                </a:ln>
                <a:solidFill>
                  <a:srgbClr val="FFC000"/>
                </a:solidFill>
                <a:latin typeface="Calibri"/>
                <a:ea typeface="Calibri"/>
                <a:cs typeface="Calibri"/>
                <a:sym typeface="Helvetica"/>
              </a:rPr>
              <a:t>?</a:t>
            </a:r>
          </a:p>
        </p:txBody>
      </p:sp>
      <p:sp>
        <p:nvSpPr>
          <p:cNvPr id="30" name="Rectangle 29">
            <a:extLst>
              <a:ext uri="{FF2B5EF4-FFF2-40B4-BE49-F238E27FC236}">
                <a16:creationId xmlns:a16="http://schemas.microsoft.com/office/drawing/2014/main" id="{8B1B781B-2199-A546-8CE7-D7925CE1DC75}"/>
              </a:ext>
            </a:extLst>
          </p:cNvPr>
          <p:cNvSpPr/>
          <p:nvPr/>
        </p:nvSpPr>
        <p:spPr>
          <a:xfrm>
            <a:off x="7649767" y="4777668"/>
            <a:ext cx="2352201" cy="1061153"/>
          </a:xfrm>
          <a:prstGeom prst="rect">
            <a:avLst/>
          </a:prstGeom>
          <a:solidFill>
            <a:srgbClr val="D0CDCF">
              <a:alpha val="58000"/>
            </a:srgb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defTabSz="321440">
              <a:defRPr/>
            </a:pPr>
            <a:endParaRPr lang="en-US" sz="844">
              <a:solidFill>
                <a:srgbClr val="FFFFFF"/>
              </a:solidFill>
              <a:latin typeface="Calibri"/>
              <a:ea typeface="Calibri"/>
              <a:cs typeface="Calibri"/>
              <a:sym typeface="Helvetica"/>
            </a:endParaRPr>
          </a:p>
        </p:txBody>
      </p:sp>
      <p:sp>
        <p:nvSpPr>
          <p:cNvPr id="31" name="TextBox 30">
            <a:extLst>
              <a:ext uri="{FF2B5EF4-FFF2-40B4-BE49-F238E27FC236}">
                <a16:creationId xmlns:a16="http://schemas.microsoft.com/office/drawing/2014/main" id="{B0A6F9C2-42AF-E749-889A-CD93D32CB193}"/>
              </a:ext>
            </a:extLst>
          </p:cNvPr>
          <p:cNvSpPr txBox="1"/>
          <p:nvPr/>
        </p:nvSpPr>
        <p:spPr>
          <a:xfrm>
            <a:off x="8603188" y="4863273"/>
            <a:ext cx="857250" cy="957955"/>
          </a:xfrm>
          <a:prstGeom prst="rect">
            <a:avLst/>
          </a:prstGeom>
          <a:noFill/>
        </p:spPr>
        <p:txBody>
          <a:bodyPr wrap="square" rtlCol="0">
            <a:spAutoFit/>
          </a:bodyPr>
          <a:lstStyle/>
          <a:p>
            <a:pPr defTabSz="321440">
              <a:defRPr/>
            </a:pPr>
            <a:r>
              <a:rPr lang="en-US" sz="5625">
                <a:ln>
                  <a:solidFill>
                    <a:sysClr val="windowText" lastClr="000000"/>
                  </a:solidFill>
                </a:ln>
                <a:solidFill>
                  <a:srgbClr val="FFC000"/>
                </a:solidFill>
                <a:latin typeface="Calibri"/>
                <a:ea typeface="Calibri"/>
                <a:cs typeface="Calibri"/>
                <a:sym typeface="Helvetica"/>
              </a:rPr>
              <a:t>?</a:t>
            </a:r>
          </a:p>
        </p:txBody>
      </p:sp>
      <p:sp>
        <p:nvSpPr>
          <p:cNvPr id="32" name="Shape 444">
            <a:extLst>
              <a:ext uri="{FF2B5EF4-FFF2-40B4-BE49-F238E27FC236}">
                <a16:creationId xmlns:a16="http://schemas.microsoft.com/office/drawing/2014/main" id="{06F06930-37F5-3E4D-9FFD-443998D1A24E}"/>
              </a:ext>
            </a:extLst>
          </p:cNvPr>
          <p:cNvSpPr/>
          <p:nvPr/>
        </p:nvSpPr>
        <p:spPr>
          <a:xfrm>
            <a:off x="4899134" y="5258178"/>
            <a:ext cx="2392134" cy="924289"/>
          </a:xfrm>
          <a:prstGeom prst="rect">
            <a:avLst/>
          </a:prstGeom>
          <a:solidFill>
            <a:schemeClr val="tx1"/>
          </a:solidFill>
          <a:ln w="19050" cap="flat" cmpd="sng">
            <a:solidFill>
              <a:srgbClr val="FFFFFF"/>
            </a:solidFill>
            <a:prstDash val="solid"/>
            <a:round/>
            <a:headEnd type="none" w="med" len="med"/>
            <a:tailEnd type="none" w="med" len="med"/>
          </a:ln>
        </p:spPr>
        <p:txBody>
          <a:bodyPr lIns="91425" tIns="91425" rIns="91425" bIns="91425" anchor="t" anchorCtr="0">
            <a:noAutofit/>
          </a:bodyPr>
          <a:lstStyle/>
          <a:p>
            <a:pPr defTabSz="914306">
              <a:defRPr/>
            </a:pPr>
            <a:r>
              <a:rPr lang="en" sz="1400">
                <a:solidFill>
                  <a:srgbClr val="FFFFFF"/>
                </a:solidFill>
                <a:latin typeface="Calibri"/>
                <a:ea typeface="Calibri"/>
                <a:cs typeface="Calibri"/>
                <a:sym typeface="Arial"/>
              </a:rPr>
              <a:t>Nicotine Salts</a:t>
            </a:r>
          </a:p>
          <a:p>
            <a:pPr defTabSz="914306">
              <a:defRPr/>
            </a:pPr>
            <a:r>
              <a:rPr lang="en" sz="1202" i="1">
                <a:solidFill>
                  <a:srgbClr val="FFFFFF"/>
                </a:solidFill>
                <a:latin typeface="Calibri"/>
                <a:ea typeface="Calibri"/>
                <a:cs typeface="Calibri"/>
                <a:sym typeface="Arial"/>
              </a:rPr>
              <a:t>Behave like ammonia compounds, but also hide the harshness of nicotine</a:t>
            </a:r>
          </a:p>
          <a:p>
            <a:pPr defTabSz="914306">
              <a:defRPr/>
            </a:pPr>
            <a:endParaRPr lang="en" sz="1200" i="1">
              <a:solidFill>
                <a:srgbClr val="FFFFFF"/>
              </a:solidFill>
              <a:latin typeface="Calibri"/>
              <a:ea typeface="Calibri"/>
              <a:cs typeface="Calibri"/>
              <a:sym typeface="Arial"/>
            </a:endParaRPr>
          </a:p>
        </p:txBody>
      </p:sp>
      <p:sp>
        <p:nvSpPr>
          <p:cNvPr id="8" name="Rectangle: Top Corners Rounded 7">
            <a:extLst>
              <a:ext uri="{FF2B5EF4-FFF2-40B4-BE49-F238E27FC236}">
                <a16:creationId xmlns:a16="http://schemas.microsoft.com/office/drawing/2014/main" id="{92B237AD-4A48-837D-73B1-B30BA204512D}"/>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7" name="Picture 6" descr="A logo for a health care company&#10;&#10;AI-generated content may be incorrect.">
            <a:extLst>
              <a:ext uri="{FF2B5EF4-FFF2-40B4-BE49-F238E27FC236}">
                <a16:creationId xmlns:a16="http://schemas.microsoft.com/office/drawing/2014/main" id="{2AC3FC94-2BBE-297F-80F0-9D7FB67003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0" name="Slide Number Placeholder 3">
            <a:extLst>
              <a:ext uri="{FF2B5EF4-FFF2-40B4-BE49-F238E27FC236}">
                <a16:creationId xmlns:a16="http://schemas.microsoft.com/office/drawing/2014/main" id="{26AACC67-ED1C-7655-914B-858ECDF4E458}"/>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33</a:t>
            </a:fld>
            <a:endParaRPr lang="en-US" sz="1400" dirty="0">
              <a:ea typeface="Calibri"/>
              <a:cs typeface="Calibri"/>
            </a:endParaRPr>
          </a:p>
        </p:txBody>
      </p:sp>
    </p:spTree>
    <p:extLst>
      <p:ext uri="{BB962C8B-B14F-4D97-AF65-F5344CB8AC3E}">
        <p14:creationId xmlns:p14="http://schemas.microsoft.com/office/powerpoint/2010/main" val="238275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6"/>
                                        </p:tgtEl>
                                        <p:attrNameLst>
                                          <p:attrName>style.visibility</p:attrName>
                                        </p:attrNameLst>
                                      </p:cBhvr>
                                      <p:to>
                                        <p:strVal val="visible"/>
                                      </p:to>
                                    </p:set>
                                    <p:animEffect transition="in" filter="fade">
                                      <p:cBhvr>
                                        <p:cTn id="7" dur="1000"/>
                                        <p:tgtEl>
                                          <p:spTgt spid="4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0"/>
                                        </p:tgtEl>
                                        <p:attrNameLst>
                                          <p:attrName>style.visibility</p:attrName>
                                        </p:attrNameLst>
                                      </p:cBhvr>
                                      <p:to>
                                        <p:strVal val="visible"/>
                                      </p:to>
                                    </p:set>
                                    <p:animEffect transition="in" filter="fade">
                                      <p:cBhvr>
                                        <p:cTn id="12" dur="1000"/>
                                        <p:tgtEl>
                                          <p:spTgt spid="4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9"/>
                                        </p:tgtEl>
                                        <p:attrNameLst>
                                          <p:attrName>style.visibility</p:attrName>
                                        </p:attrNameLst>
                                      </p:cBhvr>
                                      <p:to>
                                        <p:strVal val="visible"/>
                                      </p:to>
                                    </p:set>
                                    <p:animEffect transition="in" filter="fade">
                                      <p:cBhvr>
                                        <p:cTn id="17" dur="1000"/>
                                        <p:tgtEl>
                                          <p:spTgt spid="4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3"/>
                                        </p:tgtEl>
                                        <p:attrNameLst>
                                          <p:attrName>style.visibility</p:attrName>
                                        </p:attrNameLst>
                                      </p:cBhvr>
                                      <p:to>
                                        <p:strVal val="visible"/>
                                      </p:to>
                                    </p:set>
                                    <p:animEffect transition="in" filter="fade">
                                      <p:cBhvr>
                                        <p:cTn id="22" dur="1000"/>
                                        <p:tgtEl>
                                          <p:spTgt spid="4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52"/>
                                        </p:tgtEl>
                                        <p:attrNameLst>
                                          <p:attrName>style.visibility</p:attrName>
                                        </p:attrNameLst>
                                      </p:cBhvr>
                                      <p:to>
                                        <p:strVal val="visible"/>
                                      </p:to>
                                    </p:set>
                                    <p:animEffect transition="in" filter="fade">
                                      <p:cBhvr>
                                        <p:cTn id="27" dur="1000"/>
                                        <p:tgtEl>
                                          <p:spTgt spid="4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57"/>
                                        </p:tgtEl>
                                        <p:attrNameLst>
                                          <p:attrName>style.visibility</p:attrName>
                                        </p:attrNameLst>
                                      </p:cBhvr>
                                      <p:to>
                                        <p:strVal val="visible"/>
                                      </p:to>
                                    </p:set>
                                    <p:animEffect transition="in" filter="fade">
                                      <p:cBhvr>
                                        <p:cTn id="32" dur="1000"/>
                                        <p:tgtEl>
                                          <p:spTgt spid="45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0" presetClass="entr" presetSubtype="0" fill="hold" grpId="0" nodeType="withEffect">
                                  <p:stCondLst>
                                    <p:cond delay="100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par>
                                <p:cTn id="41" presetID="10" presetClass="entr" presetSubtype="0" fill="hold" grpId="0" nodeType="withEffect">
                                  <p:stCondLst>
                                    <p:cond delay="100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par>
                                <p:cTn id="44" presetID="10" presetClass="entr" presetSubtype="0" fill="hold" grpId="0" nodeType="withEffect">
                                  <p:stCondLst>
                                    <p:cond delay="100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500"/>
                                        <p:tgtEl>
                                          <p:spTgt spid="2"/>
                                        </p:tgtEl>
                                      </p:cBhvr>
                                    </p:animEffect>
                                  </p:childTnLst>
                                </p:cTn>
                              </p:par>
                              <p:par>
                                <p:cTn id="47" presetID="10" presetClass="entr" presetSubtype="0" fill="hold" grpId="0" nodeType="withEffect">
                                  <p:stCondLst>
                                    <p:cond delay="100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0" grpId="0" animBg="1"/>
      <p:bldP spid="31" grpId="0"/>
      <p:bldP spid="3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63">
            <a:extLst>
              <a:ext uri="{FF2B5EF4-FFF2-40B4-BE49-F238E27FC236}">
                <a16:creationId xmlns:a16="http://schemas.microsoft.com/office/drawing/2014/main" id="{FFC6A777-BC0F-424A-B14E-AEF8BDC21C7D}"/>
              </a:ext>
            </a:extLst>
          </p:cNvPr>
          <p:cNvSpPr/>
          <p:nvPr/>
        </p:nvSpPr>
        <p:spPr>
          <a:xfrm>
            <a:off x="1524000" y="1499864"/>
            <a:ext cx="91440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defTabSz="321457">
              <a:defRPr/>
            </a:pPr>
            <a:endParaRPr sz="844" kern="0">
              <a:solidFill>
                <a:sysClr val="windowText" lastClr="000000"/>
              </a:solidFill>
              <a:latin typeface="Calibri"/>
              <a:sym typeface="Helvetica"/>
            </a:endParaRPr>
          </a:p>
        </p:txBody>
      </p:sp>
      <p:pic>
        <p:nvPicPr>
          <p:cNvPr id="222" name="1680920.jpg"/>
          <p:cNvPicPr/>
          <p:nvPr/>
        </p:nvPicPr>
        <p:blipFill>
          <a:blip r:embed="rId3"/>
          <a:stretch>
            <a:fillRect/>
          </a:stretch>
        </p:blipFill>
        <p:spPr>
          <a:xfrm>
            <a:off x="1524001" y="2497334"/>
            <a:ext cx="4842503" cy="3062884"/>
          </a:xfrm>
          <a:prstGeom prst="rect">
            <a:avLst/>
          </a:prstGeom>
          <a:ln w="88900">
            <a:miter lim="400000"/>
          </a:ln>
        </p:spPr>
      </p:pic>
      <p:sp>
        <p:nvSpPr>
          <p:cNvPr id="228" name="Shape 228"/>
          <p:cNvSpPr/>
          <p:nvPr/>
        </p:nvSpPr>
        <p:spPr>
          <a:xfrm>
            <a:off x="1131779" y="646725"/>
            <a:ext cx="10355742" cy="749244"/>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lgn="ctr">
              <a:defRPr sz="4200">
                <a:solidFill>
                  <a:srgbClr val="FFFFFF"/>
                </a:solidFill>
                <a:latin typeface="+mj-lt"/>
                <a:ea typeface="+mj-ea"/>
                <a:cs typeface="+mj-cs"/>
                <a:sym typeface="Chalkboard"/>
              </a:defRPr>
            </a:lvl1pPr>
          </a:lstStyle>
          <a:p>
            <a:pPr defTabSz="321457">
              <a:defRPr sz="1800">
                <a:solidFill>
                  <a:srgbClr val="000000"/>
                </a:solidFill>
              </a:defRPr>
            </a:pPr>
            <a:r>
              <a:rPr sz="4400" b="1" kern="0">
                <a:solidFill>
                  <a:prstClr val="black"/>
                </a:solidFill>
                <a:latin typeface="Calibri"/>
                <a:ea typeface="Calibri"/>
                <a:cs typeface="Calibri"/>
              </a:rPr>
              <a:t>Who is going to replace the old smokers?</a:t>
            </a:r>
            <a:endParaRPr lang="en-US" sz="4400" b="1" kern="0">
              <a:solidFill>
                <a:prstClr val="black"/>
              </a:solidFill>
              <a:latin typeface="Calibri"/>
              <a:ea typeface="Calibri"/>
              <a:cs typeface="Calibri"/>
            </a:endParaRP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96638" y="2497334"/>
            <a:ext cx="4471363" cy="3062884"/>
          </a:xfrm>
          <a:prstGeom prst="rect">
            <a:avLst/>
          </a:prstGeom>
        </p:spPr>
      </p:pic>
      <p:sp>
        <p:nvSpPr>
          <p:cNvPr id="7" name="TextBox 6">
            <a:extLst>
              <a:ext uri="{FF2B5EF4-FFF2-40B4-BE49-F238E27FC236}">
                <a16:creationId xmlns:a16="http://schemas.microsoft.com/office/drawing/2014/main" id="{71763E49-1B44-9149-ACEF-0CC5B9ACCFF6}"/>
              </a:ext>
            </a:extLst>
          </p:cNvPr>
          <p:cNvSpPr txBox="1"/>
          <p:nvPr/>
        </p:nvSpPr>
        <p:spPr>
          <a:xfrm>
            <a:off x="1524000" y="1496748"/>
            <a:ext cx="9144000" cy="373628"/>
          </a:xfrm>
          <a:prstGeom prst="rect">
            <a:avLst/>
          </a:prstGeom>
          <a:noFill/>
        </p:spPr>
        <p:txBody>
          <a:bodyPr wrap="square" rtlCol="0">
            <a:spAutoFit/>
          </a:bodyPr>
          <a:lstStyle/>
          <a:p>
            <a:pPr algn="ctr" defTabSz="321457"/>
            <a:r>
              <a:rPr lang="en-US" sz="1828" kern="0">
                <a:solidFill>
                  <a:prstClr val="white">
                    <a:lumMod val="85000"/>
                  </a:prstClr>
                </a:solidFill>
                <a:latin typeface="Calibri"/>
                <a:sym typeface="Helvetica"/>
              </a:rPr>
              <a:t>tobaccopreventiontoolkit.stanford.edu</a:t>
            </a:r>
          </a:p>
        </p:txBody>
      </p:sp>
      <p:sp>
        <p:nvSpPr>
          <p:cNvPr id="8" name="Rectangle: Top Corners Rounded 7">
            <a:extLst>
              <a:ext uri="{FF2B5EF4-FFF2-40B4-BE49-F238E27FC236}">
                <a16:creationId xmlns:a16="http://schemas.microsoft.com/office/drawing/2014/main" id="{5F54743D-4D45-C49B-BE03-FFC2D3AE9B48}"/>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4" name="Picture 3" descr="A logo for a health care company&#10;&#10;AI-generated content may be incorrect.">
            <a:extLst>
              <a:ext uri="{FF2B5EF4-FFF2-40B4-BE49-F238E27FC236}">
                <a16:creationId xmlns:a16="http://schemas.microsoft.com/office/drawing/2014/main" id="{F6A586EF-8738-9558-F236-557247BCE8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1" name="Slide Number Placeholder 3">
            <a:extLst>
              <a:ext uri="{FF2B5EF4-FFF2-40B4-BE49-F238E27FC236}">
                <a16:creationId xmlns:a16="http://schemas.microsoft.com/office/drawing/2014/main" id="{C5F9758C-15CE-7EBF-E6FB-855DF5146C9A}"/>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34</a:t>
            </a:fld>
            <a:endParaRPr lang="en-US" sz="1400" dirty="0">
              <a:ea typeface="Calibri"/>
              <a:cs typeface="Calibri"/>
            </a:endParaRPr>
          </a:p>
        </p:txBody>
      </p:sp>
    </p:spTree>
    <p:extLst>
      <p:ext uri="{BB962C8B-B14F-4D97-AF65-F5344CB8AC3E}">
        <p14:creationId xmlns:p14="http://schemas.microsoft.com/office/powerpoint/2010/main" val="3722917433"/>
      </p:ext>
    </p:extLst>
  </p:cSld>
  <p:clrMapOvr>
    <a:masterClrMapping/>
  </p:clrMapOvr>
  <p:transition spd="med">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A539B42D-FE63-A766-17EC-E7E4D4CC54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31427" y="671555"/>
            <a:ext cx="4875720" cy="6182265"/>
          </a:xfrm>
          <a:prstGeom prst="rect">
            <a:avLst/>
          </a:prstGeom>
        </p:spPr>
      </p:pic>
      <p:sp>
        <p:nvSpPr>
          <p:cNvPr id="7" name="Rectangle: Top Corners Rounded 6">
            <a:extLst>
              <a:ext uri="{FF2B5EF4-FFF2-40B4-BE49-F238E27FC236}">
                <a16:creationId xmlns:a16="http://schemas.microsoft.com/office/drawing/2014/main" id="{AE4CFBCB-B631-1CC0-7382-BB6F91552C6E}"/>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a:cs typeface="Calibri"/>
            </a:endParaRPr>
          </a:p>
        </p:txBody>
      </p:sp>
      <p:pic>
        <p:nvPicPr>
          <p:cNvPr id="4" name="Picture 3" descr="A logo for a health care company&#10;&#10;AI-generated content may be incorrect.">
            <a:extLst>
              <a:ext uri="{FF2B5EF4-FFF2-40B4-BE49-F238E27FC236}">
                <a16:creationId xmlns:a16="http://schemas.microsoft.com/office/drawing/2014/main" id="{5A6733CE-29EF-4A01-BC4B-82D0724952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9" name="Slide Number Placeholder 3">
            <a:extLst>
              <a:ext uri="{FF2B5EF4-FFF2-40B4-BE49-F238E27FC236}">
                <a16:creationId xmlns:a16="http://schemas.microsoft.com/office/drawing/2014/main" id="{C3B18CAB-8E70-7D31-46A5-9F11A8ED0652}"/>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35</a:t>
            </a:fld>
            <a:endParaRPr lang="en-US" sz="1400" dirty="0">
              <a:ea typeface="Calibri"/>
              <a:cs typeface="Calibri"/>
            </a:endParaRPr>
          </a:p>
        </p:txBody>
      </p:sp>
    </p:spTree>
    <p:extLst>
      <p:ext uri="{BB962C8B-B14F-4D97-AF65-F5344CB8AC3E}">
        <p14:creationId xmlns:p14="http://schemas.microsoft.com/office/powerpoint/2010/main" val="27280757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700" y="1004187"/>
            <a:ext cx="8520600" cy="572700"/>
          </a:xfrm>
        </p:spPr>
        <p:txBody>
          <a:bodyPr>
            <a:noAutofit/>
          </a:bodyPr>
          <a:lstStyle/>
          <a:p>
            <a:pPr algn="ctr"/>
            <a:r>
              <a:rPr lang="en-US" b="1" dirty="0">
                <a:solidFill>
                  <a:srgbClr val="0C333C"/>
                </a:solidFill>
                <a:latin typeface="Calibri"/>
                <a:ea typeface="Calibri"/>
                <a:cs typeface="Calibri"/>
              </a:rPr>
              <a:t>Electronic Cigarettes</a:t>
            </a: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0" y="1898453"/>
            <a:ext cx="9144000" cy="4102299"/>
          </a:xfrm>
          <a:prstGeom prst="rect">
            <a:avLst/>
          </a:prstGeom>
        </p:spPr>
      </p:pic>
      <p:sp>
        <p:nvSpPr>
          <p:cNvPr id="5" name="Shape 63"/>
          <p:cNvSpPr/>
          <p:nvPr/>
        </p:nvSpPr>
        <p:spPr>
          <a:xfrm>
            <a:off x="1524000" y="1874975"/>
            <a:ext cx="9144000" cy="309600"/>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endParaRPr/>
          </a:p>
        </p:txBody>
      </p:sp>
      <p:sp>
        <p:nvSpPr>
          <p:cNvPr id="6" name="Rectangle 5"/>
          <p:cNvSpPr/>
          <p:nvPr/>
        </p:nvSpPr>
        <p:spPr>
          <a:xfrm>
            <a:off x="8779240" y="2184575"/>
            <a:ext cx="1888761" cy="1972856"/>
          </a:xfrm>
          <a:prstGeom prst="rect">
            <a:avLst/>
          </a:prstGeom>
          <a:solidFill>
            <a:schemeClr val="bg1"/>
          </a:solidFill>
          <a:ln w="38100">
            <a:solidFill>
              <a:srgbClr val="0C3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38"/>
              <a:t> </a:t>
            </a:r>
            <a:r>
              <a:rPr lang="en-US" sz="1476" b="1">
                <a:solidFill>
                  <a:schemeClr val="tx1"/>
                </a:solidFill>
              </a:rPr>
              <a:t>E-Cigarette/Vape Pen Liquid Ingredients</a:t>
            </a:r>
          </a:p>
          <a:p>
            <a:pPr algn="ctr"/>
            <a:endParaRPr lang="en-US" sz="1476" b="1">
              <a:solidFill>
                <a:schemeClr val="tx1"/>
              </a:solidFill>
            </a:endParaRPr>
          </a:p>
          <a:p>
            <a:pPr algn="ctr"/>
            <a:r>
              <a:rPr lang="en-US" sz="1476">
                <a:solidFill>
                  <a:schemeClr val="tx1"/>
                </a:solidFill>
              </a:rPr>
              <a:t>Propylene Glycol</a:t>
            </a:r>
          </a:p>
          <a:p>
            <a:pPr algn="ctr"/>
            <a:r>
              <a:rPr lang="en-US" sz="1476">
                <a:solidFill>
                  <a:schemeClr val="tx1"/>
                </a:solidFill>
              </a:rPr>
              <a:t>Vegetable Glycerin</a:t>
            </a:r>
          </a:p>
          <a:p>
            <a:pPr algn="ctr"/>
            <a:r>
              <a:rPr lang="en-US" sz="1476">
                <a:solidFill>
                  <a:schemeClr val="tx1"/>
                </a:solidFill>
              </a:rPr>
              <a:t>Nicotine</a:t>
            </a:r>
          </a:p>
          <a:p>
            <a:pPr algn="ctr"/>
            <a:r>
              <a:rPr lang="en-US" sz="1476">
                <a:solidFill>
                  <a:schemeClr val="tx1"/>
                </a:solidFill>
              </a:rPr>
              <a:t>Flavoring Chemicals</a:t>
            </a:r>
          </a:p>
        </p:txBody>
      </p:sp>
      <p:sp>
        <p:nvSpPr>
          <p:cNvPr id="10" name="Rectangle: Top Corners Rounded 9">
            <a:extLst>
              <a:ext uri="{FF2B5EF4-FFF2-40B4-BE49-F238E27FC236}">
                <a16:creationId xmlns:a16="http://schemas.microsoft.com/office/drawing/2014/main" id="{1EEEEB67-BADE-CD5A-0167-20DB3418AA35}"/>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7" name="Picture 6" descr="A logo for a health care company&#10;&#10;AI-generated content may be incorrect.">
            <a:extLst>
              <a:ext uri="{FF2B5EF4-FFF2-40B4-BE49-F238E27FC236}">
                <a16:creationId xmlns:a16="http://schemas.microsoft.com/office/drawing/2014/main" id="{C009A6F5-9D10-1A83-F585-900B5743D0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2" name="Slide Number Placeholder 3">
            <a:extLst>
              <a:ext uri="{FF2B5EF4-FFF2-40B4-BE49-F238E27FC236}">
                <a16:creationId xmlns:a16="http://schemas.microsoft.com/office/drawing/2014/main" id="{1298F1AE-8E9C-969C-F1ED-8529942B07C2}"/>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36</a:t>
            </a:fld>
            <a:endParaRPr lang="en-US" sz="1400" dirty="0">
              <a:ea typeface="Calibri"/>
              <a:cs typeface="Calibri"/>
            </a:endParaRPr>
          </a:p>
        </p:txBody>
      </p:sp>
    </p:spTree>
    <p:extLst>
      <p:ext uri="{BB962C8B-B14F-4D97-AF65-F5344CB8AC3E}">
        <p14:creationId xmlns:p14="http://schemas.microsoft.com/office/powerpoint/2010/main" val="12436193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a:extLst>
              <a:ext uri="{FF2B5EF4-FFF2-40B4-BE49-F238E27FC236}">
                <a16:creationId xmlns:a16="http://schemas.microsoft.com/office/drawing/2014/main" id="{10082D18-0615-1846-B1B2-8321B6DD3BBF}"/>
              </a:ext>
            </a:extLst>
          </p:cNvPr>
          <p:cNvPicPr>
            <a:picLocks noGrp="1" noChangeAspect="1"/>
          </p:cNvPicPr>
          <p:nvPr>
            <p:ph idx="1"/>
          </p:nvPr>
        </p:nvPicPr>
        <p:blipFill>
          <a:blip r:embed="rId3" cstate="email">
            <a:clrChange>
              <a:clrFrom>
                <a:srgbClr val="E8E8E8"/>
              </a:clrFrom>
              <a:clrTo>
                <a:srgbClr val="E8E8E8">
                  <a:alpha val="0"/>
                </a:srgbClr>
              </a:clrTo>
            </a:clrChange>
            <a:extLst>
              <a:ext uri="{28A0092B-C50C-407E-A947-70E740481C1C}">
                <a14:useLocalDpi xmlns:a14="http://schemas.microsoft.com/office/drawing/2010/main"/>
              </a:ext>
            </a:extLst>
          </a:blip>
          <a:stretch>
            <a:fillRect/>
          </a:stretch>
        </p:blipFill>
        <p:spPr>
          <a:xfrm>
            <a:off x="1596606" y="3961397"/>
            <a:ext cx="6324600" cy="2552700"/>
          </a:xfrm>
          <a:solidFill>
            <a:schemeClr val="tx1"/>
          </a:solidFill>
        </p:spPr>
      </p:pic>
      <p:sp>
        <p:nvSpPr>
          <p:cNvPr id="7" name="Content Placeholder 6"/>
          <p:cNvSpPr>
            <a:spLocks noGrp="1"/>
          </p:cNvSpPr>
          <p:nvPr>
            <p:ph sz="half" idx="4294967295"/>
          </p:nvPr>
        </p:nvSpPr>
        <p:spPr>
          <a:xfrm>
            <a:off x="1408982" y="1283030"/>
            <a:ext cx="9049828" cy="2870200"/>
          </a:xfrm>
        </p:spPr>
        <p:txBody>
          <a:bodyPr vert="horz" lIns="91440" tIns="45720" rIns="91440" bIns="45720" rtlCol="0" anchor="t">
            <a:noAutofit/>
          </a:bodyPr>
          <a:lstStyle/>
          <a:p>
            <a:pPr marL="0" indent="0">
              <a:buNone/>
            </a:pPr>
            <a:r>
              <a:rPr lang="en-US" sz="2400" dirty="0"/>
              <a:t>Vaping is the act of inhaling and exhaling the aerosol, often referred to as “vapor,” produced by an e-cigarette or similar device. Components include:</a:t>
            </a:r>
            <a:br>
              <a:rPr lang="en-US" sz="2400" dirty="0"/>
            </a:br>
            <a:endParaRPr lang="en-US" sz="1800">
              <a:ea typeface="Calibri"/>
              <a:cs typeface="Calibri"/>
            </a:endParaRPr>
          </a:p>
          <a:p>
            <a:pPr lvl="1"/>
            <a:r>
              <a:rPr lang="en-US" sz="1800" dirty="0"/>
              <a:t>Cartridge or reservoir to hold a e-liquid</a:t>
            </a:r>
            <a:endParaRPr lang="en-US" sz="1800">
              <a:ea typeface="Calibri"/>
              <a:cs typeface="Calibri"/>
            </a:endParaRPr>
          </a:p>
          <a:p>
            <a:pPr lvl="1"/>
            <a:r>
              <a:rPr lang="en-US" sz="1800" dirty="0"/>
              <a:t>Heating element (atomizer)</a:t>
            </a:r>
            <a:endParaRPr lang="en-US" sz="1800">
              <a:ea typeface="Calibri"/>
              <a:cs typeface="Calibri"/>
            </a:endParaRPr>
          </a:p>
          <a:p>
            <a:pPr lvl="1"/>
            <a:r>
              <a:rPr lang="en-US" sz="1800" dirty="0"/>
              <a:t>Power source (battery)</a:t>
            </a:r>
            <a:endParaRPr lang="en-US" sz="1800">
              <a:ea typeface="Calibri"/>
              <a:cs typeface="Calibri"/>
            </a:endParaRPr>
          </a:p>
          <a:p>
            <a:pPr lvl="1"/>
            <a:r>
              <a:rPr lang="en-US" sz="1800" dirty="0"/>
              <a:t>Mouthpiece to inhale</a:t>
            </a:r>
            <a:endParaRPr lang="en-US" sz="1800">
              <a:ea typeface="Calibri"/>
              <a:cs typeface="Calibri"/>
            </a:endParaRPr>
          </a:p>
          <a:p>
            <a:pPr lvl="1"/>
            <a:endParaRPr lang="en-US" sz="2000"/>
          </a:p>
          <a:p>
            <a:pPr marL="0" indent="0">
              <a:buNone/>
            </a:pPr>
            <a:endParaRPr lang="en-US" sz="800"/>
          </a:p>
        </p:txBody>
      </p:sp>
      <p:sp>
        <p:nvSpPr>
          <p:cNvPr id="5" name="Slide Number Placeholder 2">
            <a:extLst>
              <a:ext uri="{FF2B5EF4-FFF2-40B4-BE49-F238E27FC236}">
                <a16:creationId xmlns:a16="http://schemas.microsoft.com/office/drawing/2014/main" id="{AF9FA00E-FC90-47EA-A8D8-3746B382A482}"/>
              </a:ext>
            </a:extLst>
          </p:cNvPr>
          <p:cNvSpPr txBox="1">
            <a:spLocks/>
          </p:cNvSpPr>
          <p:nvPr/>
        </p:nvSpPr>
        <p:spPr>
          <a:xfrm>
            <a:off x="3009900" y="5582364"/>
            <a:ext cx="1600200" cy="273844"/>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D634D2A0-D88B-48E9-9263-2336432C13C1}" type="slidenum">
              <a:rPr lang="en-US" sz="1050">
                <a:solidFill>
                  <a:schemeClr val="tx2"/>
                </a:solidFill>
                <a:latin typeface="Calibri"/>
                <a:ea typeface="Calibri"/>
                <a:cs typeface="Calibri"/>
              </a:rPr>
              <a:pPr>
                <a:defRPr/>
              </a:pPr>
              <a:t>37</a:t>
            </a:fld>
            <a:endParaRPr lang="en-US" sz="1050">
              <a:solidFill>
                <a:schemeClr val="tx2"/>
              </a:solidFill>
              <a:latin typeface="Calibri"/>
              <a:ea typeface="Calibri"/>
              <a:cs typeface="Calibri"/>
            </a:endParaRPr>
          </a:p>
        </p:txBody>
      </p:sp>
      <p:sp>
        <p:nvSpPr>
          <p:cNvPr id="10" name="Rectangle: Top Corners Rounded 9">
            <a:extLst>
              <a:ext uri="{FF2B5EF4-FFF2-40B4-BE49-F238E27FC236}">
                <a16:creationId xmlns:a16="http://schemas.microsoft.com/office/drawing/2014/main" id="{2AF79A4B-6864-0386-32A9-E4B9705AFCE7}"/>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3" name="Picture 2" descr="A logo for a health care company&#10;&#10;AI-generated content may be incorrect.">
            <a:extLst>
              <a:ext uri="{FF2B5EF4-FFF2-40B4-BE49-F238E27FC236}">
                <a16:creationId xmlns:a16="http://schemas.microsoft.com/office/drawing/2014/main" id="{29A07AE4-6D79-B25D-9B76-6F93BCD472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1" name="Slide Number Placeholder 3">
            <a:extLst>
              <a:ext uri="{FF2B5EF4-FFF2-40B4-BE49-F238E27FC236}">
                <a16:creationId xmlns:a16="http://schemas.microsoft.com/office/drawing/2014/main" id="{461A6918-4630-66E0-24FE-798EF91DEB86}"/>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37</a:t>
            </a:fld>
            <a:endParaRPr lang="en-US" sz="1400" dirty="0">
              <a:ea typeface="Calibri"/>
              <a:cs typeface="Calibri"/>
            </a:endParaRPr>
          </a:p>
        </p:txBody>
      </p:sp>
      <p:sp>
        <p:nvSpPr>
          <p:cNvPr id="2" name="TextBox 1">
            <a:extLst>
              <a:ext uri="{FF2B5EF4-FFF2-40B4-BE49-F238E27FC236}">
                <a16:creationId xmlns:a16="http://schemas.microsoft.com/office/drawing/2014/main" id="{D3DD1035-15B7-39D9-0095-CED9C64296A7}"/>
              </a:ext>
            </a:extLst>
          </p:cNvPr>
          <p:cNvSpPr txBox="1"/>
          <p:nvPr/>
        </p:nvSpPr>
        <p:spPr>
          <a:xfrm>
            <a:off x="1408981" y="503207"/>
            <a:ext cx="547489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000000"/>
                </a:solidFill>
                <a:latin typeface="Calibri"/>
                <a:ea typeface="Calibri"/>
                <a:cs typeface="Calibri"/>
              </a:rPr>
              <a:t>What Is Vaping?</a:t>
            </a:r>
            <a:endParaRPr lang="en-US" sz="4400">
              <a:solidFill>
                <a:srgbClr val="000000"/>
              </a:solidFill>
              <a:latin typeface="Calibri"/>
              <a:ea typeface="Calibri"/>
              <a:cs typeface="Calibri"/>
            </a:endParaRPr>
          </a:p>
        </p:txBody>
      </p:sp>
    </p:spTree>
    <p:extLst>
      <p:ext uri="{BB962C8B-B14F-4D97-AF65-F5344CB8AC3E}">
        <p14:creationId xmlns:p14="http://schemas.microsoft.com/office/powerpoint/2010/main" val="16767843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700" y="893970"/>
            <a:ext cx="8520600" cy="572700"/>
          </a:xfrm>
        </p:spPr>
        <p:txBody>
          <a:bodyPr>
            <a:noAutofit/>
          </a:bodyPr>
          <a:lstStyle/>
          <a:p>
            <a:pPr algn="ctr"/>
            <a:r>
              <a:rPr lang="en-US" b="1" dirty="0">
                <a:latin typeface="Calibri"/>
                <a:ea typeface="Calibri"/>
                <a:cs typeface="Calibri"/>
              </a:rPr>
              <a:t>It’s an Aerosol, Not a Vapor</a:t>
            </a:r>
          </a:p>
        </p:txBody>
      </p:sp>
      <p:pic>
        <p:nvPicPr>
          <p:cNvPr id="5" name="Content Placeholder 4"/>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a:stretch/>
        </p:blipFill>
        <p:spPr>
          <a:xfrm>
            <a:off x="6042708" y="2410244"/>
            <a:ext cx="2914985" cy="2434456"/>
          </a:xfrm>
        </p:spPr>
      </p:pic>
      <p:pic>
        <p:nvPicPr>
          <p:cNvPr id="6" name="Content Placeholder 5"/>
          <p:cNvPicPr>
            <a:picLocks noGrp="1" noChangeAspect="1"/>
          </p:cNvPicPr>
          <p:nvPr>
            <p:ph sz="half" idx="2"/>
          </p:nvPr>
        </p:nvPicPr>
        <p:blipFill rotWithShape="1">
          <a:blip r:embed="rId4" cstate="email">
            <a:extLst>
              <a:ext uri="{28A0092B-C50C-407E-A947-70E740481C1C}">
                <a14:useLocalDpi xmlns:a14="http://schemas.microsoft.com/office/drawing/2010/main"/>
              </a:ext>
            </a:extLst>
          </a:blip>
          <a:srcRect/>
          <a:stretch/>
        </p:blipFill>
        <p:spPr>
          <a:xfrm>
            <a:off x="2940779" y="2410243"/>
            <a:ext cx="2914985" cy="2474640"/>
          </a:xfrm>
        </p:spPr>
      </p:pic>
      <p:sp>
        <p:nvSpPr>
          <p:cNvPr id="7" name="&quot;No&quot; Symbol 6"/>
          <p:cNvSpPr/>
          <p:nvPr/>
        </p:nvSpPr>
        <p:spPr>
          <a:xfrm>
            <a:off x="6042708" y="2232766"/>
            <a:ext cx="3198781" cy="3134320"/>
          </a:xfrm>
          <a:prstGeom prst="noSmoking">
            <a:avLst>
              <a:gd name="adj" fmla="val 9652"/>
            </a:avLst>
          </a:prstGeom>
          <a:solidFill>
            <a:srgbClr val="C0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38">
              <a:solidFill>
                <a:schemeClr val="tx1"/>
              </a:solidFill>
            </a:endParaRPr>
          </a:p>
        </p:txBody>
      </p:sp>
      <p:sp>
        <p:nvSpPr>
          <p:cNvPr id="8" name="Donut 7"/>
          <p:cNvSpPr/>
          <p:nvPr/>
        </p:nvSpPr>
        <p:spPr>
          <a:xfrm>
            <a:off x="2828018" y="2238948"/>
            <a:ext cx="3214688" cy="3134320"/>
          </a:xfrm>
          <a:prstGeom prst="donut">
            <a:avLst>
              <a:gd name="adj" fmla="val 10129"/>
            </a:avLst>
          </a:prstGeom>
          <a:solidFill>
            <a:srgbClr val="00B0F0">
              <a:alpha val="68000"/>
            </a:srgbClr>
          </a:solidFill>
          <a:ln w="3175" cmpd="dbl">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38">
              <a:solidFill>
                <a:schemeClr val="tx1"/>
              </a:solidFill>
            </a:endParaRPr>
          </a:p>
        </p:txBody>
      </p:sp>
      <p:sp>
        <p:nvSpPr>
          <p:cNvPr id="9" name="Shape 101"/>
          <p:cNvSpPr/>
          <p:nvPr/>
        </p:nvSpPr>
        <p:spPr>
          <a:xfrm>
            <a:off x="1524000" y="1710380"/>
            <a:ext cx="9144000" cy="309600"/>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endParaRPr/>
          </a:p>
        </p:txBody>
      </p:sp>
      <p:sp>
        <p:nvSpPr>
          <p:cNvPr id="12" name="Rectangle: Top Corners Rounded 11">
            <a:extLst>
              <a:ext uri="{FF2B5EF4-FFF2-40B4-BE49-F238E27FC236}">
                <a16:creationId xmlns:a16="http://schemas.microsoft.com/office/drawing/2014/main" id="{87BD321A-A0E8-542A-80F8-3E2A28B25831}"/>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4" name="Picture 3" descr="A logo for a health care company&#10;&#10;AI-generated content may be incorrect.">
            <a:extLst>
              <a:ext uri="{FF2B5EF4-FFF2-40B4-BE49-F238E27FC236}">
                <a16:creationId xmlns:a16="http://schemas.microsoft.com/office/drawing/2014/main" id="{B1AB5268-FDA2-B278-8B52-F0C1B260EF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4" name="Slide Number Placeholder 3">
            <a:extLst>
              <a:ext uri="{FF2B5EF4-FFF2-40B4-BE49-F238E27FC236}">
                <a16:creationId xmlns:a16="http://schemas.microsoft.com/office/drawing/2014/main" id="{2D6F8ABF-A19C-2FB5-B7D2-FE24A7C6CC2E}"/>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38</a:t>
            </a:fld>
            <a:endParaRPr lang="en-US" sz="1400" dirty="0">
              <a:ea typeface="Calibri"/>
              <a:cs typeface="Calibri"/>
            </a:endParaRPr>
          </a:p>
        </p:txBody>
      </p:sp>
    </p:spTree>
    <p:extLst>
      <p:ext uri="{BB962C8B-B14F-4D97-AF65-F5344CB8AC3E}">
        <p14:creationId xmlns:p14="http://schemas.microsoft.com/office/powerpoint/2010/main" val="18188355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3103CC-B8BD-7D3A-A8F7-490A78B1F4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25520" y="503207"/>
            <a:ext cx="6940960" cy="6354793"/>
          </a:xfrm>
          <a:prstGeom prst="rect">
            <a:avLst/>
          </a:prstGeom>
        </p:spPr>
      </p:pic>
      <p:sp>
        <p:nvSpPr>
          <p:cNvPr id="7" name="Rectangle: Top Corners Rounded 6">
            <a:extLst>
              <a:ext uri="{FF2B5EF4-FFF2-40B4-BE49-F238E27FC236}">
                <a16:creationId xmlns:a16="http://schemas.microsoft.com/office/drawing/2014/main" id="{B42306B6-CB59-0D08-EDAC-E50F51B9171A}"/>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a:solidFill>
                <a:schemeClr val="bg1"/>
              </a:solidFill>
              <a:latin typeface="Calibri"/>
              <a:ea typeface="Calibri"/>
              <a:cs typeface="Calibri"/>
            </a:endParaRPr>
          </a:p>
        </p:txBody>
      </p:sp>
      <p:pic>
        <p:nvPicPr>
          <p:cNvPr id="3" name="Picture 2" descr="A logo for a health care company&#10;&#10;AI-generated content may be incorrect.">
            <a:extLst>
              <a:ext uri="{FF2B5EF4-FFF2-40B4-BE49-F238E27FC236}">
                <a16:creationId xmlns:a16="http://schemas.microsoft.com/office/drawing/2014/main" id="{657F42C7-ABFB-A91F-9407-D64F4817F5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9" name="Slide Number Placeholder 3">
            <a:extLst>
              <a:ext uri="{FF2B5EF4-FFF2-40B4-BE49-F238E27FC236}">
                <a16:creationId xmlns:a16="http://schemas.microsoft.com/office/drawing/2014/main" id="{AAB5D1D5-5A17-31B8-A706-431F90DEF555}"/>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39</a:t>
            </a:fld>
            <a:endParaRPr lang="en-US" sz="1400" dirty="0">
              <a:ea typeface="Calibri"/>
              <a:cs typeface="Calibri"/>
            </a:endParaRPr>
          </a:p>
        </p:txBody>
      </p:sp>
    </p:spTree>
    <p:extLst>
      <p:ext uri="{BB962C8B-B14F-4D97-AF65-F5344CB8AC3E}">
        <p14:creationId xmlns:p14="http://schemas.microsoft.com/office/powerpoint/2010/main" val="491633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362678" y="0"/>
            <a:ext cx="2824289" cy="6862314"/>
          </a:xfrm>
          <a:prstGeom prst="rect">
            <a:avLst/>
          </a:prstGeom>
        </p:spPr>
      </p:pic>
      <p:sp>
        <p:nvSpPr>
          <p:cNvPr id="4" name="Text 1"/>
          <p:cNvSpPr/>
          <p:nvPr/>
        </p:nvSpPr>
        <p:spPr>
          <a:xfrm>
            <a:off x="228600" y="1179983"/>
            <a:ext cx="8039100" cy="1058466"/>
          </a:xfrm>
          <a:prstGeom prst="rect">
            <a:avLst/>
          </a:prstGeom>
          <a:noFill/>
          <a:ln/>
        </p:spPr>
        <p:txBody>
          <a:bodyPr wrap="square" lIns="0" tIns="0" rIns="0" bIns="0" rtlCol="0" anchor="t"/>
          <a:lstStyle/>
          <a:p>
            <a:pPr algn="ctr">
              <a:lnSpc>
                <a:spcPts val="2083"/>
              </a:lnSpc>
            </a:pPr>
            <a:r>
              <a:rPr lang="en-US">
                <a:solidFill>
                  <a:srgbClr val="000000"/>
                </a:solidFill>
                <a:ea typeface="Nunito Sans" pitchFamily="34" charset="-122"/>
                <a:cs typeface="Nunito Sans" pitchFamily="34" charset="-120"/>
              </a:rPr>
              <a:t>Understanding the financial scale of the tobacco industry provides critical context for public health interventions. </a:t>
            </a:r>
          </a:p>
          <a:p>
            <a:pPr algn="ctr">
              <a:lnSpc>
                <a:spcPts val="2083"/>
              </a:lnSpc>
            </a:pPr>
            <a:endParaRPr lang="en-US">
              <a:solidFill>
                <a:srgbClr val="000000"/>
              </a:solidFill>
              <a:ea typeface="Nunito Sans" pitchFamily="34" charset="-122"/>
              <a:cs typeface="Nunito Sans" pitchFamily="34" charset="-120"/>
            </a:endParaRPr>
          </a:p>
          <a:p>
            <a:pPr algn="ctr">
              <a:lnSpc>
                <a:spcPts val="2083"/>
              </a:lnSpc>
            </a:pPr>
            <a:endParaRPr lang="en-US">
              <a:solidFill>
                <a:srgbClr val="000000"/>
              </a:solidFill>
              <a:ea typeface="Nunito Sans" pitchFamily="34" charset="-122"/>
              <a:cs typeface="Nunito Sans" pitchFamily="34" charset="-120"/>
            </a:endParaRPr>
          </a:p>
          <a:p>
            <a:pPr algn="ctr">
              <a:lnSpc>
                <a:spcPts val="2083"/>
              </a:lnSpc>
            </a:pPr>
            <a:r>
              <a:rPr lang="en-US">
                <a:solidFill>
                  <a:srgbClr val="000000"/>
                </a:solidFill>
                <a:ea typeface="Nunito Sans" pitchFamily="34" charset="-122"/>
                <a:cs typeface="Nunito Sans" pitchFamily="34" charset="-120"/>
              </a:rPr>
              <a:t>When compared to other major global markets, tobacco's profitability reveals why this industry remains so entrenched despite known health consequences.</a:t>
            </a:r>
            <a:endParaRPr lang="en-US"/>
          </a:p>
        </p:txBody>
      </p:sp>
      <p:sp>
        <p:nvSpPr>
          <p:cNvPr id="5" name="Text 2"/>
          <p:cNvSpPr/>
          <p:nvPr/>
        </p:nvSpPr>
        <p:spPr>
          <a:xfrm>
            <a:off x="661492" y="3294459"/>
            <a:ext cx="1961158" cy="545803"/>
          </a:xfrm>
          <a:prstGeom prst="rect">
            <a:avLst/>
          </a:prstGeom>
          <a:noFill/>
          <a:ln/>
        </p:spPr>
        <p:txBody>
          <a:bodyPr wrap="none" lIns="0" tIns="0" rIns="0" bIns="0" rtlCol="0" anchor="t"/>
          <a:lstStyle/>
          <a:p>
            <a:pPr algn="ctr">
              <a:lnSpc>
                <a:spcPts val="4291"/>
              </a:lnSpc>
            </a:pPr>
            <a:r>
              <a:rPr lang="en-US" sz="4291">
                <a:solidFill>
                  <a:srgbClr val="219AC6"/>
                </a:solidFill>
                <a:ea typeface="Montserrat" pitchFamily="34" charset="-122"/>
                <a:cs typeface="Montserrat" pitchFamily="34" charset="-120"/>
              </a:rPr>
              <a:t>$47B</a:t>
            </a:r>
            <a:endParaRPr lang="en-US" sz="4291">
              <a:solidFill>
                <a:srgbClr val="219AC6"/>
              </a:solidFill>
            </a:endParaRPr>
          </a:p>
        </p:txBody>
      </p:sp>
      <p:sp>
        <p:nvSpPr>
          <p:cNvPr id="6" name="Text 3"/>
          <p:cNvSpPr/>
          <p:nvPr/>
        </p:nvSpPr>
        <p:spPr>
          <a:xfrm>
            <a:off x="661492" y="4046934"/>
            <a:ext cx="1961158" cy="516930"/>
          </a:xfrm>
          <a:prstGeom prst="rect">
            <a:avLst/>
          </a:prstGeom>
          <a:noFill/>
          <a:ln/>
        </p:spPr>
        <p:txBody>
          <a:bodyPr wrap="square" lIns="0" tIns="0" rIns="0" bIns="0" rtlCol="0" anchor="t"/>
          <a:lstStyle/>
          <a:p>
            <a:pPr algn="ctr">
              <a:lnSpc>
                <a:spcPts val="2000"/>
              </a:lnSpc>
            </a:pPr>
            <a:r>
              <a:rPr lang="en-US" sz="1625">
                <a:solidFill>
                  <a:srgbClr val="219AC6"/>
                </a:solidFill>
                <a:ea typeface="Montserrat" pitchFamily="34" charset="-122"/>
                <a:cs typeface="Montserrat" pitchFamily="34" charset="-120"/>
              </a:rPr>
              <a:t>Coca-Cola Annual Profits</a:t>
            </a:r>
            <a:endParaRPr lang="en-US" sz="1625">
              <a:solidFill>
                <a:srgbClr val="219AC6"/>
              </a:solidFill>
            </a:endParaRPr>
          </a:p>
        </p:txBody>
      </p:sp>
      <p:sp>
        <p:nvSpPr>
          <p:cNvPr id="7" name="Text 4"/>
          <p:cNvSpPr/>
          <p:nvPr/>
        </p:nvSpPr>
        <p:spPr>
          <a:xfrm>
            <a:off x="661492" y="4663082"/>
            <a:ext cx="1961158" cy="264617"/>
          </a:xfrm>
          <a:prstGeom prst="rect">
            <a:avLst/>
          </a:prstGeom>
          <a:noFill/>
          <a:ln/>
        </p:spPr>
        <p:txBody>
          <a:bodyPr wrap="none" lIns="0" tIns="0" rIns="0" bIns="0" rtlCol="0" anchor="t"/>
          <a:lstStyle/>
          <a:p>
            <a:pPr algn="ctr">
              <a:lnSpc>
                <a:spcPts val="2083"/>
              </a:lnSpc>
            </a:pPr>
            <a:r>
              <a:rPr lang="en-US" sz="1292">
                <a:solidFill>
                  <a:srgbClr val="219AC6"/>
                </a:solidFill>
                <a:ea typeface="Nunito Sans" pitchFamily="34" charset="-122"/>
                <a:cs typeface="Nunito Sans" pitchFamily="34" charset="-120"/>
              </a:rPr>
              <a:t>Global beverage leader</a:t>
            </a:r>
            <a:endParaRPr lang="en-US" sz="1292">
              <a:solidFill>
                <a:srgbClr val="219AC6"/>
              </a:solidFill>
            </a:endParaRPr>
          </a:p>
        </p:txBody>
      </p:sp>
      <p:sp>
        <p:nvSpPr>
          <p:cNvPr id="8" name="Text 5"/>
          <p:cNvSpPr/>
          <p:nvPr/>
        </p:nvSpPr>
        <p:spPr>
          <a:xfrm>
            <a:off x="2829322" y="3294459"/>
            <a:ext cx="1961257" cy="545803"/>
          </a:xfrm>
          <a:prstGeom prst="rect">
            <a:avLst/>
          </a:prstGeom>
          <a:noFill/>
          <a:ln/>
        </p:spPr>
        <p:txBody>
          <a:bodyPr wrap="none" lIns="0" tIns="0" rIns="0" bIns="0" rtlCol="0" anchor="t"/>
          <a:lstStyle/>
          <a:p>
            <a:pPr algn="ctr">
              <a:lnSpc>
                <a:spcPts val="4291"/>
              </a:lnSpc>
            </a:pPr>
            <a:r>
              <a:rPr lang="en-US" sz="4291" dirty="0">
                <a:solidFill>
                  <a:srgbClr val="219AC6"/>
                </a:solidFill>
                <a:ea typeface="Montserrat" pitchFamily="34" charset="-122"/>
                <a:cs typeface="Montserrat" pitchFamily="34" charset="-120"/>
              </a:rPr>
              <a:t>$646B</a:t>
            </a:r>
            <a:endParaRPr lang="en-US" sz="4291" dirty="0">
              <a:solidFill>
                <a:srgbClr val="219AC6"/>
              </a:solidFill>
            </a:endParaRPr>
          </a:p>
        </p:txBody>
      </p:sp>
      <p:sp>
        <p:nvSpPr>
          <p:cNvPr id="9" name="Text 6"/>
          <p:cNvSpPr/>
          <p:nvPr/>
        </p:nvSpPr>
        <p:spPr>
          <a:xfrm>
            <a:off x="2829322" y="4046934"/>
            <a:ext cx="1961257" cy="516930"/>
          </a:xfrm>
          <a:prstGeom prst="rect">
            <a:avLst/>
          </a:prstGeom>
          <a:noFill/>
          <a:ln/>
        </p:spPr>
        <p:txBody>
          <a:bodyPr wrap="square" lIns="0" tIns="0" rIns="0" bIns="0" rtlCol="0" anchor="t"/>
          <a:lstStyle/>
          <a:p>
            <a:pPr algn="ctr">
              <a:lnSpc>
                <a:spcPts val="2000"/>
              </a:lnSpc>
            </a:pPr>
            <a:r>
              <a:rPr lang="en-US" sz="1625">
                <a:solidFill>
                  <a:srgbClr val="219AC6"/>
                </a:solidFill>
                <a:ea typeface="Montserrat" pitchFamily="34" charset="-122"/>
                <a:cs typeface="Montserrat" pitchFamily="34" charset="-120"/>
              </a:rPr>
              <a:t>Cosmetics Industry</a:t>
            </a:r>
            <a:endParaRPr lang="en-US" sz="1625">
              <a:solidFill>
                <a:srgbClr val="219AC6"/>
              </a:solidFill>
            </a:endParaRPr>
          </a:p>
        </p:txBody>
      </p:sp>
      <p:sp>
        <p:nvSpPr>
          <p:cNvPr id="10" name="Text 7"/>
          <p:cNvSpPr/>
          <p:nvPr/>
        </p:nvSpPr>
        <p:spPr>
          <a:xfrm>
            <a:off x="2829322" y="4663082"/>
            <a:ext cx="1961257" cy="264617"/>
          </a:xfrm>
          <a:prstGeom prst="rect">
            <a:avLst/>
          </a:prstGeom>
          <a:noFill/>
          <a:ln/>
        </p:spPr>
        <p:txBody>
          <a:bodyPr wrap="none" lIns="0" tIns="0" rIns="0" bIns="0" rtlCol="0" anchor="t"/>
          <a:lstStyle/>
          <a:p>
            <a:pPr algn="ctr">
              <a:lnSpc>
                <a:spcPts val="2083"/>
              </a:lnSpc>
            </a:pPr>
            <a:r>
              <a:rPr lang="en-US" sz="1292">
                <a:solidFill>
                  <a:srgbClr val="219AC6"/>
                </a:solidFill>
                <a:ea typeface="Nunito Sans" pitchFamily="34" charset="-122"/>
                <a:cs typeface="Nunito Sans" pitchFamily="34" charset="-120"/>
              </a:rPr>
              <a:t>Worldwide market value</a:t>
            </a:r>
            <a:endParaRPr lang="en-US" sz="1292">
              <a:solidFill>
                <a:srgbClr val="219AC6"/>
              </a:solidFill>
            </a:endParaRPr>
          </a:p>
        </p:txBody>
      </p:sp>
      <p:sp>
        <p:nvSpPr>
          <p:cNvPr id="11" name="Text 8"/>
          <p:cNvSpPr/>
          <p:nvPr/>
        </p:nvSpPr>
        <p:spPr>
          <a:xfrm>
            <a:off x="4997252" y="3294459"/>
            <a:ext cx="1961158" cy="545803"/>
          </a:xfrm>
          <a:prstGeom prst="rect">
            <a:avLst/>
          </a:prstGeom>
          <a:noFill/>
          <a:ln/>
        </p:spPr>
        <p:txBody>
          <a:bodyPr wrap="none" lIns="0" tIns="0" rIns="0" bIns="0" rtlCol="0" anchor="t"/>
          <a:lstStyle/>
          <a:p>
            <a:pPr algn="ctr">
              <a:lnSpc>
                <a:spcPts val="4291"/>
              </a:lnSpc>
            </a:pPr>
            <a:r>
              <a:rPr lang="en-US" sz="4291">
                <a:solidFill>
                  <a:srgbClr val="219AC6"/>
                </a:solidFill>
                <a:ea typeface="Montserrat" pitchFamily="34" charset="-122"/>
                <a:cs typeface="Montserrat" pitchFamily="34" charset="-120"/>
              </a:rPr>
              <a:t>$992B</a:t>
            </a:r>
            <a:endParaRPr lang="en-US" sz="4291">
              <a:solidFill>
                <a:srgbClr val="219AC6"/>
              </a:solidFill>
            </a:endParaRPr>
          </a:p>
        </p:txBody>
      </p:sp>
      <p:sp>
        <p:nvSpPr>
          <p:cNvPr id="12" name="Text 9"/>
          <p:cNvSpPr/>
          <p:nvPr/>
        </p:nvSpPr>
        <p:spPr>
          <a:xfrm>
            <a:off x="4997252" y="4046934"/>
            <a:ext cx="1961158" cy="258465"/>
          </a:xfrm>
          <a:prstGeom prst="rect">
            <a:avLst/>
          </a:prstGeom>
          <a:noFill/>
          <a:ln/>
        </p:spPr>
        <p:txBody>
          <a:bodyPr wrap="none" lIns="0" tIns="0" rIns="0" bIns="0" rtlCol="0" anchor="t"/>
          <a:lstStyle/>
          <a:p>
            <a:pPr algn="ctr">
              <a:lnSpc>
                <a:spcPts val="2000"/>
              </a:lnSpc>
            </a:pPr>
            <a:r>
              <a:rPr lang="en-US" sz="1625">
                <a:solidFill>
                  <a:srgbClr val="219AC6"/>
                </a:solidFill>
                <a:ea typeface="Montserrat" pitchFamily="34" charset="-122"/>
                <a:cs typeface="Montserrat" pitchFamily="34" charset="-120"/>
              </a:rPr>
              <a:t>Cigarette Industry</a:t>
            </a:r>
            <a:endParaRPr lang="en-US" sz="1625">
              <a:solidFill>
                <a:srgbClr val="219AC6"/>
              </a:solidFill>
            </a:endParaRPr>
          </a:p>
        </p:txBody>
      </p:sp>
      <p:sp>
        <p:nvSpPr>
          <p:cNvPr id="13" name="Text 10"/>
          <p:cNvSpPr/>
          <p:nvPr/>
        </p:nvSpPr>
        <p:spPr>
          <a:xfrm>
            <a:off x="4997252" y="4404618"/>
            <a:ext cx="1961158" cy="264617"/>
          </a:xfrm>
          <a:prstGeom prst="rect">
            <a:avLst/>
          </a:prstGeom>
          <a:noFill/>
          <a:ln/>
        </p:spPr>
        <p:txBody>
          <a:bodyPr wrap="none" lIns="0" tIns="0" rIns="0" bIns="0" rtlCol="0" anchor="t"/>
          <a:lstStyle/>
          <a:p>
            <a:pPr algn="ctr">
              <a:lnSpc>
                <a:spcPts val="2083"/>
              </a:lnSpc>
            </a:pPr>
            <a:r>
              <a:rPr lang="en-US" sz="1292">
                <a:solidFill>
                  <a:srgbClr val="219AC6"/>
                </a:solidFill>
                <a:ea typeface="Nunito Sans" pitchFamily="34" charset="-122"/>
                <a:cs typeface="Nunito Sans" pitchFamily="34" charset="-120"/>
              </a:rPr>
              <a:t>Annual global profits</a:t>
            </a:r>
            <a:endParaRPr lang="en-US" sz="1292">
              <a:solidFill>
                <a:srgbClr val="219AC6"/>
              </a:solidFill>
            </a:endParaRPr>
          </a:p>
        </p:txBody>
      </p:sp>
      <p:sp>
        <p:nvSpPr>
          <p:cNvPr id="14" name="Text 11"/>
          <p:cNvSpPr/>
          <p:nvPr/>
        </p:nvSpPr>
        <p:spPr>
          <a:xfrm>
            <a:off x="228600" y="5113735"/>
            <a:ext cx="8039100" cy="1058466"/>
          </a:xfrm>
          <a:prstGeom prst="rect">
            <a:avLst/>
          </a:prstGeom>
          <a:noFill/>
          <a:ln/>
        </p:spPr>
        <p:txBody>
          <a:bodyPr wrap="square" lIns="0" tIns="0" rIns="0" bIns="0" rtlCol="0" anchor="t"/>
          <a:lstStyle/>
          <a:p>
            <a:pPr algn="ctr">
              <a:lnSpc>
                <a:spcPts val="2083"/>
              </a:lnSpc>
            </a:pPr>
            <a:r>
              <a:rPr lang="en-US" b="1">
                <a:ea typeface="Nunito Sans" pitchFamily="34" charset="-122"/>
                <a:cs typeface="Nunito Sans" pitchFamily="34" charset="-120"/>
              </a:rPr>
              <a:t>The tobacco industry generates nearly $1 trillion in annual profits, dwarfing even major consumer goods sectors. </a:t>
            </a:r>
          </a:p>
          <a:p>
            <a:pPr algn="ctr">
              <a:lnSpc>
                <a:spcPts val="2083"/>
              </a:lnSpc>
            </a:pPr>
            <a:endParaRPr lang="en-US">
              <a:ea typeface="Nunito Sans" pitchFamily="34" charset="-122"/>
              <a:cs typeface="Nunito Sans" pitchFamily="34" charset="-120"/>
            </a:endParaRPr>
          </a:p>
          <a:p>
            <a:pPr algn="ctr">
              <a:lnSpc>
                <a:spcPts val="2083"/>
              </a:lnSpc>
            </a:pPr>
            <a:r>
              <a:rPr lang="en-US">
                <a:ea typeface="Nunito Sans" pitchFamily="34" charset="-122"/>
                <a:cs typeface="Nunito Sans" pitchFamily="34" charset="-120"/>
              </a:rPr>
              <a:t>This immense financial power enables aggressive marketing, lobbying efforts, and the development of new nicotine delivery systems designed to maintain addiction rates across generations.</a:t>
            </a:r>
            <a:endParaRPr lang="en-US"/>
          </a:p>
        </p:txBody>
      </p:sp>
      <p:sp>
        <p:nvSpPr>
          <p:cNvPr id="15" name="Rectangle: Top Corners Rounded 14">
            <a:extLst>
              <a:ext uri="{FF2B5EF4-FFF2-40B4-BE49-F238E27FC236}">
                <a16:creationId xmlns:a16="http://schemas.microsoft.com/office/drawing/2014/main" id="{A70EF643-2778-2D58-CCEC-20739AD9C26C}"/>
              </a:ext>
            </a:extLst>
          </p:cNvPr>
          <p:cNvSpPr/>
          <p:nvPr/>
        </p:nvSpPr>
        <p:spPr>
          <a:xfrm>
            <a:off x="5032" y="6590"/>
            <a:ext cx="12181935" cy="490322"/>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ts val="4042"/>
              </a:lnSpc>
            </a:pPr>
            <a:r>
              <a:rPr lang="en-US" sz="2000" b="1" dirty="0">
                <a:solidFill>
                  <a:srgbClr val="000000"/>
                </a:solidFill>
                <a:latin typeface="Calibri Light"/>
                <a:ea typeface="Montserrat" pitchFamily="34" charset="-122"/>
                <a:cs typeface="Montserrat" pitchFamily="34" charset="-120"/>
              </a:rPr>
              <a:t>  </a:t>
            </a:r>
            <a:endParaRPr lang="en-US" sz="2000" b="1" dirty="0">
              <a:solidFill>
                <a:schemeClr val="bg1"/>
              </a:solidFill>
              <a:latin typeface="Montserrat"/>
              <a:ea typeface="Calibri Light"/>
              <a:cs typeface="Calibri Light"/>
            </a:endParaRPr>
          </a:p>
        </p:txBody>
      </p:sp>
      <p:pic>
        <p:nvPicPr>
          <p:cNvPr id="17" name="Picture 16" descr="A logo for a health care company&#10;&#10;AI-generated content may be incorrect.">
            <a:extLst>
              <a:ext uri="{FF2B5EF4-FFF2-40B4-BE49-F238E27FC236}">
                <a16:creationId xmlns:a16="http://schemas.microsoft.com/office/drawing/2014/main" id="{B0C27985-1A9F-248B-C32F-5176406377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7648" y="6399431"/>
            <a:ext cx="545625" cy="385575"/>
          </a:xfrm>
          <a:prstGeom prst="rect">
            <a:avLst/>
          </a:prstGeom>
        </p:spPr>
      </p:pic>
      <p:sp>
        <p:nvSpPr>
          <p:cNvPr id="19" name="Slide Number Placeholder 3">
            <a:extLst>
              <a:ext uri="{FF2B5EF4-FFF2-40B4-BE49-F238E27FC236}">
                <a16:creationId xmlns:a16="http://schemas.microsoft.com/office/drawing/2014/main" id="{F8A878D5-73F8-B0A2-F318-90B24E8F85DE}"/>
              </a:ext>
            </a:extLst>
          </p:cNvPr>
          <p:cNvSpPr txBox="1">
            <a:spLocks/>
          </p:cNvSpPr>
          <p:nvPr/>
        </p:nvSpPr>
        <p:spPr>
          <a:xfrm>
            <a:off x="8281459" y="6408442"/>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4</a:t>
            </a:fld>
            <a:endParaRPr lang="en-US" sz="1400" dirty="0">
              <a:ea typeface="Calibri"/>
              <a:cs typeface="Calibri"/>
            </a:endParaRPr>
          </a:p>
        </p:txBody>
      </p:sp>
      <p:sp>
        <p:nvSpPr>
          <p:cNvPr id="16" name="TextBox 15">
            <a:extLst>
              <a:ext uri="{FF2B5EF4-FFF2-40B4-BE49-F238E27FC236}">
                <a16:creationId xmlns:a16="http://schemas.microsoft.com/office/drawing/2014/main" id="{CE849E74-17FB-D28B-718E-BC8C3138930E}"/>
              </a:ext>
            </a:extLst>
          </p:cNvPr>
          <p:cNvSpPr txBox="1"/>
          <p:nvPr/>
        </p:nvSpPr>
        <p:spPr>
          <a:xfrm>
            <a:off x="230038" y="503207"/>
            <a:ext cx="886795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400" b="1">
                <a:solidFill>
                  <a:srgbClr val="000000"/>
                </a:solidFill>
                <a:latin typeface="Calibri"/>
                <a:ea typeface="Calibri"/>
                <a:cs typeface="Calibri"/>
              </a:rPr>
              <a:t>The Staggering Economics of Tobacco Industry</a:t>
            </a:r>
            <a:endParaRPr lang="en-US" sz="3400">
              <a:solidFill>
                <a:srgbClr val="000000"/>
              </a:solidFill>
              <a:latin typeface="Calibri"/>
              <a:ea typeface="Calibri"/>
              <a:cs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6CBD1DB-77DD-C47E-D1D5-893019172F62}"/>
              </a:ext>
            </a:extLst>
          </p:cNvPr>
          <p:cNvSpPr>
            <a:spLocks noGrp="1"/>
          </p:cNvSpPr>
          <p:nvPr>
            <p:ph type="title"/>
          </p:nvPr>
        </p:nvSpPr>
        <p:spPr>
          <a:xfrm>
            <a:off x="693683" y="627884"/>
            <a:ext cx="10515600" cy="1325563"/>
          </a:xfrm>
        </p:spPr>
        <p:txBody>
          <a:bodyPr/>
          <a:lstStyle/>
          <a:p>
            <a:r>
              <a:rPr lang="en-US" b="1">
                <a:latin typeface="Calibri"/>
                <a:ea typeface="Calibri"/>
                <a:cs typeface="Calibri"/>
              </a:rPr>
              <a:t>Heated tobacco device</a:t>
            </a:r>
            <a:endParaRPr lang="en-US">
              <a:ea typeface="Calibri Light" panose="020F0302020204030204"/>
              <a:cs typeface="Calibri Light" panose="020F0302020204030204"/>
            </a:endParaRPr>
          </a:p>
        </p:txBody>
      </p:sp>
      <p:pic>
        <p:nvPicPr>
          <p:cNvPr id="8" name="Picture 7">
            <a:extLst>
              <a:ext uri="{FF2B5EF4-FFF2-40B4-BE49-F238E27FC236}">
                <a16:creationId xmlns:a16="http://schemas.microsoft.com/office/drawing/2014/main" id="{1A7CC8AE-27FB-C7C4-0489-1806BEF5B08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204935" y="1825626"/>
            <a:ext cx="9287500" cy="3505467"/>
          </a:xfrm>
          <a:prstGeom prst="rect">
            <a:avLst/>
          </a:prstGeom>
        </p:spPr>
      </p:pic>
      <p:sp>
        <p:nvSpPr>
          <p:cNvPr id="9" name="Rectangle: Top Corners Rounded 8">
            <a:extLst>
              <a:ext uri="{FF2B5EF4-FFF2-40B4-BE49-F238E27FC236}">
                <a16:creationId xmlns:a16="http://schemas.microsoft.com/office/drawing/2014/main" id="{E94EA1EA-3A49-305A-796E-0C7F2C714198}"/>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3" name="Picture 2" descr="A logo for a health care company&#10;&#10;AI-generated content may be incorrect.">
            <a:extLst>
              <a:ext uri="{FF2B5EF4-FFF2-40B4-BE49-F238E27FC236}">
                <a16:creationId xmlns:a16="http://schemas.microsoft.com/office/drawing/2014/main" id="{859F3C24-B62C-57BC-BA63-0940A0DD15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0" name="Slide Number Placeholder 3">
            <a:extLst>
              <a:ext uri="{FF2B5EF4-FFF2-40B4-BE49-F238E27FC236}">
                <a16:creationId xmlns:a16="http://schemas.microsoft.com/office/drawing/2014/main" id="{7210CFB1-23E5-89BE-24E2-121C07F82B5F}"/>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40</a:t>
            </a:fld>
            <a:endParaRPr lang="en-US" sz="1400" dirty="0">
              <a:ea typeface="Calibri"/>
              <a:cs typeface="Calibri"/>
            </a:endParaRPr>
          </a:p>
        </p:txBody>
      </p:sp>
    </p:spTree>
    <p:extLst>
      <p:ext uri="{BB962C8B-B14F-4D97-AF65-F5344CB8AC3E}">
        <p14:creationId xmlns:p14="http://schemas.microsoft.com/office/powerpoint/2010/main" val="34368393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9741" y="422088"/>
            <a:ext cx="5840016" cy="769441"/>
          </a:xfrm>
          <a:prstGeom prst="rect">
            <a:avLst/>
          </a:prstGeom>
          <a:noFill/>
        </p:spPr>
        <p:txBody>
          <a:bodyPr wrap="square" lIns="91440" tIns="45720" rIns="91440" bIns="45720" rtlCol="0" anchor="t">
            <a:spAutoFit/>
          </a:bodyPr>
          <a:lstStyle/>
          <a:p>
            <a:pPr algn="ctr" defTabSz="321457">
              <a:defRPr/>
            </a:pPr>
            <a:r>
              <a:rPr lang="en-US" sz="4400" b="1" kern="0">
                <a:solidFill>
                  <a:sysClr val="windowText" lastClr="000000"/>
                </a:solidFill>
                <a:latin typeface="Calibri"/>
                <a:ea typeface="Calibri"/>
                <a:cs typeface="Calibri"/>
                <a:sym typeface="Helvetica"/>
              </a:rPr>
              <a:t>The Usual Suspects</a:t>
            </a:r>
            <a:endParaRPr lang="en-US" sz="4400" b="1" kern="0">
              <a:solidFill>
                <a:sysClr val="windowText" lastClr="000000"/>
              </a:solidFill>
              <a:latin typeface="Calibri"/>
              <a:ea typeface="Calibri"/>
              <a:cs typeface="Calibri"/>
            </a:endParaRPr>
          </a:p>
        </p:txBody>
      </p:sp>
      <p:sp>
        <p:nvSpPr>
          <p:cNvPr id="6" name="Shape 63"/>
          <p:cNvSpPr/>
          <p:nvPr/>
        </p:nvSpPr>
        <p:spPr>
          <a:xfrm>
            <a:off x="1576552" y="1168528"/>
            <a:ext cx="91440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defTabSz="321457">
              <a:defRPr/>
            </a:pPr>
            <a:endParaRPr sz="844" kern="0">
              <a:solidFill>
                <a:sysClr val="windowText" lastClr="000000"/>
              </a:solidFill>
              <a:latin typeface="Calibri"/>
              <a:sym typeface="Helvetica"/>
            </a:endParaRPr>
          </a:p>
        </p:txBody>
      </p:sp>
      <p:pic>
        <p:nvPicPr>
          <p:cNvPr id="16" name="Picture 15">
            <a:extLst>
              <a:ext uri="{FF2B5EF4-FFF2-40B4-BE49-F238E27FC236}">
                <a16:creationId xmlns:a16="http://schemas.microsoft.com/office/drawing/2014/main" id="{43398498-4B14-5B49-9BDB-FEF37A67293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5301" b="99398" l="9821" r="89583">
                        <a14:foregroundMark x1="62351" y1="21325" x2="65774" y2="21325"/>
                        <a14:backgroundMark x1="20685" y1="52892" x2="20982" y2="76145"/>
                        <a14:backgroundMark x1="83185" y1="41566" x2="83631" y2="75663"/>
                      </a14:backgroundRemoval>
                    </a14:imgEffect>
                  </a14:imgLayer>
                </a14:imgProps>
              </a:ext>
              <a:ext uri="{28A0092B-C50C-407E-A947-70E740481C1C}">
                <a14:useLocalDpi xmlns:a14="http://schemas.microsoft.com/office/drawing/2010/main"/>
              </a:ext>
            </a:extLst>
          </a:blip>
          <a:srcRect/>
          <a:stretch/>
        </p:blipFill>
        <p:spPr>
          <a:xfrm>
            <a:off x="1919132" y="1608532"/>
            <a:ext cx="2397138" cy="3946941"/>
          </a:xfrm>
          <a:prstGeom prst="rect">
            <a:avLst/>
          </a:prstGeom>
        </p:spPr>
      </p:pic>
      <p:pic>
        <p:nvPicPr>
          <p:cNvPr id="18" name="Picture 17">
            <a:extLst>
              <a:ext uri="{FF2B5EF4-FFF2-40B4-BE49-F238E27FC236}">
                <a16:creationId xmlns:a16="http://schemas.microsoft.com/office/drawing/2014/main" id="{324C5323-1B3C-6443-85E9-B1275365A644}"/>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5255" b="93153" l="9716" r="89573"/>
                    </a14:imgEffect>
                  </a14:imgLayer>
                </a14:imgProps>
              </a:ext>
              <a:ext uri="{28A0092B-C50C-407E-A947-70E740481C1C}">
                <a14:useLocalDpi xmlns:a14="http://schemas.microsoft.com/office/drawing/2010/main"/>
              </a:ext>
            </a:extLst>
          </a:blip>
          <a:srcRect/>
          <a:stretch/>
        </p:blipFill>
        <p:spPr>
          <a:xfrm>
            <a:off x="4678718" y="1596299"/>
            <a:ext cx="2595608" cy="4245834"/>
          </a:xfrm>
          <a:prstGeom prst="rect">
            <a:avLst/>
          </a:prstGeom>
        </p:spPr>
      </p:pic>
      <p:pic>
        <p:nvPicPr>
          <p:cNvPr id="20" name="Picture 19">
            <a:extLst>
              <a:ext uri="{FF2B5EF4-FFF2-40B4-BE49-F238E27FC236}">
                <a16:creationId xmlns:a16="http://schemas.microsoft.com/office/drawing/2014/main" id="{479B0282-9033-D14A-8322-698387EDE37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60014" y="1768078"/>
            <a:ext cx="3215080" cy="4065506"/>
          </a:xfrm>
          <a:prstGeom prst="rect">
            <a:avLst/>
          </a:prstGeom>
        </p:spPr>
      </p:pic>
      <p:pic>
        <p:nvPicPr>
          <p:cNvPr id="22" name="Picture 21">
            <a:extLst>
              <a:ext uri="{FF2B5EF4-FFF2-40B4-BE49-F238E27FC236}">
                <a16:creationId xmlns:a16="http://schemas.microsoft.com/office/drawing/2014/main" id="{B1B9C3C9-C2D6-2D42-BDBA-A5F0B1C3631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240734" y="1593135"/>
            <a:ext cx="2176718" cy="4438709"/>
          </a:xfrm>
          <a:prstGeom prst="rect">
            <a:avLst/>
          </a:prstGeom>
        </p:spPr>
      </p:pic>
      <p:pic>
        <p:nvPicPr>
          <p:cNvPr id="23" name="Picture 22">
            <a:extLst>
              <a:ext uri="{FF2B5EF4-FFF2-40B4-BE49-F238E27FC236}">
                <a16:creationId xmlns:a16="http://schemas.microsoft.com/office/drawing/2014/main" id="{711A1C37-A905-2C4A-BCF9-234A37024CE9}"/>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527966" y="1875236"/>
            <a:ext cx="2767751" cy="3972999"/>
          </a:xfrm>
          <a:prstGeom prst="rect">
            <a:avLst/>
          </a:prstGeom>
        </p:spPr>
      </p:pic>
      <p:pic>
        <p:nvPicPr>
          <p:cNvPr id="24" name="Picture 23">
            <a:extLst>
              <a:ext uri="{FF2B5EF4-FFF2-40B4-BE49-F238E27FC236}">
                <a16:creationId xmlns:a16="http://schemas.microsoft.com/office/drawing/2014/main" id="{3DB36A27-EFB9-3F40-81E6-A3E425D1072E}"/>
              </a:ext>
            </a:extLst>
          </p:cNvPr>
          <p:cNvPicPr>
            <a:picLocks noChangeAspect="1"/>
          </p:cNvPicPr>
          <p:nvPr/>
        </p:nvPicPr>
        <p:blipFill rotWithShape="1">
          <a:blip r:embed="rId10" cstate="email">
            <a:extLst>
              <a:ext uri="{BEBA8EAE-BF5A-486C-A8C5-ECC9F3942E4B}">
                <a14:imgProps xmlns:a14="http://schemas.microsoft.com/office/drawing/2010/main">
                  <a14:imgLayer r:embed="rId11">
                    <a14:imgEffect>
                      <a14:backgroundRemoval t="3944" b="90986" l="4955" r="96396">
                        <a14:foregroundMark x1="46396" y1="32113" x2="69820" y2="38873"/>
                        <a14:foregroundMark x1="59459" y1="29296" x2="59459" y2="34648"/>
                        <a14:foregroundMark x1="65315" y1="39718" x2="69369" y2="40845"/>
                      </a14:backgroundRemoval>
                    </a14:imgEffect>
                  </a14:imgLayer>
                </a14:imgProps>
              </a:ext>
              <a:ext uri="{28A0092B-C50C-407E-A947-70E740481C1C}">
                <a14:useLocalDpi xmlns:a14="http://schemas.microsoft.com/office/drawing/2010/main"/>
              </a:ext>
            </a:extLst>
          </a:blip>
          <a:srcRect/>
          <a:stretch/>
        </p:blipFill>
        <p:spPr>
          <a:xfrm>
            <a:off x="2130828" y="1785026"/>
            <a:ext cx="1973749" cy="4215725"/>
          </a:xfrm>
          <a:prstGeom prst="rect">
            <a:avLst/>
          </a:prstGeom>
        </p:spPr>
      </p:pic>
      <p:pic>
        <p:nvPicPr>
          <p:cNvPr id="17" name="Picture 16">
            <a:extLst>
              <a:ext uri="{FF2B5EF4-FFF2-40B4-BE49-F238E27FC236}">
                <a16:creationId xmlns:a16="http://schemas.microsoft.com/office/drawing/2014/main" id="{346C2465-C969-5F4B-ACF5-9A2A0283CE0C}"/>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3440821" y="4605235"/>
            <a:ext cx="857250" cy="1727947"/>
          </a:xfrm>
          <a:prstGeom prst="rect">
            <a:avLst/>
          </a:prstGeom>
        </p:spPr>
      </p:pic>
      <p:pic>
        <p:nvPicPr>
          <p:cNvPr id="19" name="Picture 18">
            <a:extLst>
              <a:ext uri="{FF2B5EF4-FFF2-40B4-BE49-F238E27FC236}">
                <a16:creationId xmlns:a16="http://schemas.microsoft.com/office/drawing/2014/main" id="{5DE5A12D-9722-4D41-88C8-5A7CBC863F23}"/>
              </a:ext>
            </a:extLst>
          </p:cNvPr>
          <p:cNvPicPr>
            <a:picLocks noChangeAspect="1"/>
          </p:cNvPicPr>
          <p:nvPr/>
        </p:nvPicPr>
        <p:blipFill rotWithShape="1">
          <a:blip r:embed="rId13" cstate="email">
            <a:extLst>
              <a:ext uri="{BEBA8EAE-BF5A-486C-A8C5-ECC9F3942E4B}">
                <a14:imgProps xmlns:a14="http://schemas.microsoft.com/office/drawing/2010/main">
                  <a14:imgLayer r:embed="rId14">
                    <a14:imgEffect>
                      <a14:backgroundRemoval t="5759" b="96335" l="10000" r="89778"/>
                    </a14:imgEffect>
                  </a14:imgLayer>
                </a14:imgProps>
              </a:ext>
              <a:ext uri="{28A0092B-C50C-407E-A947-70E740481C1C}">
                <a14:useLocalDpi xmlns:a14="http://schemas.microsoft.com/office/drawing/2010/main"/>
              </a:ext>
            </a:extLst>
          </a:blip>
          <a:srcRect/>
          <a:stretch/>
        </p:blipFill>
        <p:spPr>
          <a:xfrm>
            <a:off x="6143329" y="4435630"/>
            <a:ext cx="1348841" cy="2067155"/>
          </a:xfrm>
          <a:prstGeom prst="rect">
            <a:avLst/>
          </a:prstGeom>
        </p:spPr>
      </p:pic>
      <p:pic>
        <p:nvPicPr>
          <p:cNvPr id="21" name="Picture 20">
            <a:extLst>
              <a:ext uri="{FF2B5EF4-FFF2-40B4-BE49-F238E27FC236}">
                <a16:creationId xmlns:a16="http://schemas.microsoft.com/office/drawing/2014/main" id="{40D1B363-E0A6-B14A-8FC0-5FA64C736419}"/>
              </a:ext>
            </a:extLst>
          </p:cNvPr>
          <p:cNvPicPr>
            <a:picLocks noChangeAspect="1"/>
          </p:cNvPicPr>
          <p:nvPr/>
        </p:nvPicPr>
        <p:blipFill>
          <a:blip r:embed="rId15" cstate="email">
            <a:extLst>
              <a:ext uri="{BEBA8EAE-BF5A-486C-A8C5-ECC9F3942E4B}">
                <a14:imgProps xmlns:a14="http://schemas.microsoft.com/office/drawing/2010/main">
                  <a14:imgLayer r:embed="rId16">
                    <a14:imgEffect>
                      <a14:brightnessContrast contrast="40000"/>
                    </a14:imgEffect>
                  </a14:imgLayer>
                </a14:imgProps>
              </a:ext>
              <a:ext uri="{28A0092B-C50C-407E-A947-70E740481C1C}">
                <a14:useLocalDpi xmlns:a14="http://schemas.microsoft.com/office/drawing/2010/main"/>
              </a:ext>
            </a:extLst>
          </a:blip>
          <a:stretch>
            <a:fillRect/>
          </a:stretch>
        </p:blipFill>
        <p:spPr>
          <a:xfrm>
            <a:off x="8751463" y="4605234"/>
            <a:ext cx="1299454" cy="1820801"/>
          </a:xfrm>
          <a:prstGeom prst="rect">
            <a:avLst/>
          </a:prstGeom>
        </p:spPr>
      </p:pic>
      <p:pic>
        <p:nvPicPr>
          <p:cNvPr id="25" name="Picture 24">
            <a:extLst>
              <a:ext uri="{FF2B5EF4-FFF2-40B4-BE49-F238E27FC236}">
                <a16:creationId xmlns:a16="http://schemas.microsoft.com/office/drawing/2014/main" id="{D259DF74-8502-774F-9BB9-6A5401E9325E}"/>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8148943" y="4450578"/>
            <a:ext cx="812135" cy="1628577"/>
          </a:xfrm>
          <a:prstGeom prst="rect">
            <a:avLst/>
          </a:prstGeom>
        </p:spPr>
      </p:pic>
      <p:sp>
        <p:nvSpPr>
          <p:cNvPr id="14" name="TextBox 13">
            <a:extLst>
              <a:ext uri="{FF2B5EF4-FFF2-40B4-BE49-F238E27FC236}">
                <a16:creationId xmlns:a16="http://schemas.microsoft.com/office/drawing/2014/main" id="{6FE7D491-C0EC-F74C-8066-5249AE0BCFB4}"/>
              </a:ext>
            </a:extLst>
          </p:cNvPr>
          <p:cNvSpPr txBox="1"/>
          <p:nvPr/>
        </p:nvSpPr>
        <p:spPr>
          <a:xfrm>
            <a:off x="1524000" y="1174731"/>
            <a:ext cx="9144000" cy="373628"/>
          </a:xfrm>
          <a:prstGeom prst="rect">
            <a:avLst/>
          </a:prstGeom>
          <a:noFill/>
        </p:spPr>
        <p:txBody>
          <a:bodyPr wrap="square" rtlCol="0">
            <a:spAutoFit/>
          </a:bodyPr>
          <a:lstStyle/>
          <a:p>
            <a:pPr algn="ctr" defTabSz="321457"/>
            <a:r>
              <a:rPr lang="en-US" sz="1828" kern="0">
                <a:solidFill>
                  <a:prstClr val="white">
                    <a:lumMod val="85000"/>
                  </a:prstClr>
                </a:solidFill>
                <a:latin typeface="Calibri"/>
                <a:sym typeface="Helvetica"/>
              </a:rPr>
              <a:t>tobaccopreventiontoolkit.stanford.edu</a:t>
            </a:r>
          </a:p>
        </p:txBody>
      </p:sp>
      <p:sp>
        <p:nvSpPr>
          <p:cNvPr id="8" name="Rectangle: Top Corners Rounded 7">
            <a:extLst>
              <a:ext uri="{FF2B5EF4-FFF2-40B4-BE49-F238E27FC236}">
                <a16:creationId xmlns:a16="http://schemas.microsoft.com/office/drawing/2014/main" id="{455CEE42-295E-5DC8-EB97-1AA5B914DCD8}"/>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a:ea typeface="Calibri"/>
              <a:cs typeface="Calibri"/>
            </a:endParaRPr>
          </a:p>
        </p:txBody>
      </p:sp>
      <p:pic>
        <p:nvPicPr>
          <p:cNvPr id="4" name="Picture 3" descr="A logo for a health care company&#10;&#10;AI-generated content may be incorrect.">
            <a:extLst>
              <a:ext uri="{FF2B5EF4-FFF2-40B4-BE49-F238E27FC236}">
                <a16:creationId xmlns:a16="http://schemas.microsoft.com/office/drawing/2014/main" id="{29794A00-DE0D-76CE-C5A6-A514F5686CF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0" name="Slide Number Placeholder 3">
            <a:extLst>
              <a:ext uri="{FF2B5EF4-FFF2-40B4-BE49-F238E27FC236}">
                <a16:creationId xmlns:a16="http://schemas.microsoft.com/office/drawing/2014/main" id="{8C09B950-973F-5D20-8665-46DB340DDA8F}"/>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41</a:t>
            </a:fld>
            <a:endParaRPr lang="en-US" sz="1400" dirty="0">
              <a:ea typeface="Calibri"/>
              <a:cs typeface="Calibri"/>
            </a:endParaRPr>
          </a:p>
        </p:txBody>
      </p:sp>
    </p:spTree>
    <p:extLst>
      <p:ext uri="{BB962C8B-B14F-4D97-AF65-F5344CB8AC3E}">
        <p14:creationId xmlns:p14="http://schemas.microsoft.com/office/powerpoint/2010/main" val="353938147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16"/>
                                        </p:tgtEl>
                                        <p:attrNameLst>
                                          <p:attrName>ppt_w</p:attrName>
                                        </p:attrNameLst>
                                      </p:cBhvr>
                                      <p:tavLst>
                                        <p:tav tm="0">
                                          <p:val>
                                            <p:strVal val="ppt_w"/>
                                          </p:val>
                                        </p:tav>
                                        <p:tav tm="100000">
                                          <p:val>
                                            <p:fltVal val="0"/>
                                          </p:val>
                                        </p:tav>
                                      </p:tavLst>
                                    </p:anim>
                                    <p:anim calcmode="lin" valueType="num">
                                      <p:cBhvr>
                                        <p:cTn id="7" dur="1000"/>
                                        <p:tgtEl>
                                          <p:spTgt spid="16"/>
                                        </p:tgtEl>
                                        <p:attrNameLst>
                                          <p:attrName>ppt_h</p:attrName>
                                        </p:attrNameLst>
                                      </p:cBhvr>
                                      <p:tavLst>
                                        <p:tav tm="0">
                                          <p:val>
                                            <p:strVal val="ppt_h"/>
                                          </p:val>
                                        </p:tav>
                                        <p:tav tm="100000">
                                          <p:val>
                                            <p:fltVal val="0"/>
                                          </p:val>
                                        </p:tav>
                                      </p:tavLst>
                                    </p:anim>
                                    <p:anim calcmode="lin" valueType="num">
                                      <p:cBhvr>
                                        <p:cTn id="8" dur="1000"/>
                                        <p:tgtEl>
                                          <p:spTgt spid="16"/>
                                        </p:tgtEl>
                                        <p:attrNameLst>
                                          <p:attrName>style.rotation</p:attrName>
                                        </p:attrNameLst>
                                      </p:cBhvr>
                                      <p:tavLst>
                                        <p:tav tm="0">
                                          <p:val>
                                            <p:fltVal val="0"/>
                                          </p:val>
                                        </p:tav>
                                        <p:tav tm="100000">
                                          <p:val>
                                            <p:fltVal val="90"/>
                                          </p:val>
                                        </p:tav>
                                      </p:tavLst>
                                    </p:anim>
                                    <p:animEffect transition="out" filter="fade">
                                      <p:cBhvr>
                                        <p:cTn id="9" dur="1000"/>
                                        <p:tgtEl>
                                          <p:spTgt spid="16"/>
                                        </p:tgtEl>
                                      </p:cBhvr>
                                    </p:animEffect>
                                    <p:set>
                                      <p:cBhvr>
                                        <p:cTn id="10" dur="1" fill="hold">
                                          <p:stCondLst>
                                            <p:cond delay="999"/>
                                          </p:stCondLst>
                                        </p:cTn>
                                        <p:tgtEl>
                                          <p:spTgt spid="16"/>
                                        </p:tgtEl>
                                        <p:attrNameLst>
                                          <p:attrName>style.visibility</p:attrName>
                                        </p:attrNameLst>
                                      </p:cBhvr>
                                      <p:to>
                                        <p:strVal val="hidden"/>
                                      </p:to>
                                    </p:set>
                                  </p:childTnLst>
                                </p:cTn>
                              </p:par>
                              <p:par>
                                <p:cTn id="11" presetID="31" presetClass="exit" presetSubtype="0" fill="hold" nodeType="withEffect">
                                  <p:stCondLst>
                                    <p:cond delay="250"/>
                                  </p:stCondLst>
                                  <p:childTnLst>
                                    <p:anim calcmode="lin" valueType="num">
                                      <p:cBhvr>
                                        <p:cTn id="12" dur="1000"/>
                                        <p:tgtEl>
                                          <p:spTgt spid="18"/>
                                        </p:tgtEl>
                                        <p:attrNameLst>
                                          <p:attrName>ppt_w</p:attrName>
                                        </p:attrNameLst>
                                      </p:cBhvr>
                                      <p:tavLst>
                                        <p:tav tm="0">
                                          <p:val>
                                            <p:strVal val="ppt_w"/>
                                          </p:val>
                                        </p:tav>
                                        <p:tav tm="100000">
                                          <p:val>
                                            <p:fltVal val="0"/>
                                          </p:val>
                                        </p:tav>
                                      </p:tavLst>
                                    </p:anim>
                                    <p:anim calcmode="lin" valueType="num">
                                      <p:cBhvr>
                                        <p:cTn id="13" dur="1000"/>
                                        <p:tgtEl>
                                          <p:spTgt spid="18"/>
                                        </p:tgtEl>
                                        <p:attrNameLst>
                                          <p:attrName>ppt_h</p:attrName>
                                        </p:attrNameLst>
                                      </p:cBhvr>
                                      <p:tavLst>
                                        <p:tav tm="0">
                                          <p:val>
                                            <p:strVal val="ppt_h"/>
                                          </p:val>
                                        </p:tav>
                                        <p:tav tm="100000">
                                          <p:val>
                                            <p:fltVal val="0"/>
                                          </p:val>
                                        </p:tav>
                                      </p:tavLst>
                                    </p:anim>
                                    <p:anim calcmode="lin" valueType="num">
                                      <p:cBhvr>
                                        <p:cTn id="14" dur="1000"/>
                                        <p:tgtEl>
                                          <p:spTgt spid="18"/>
                                        </p:tgtEl>
                                        <p:attrNameLst>
                                          <p:attrName>style.rotation</p:attrName>
                                        </p:attrNameLst>
                                      </p:cBhvr>
                                      <p:tavLst>
                                        <p:tav tm="0">
                                          <p:val>
                                            <p:fltVal val="0"/>
                                          </p:val>
                                        </p:tav>
                                        <p:tav tm="100000">
                                          <p:val>
                                            <p:fltVal val="90"/>
                                          </p:val>
                                        </p:tav>
                                      </p:tavLst>
                                    </p:anim>
                                    <p:animEffect transition="out" filter="fade">
                                      <p:cBhvr>
                                        <p:cTn id="15" dur="1000"/>
                                        <p:tgtEl>
                                          <p:spTgt spid="18"/>
                                        </p:tgtEl>
                                      </p:cBhvr>
                                    </p:animEffect>
                                    <p:set>
                                      <p:cBhvr>
                                        <p:cTn id="16" dur="1" fill="hold">
                                          <p:stCondLst>
                                            <p:cond delay="999"/>
                                          </p:stCondLst>
                                        </p:cTn>
                                        <p:tgtEl>
                                          <p:spTgt spid="18"/>
                                        </p:tgtEl>
                                        <p:attrNameLst>
                                          <p:attrName>style.visibility</p:attrName>
                                        </p:attrNameLst>
                                      </p:cBhvr>
                                      <p:to>
                                        <p:strVal val="hidden"/>
                                      </p:to>
                                    </p:set>
                                  </p:childTnLst>
                                </p:cTn>
                              </p:par>
                              <p:par>
                                <p:cTn id="17" presetID="31" presetClass="exit" presetSubtype="0" fill="hold" nodeType="withEffect">
                                  <p:stCondLst>
                                    <p:cond delay="500"/>
                                  </p:stCondLst>
                                  <p:childTnLst>
                                    <p:anim calcmode="lin" valueType="num">
                                      <p:cBhvr>
                                        <p:cTn id="18" dur="1000"/>
                                        <p:tgtEl>
                                          <p:spTgt spid="20"/>
                                        </p:tgtEl>
                                        <p:attrNameLst>
                                          <p:attrName>ppt_w</p:attrName>
                                        </p:attrNameLst>
                                      </p:cBhvr>
                                      <p:tavLst>
                                        <p:tav tm="0">
                                          <p:val>
                                            <p:strVal val="ppt_w"/>
                                          </p:val>
                                        </p:tav>
                                        <p:tav tm="100000">
                                          <p:val>
                                            <p:fltVal val="0"/>
                                          </p:val>
                                        </p:tav>
                                      </p:tavLst>
                                    </p:anim>
                                    <p:anim calcmode="lin" valueType="num">
                                      <p:cBhvr>
                                        <p:cTn id="19" dur="1000"/>
                                        <p:tgtEl>
                                          <p:spTgt spid="20"/>
                                        </p:tgtEl>
                                        <p:attrNameLst>
                                          <p:attrName>ppt_h</p:attrName>
                                        </p:attrNameLst>
                                      </p:cBhvr>
                                      <p:tavLst>
                                        <p:tav tm="0">
                                          <p:val>
                                            <p:strVal val="ppt_h"/>
                                          </p:val>
                                        </p:tav>
                                        <p:tav tm="100000">
                                          <p:val>
                                            <p:fltVal val="0"/>
                                          </p:val>
                                        </p:tav>
                                      </p:tavLst>
                                    </p:anim>
                                    <p:anim calcmode="lin" valueType="num">
                                      <p:cBhvr>
                                        <p:cTn id="20" dur="1000"/>
                                        <p:tgtEl>
                                          <p:spTgt spid="20"/>
                                        </p:tgtEl>
                                        <p:attrNameLst>
                                          <p:attrName>style.rotation</p:attrName>
                                        </p:attrNameLst>
                                      </p:cBhvr>
                                      <p:tavLst>
                                        <p:tav tm="0">
                                          <p:val>
                                            <p:fltVal val="0"/>
                                          </p:val>
                                        </p:tav>
                                        <p:tav tm="100000">
                                          <p:val>
                                            <p:fltVal val="90"/>
                                          </p:val>
                                        </p:tav>
                                      </p:tavLst>
                                    </p:anim>
                                    <p:animEffect transition="out" filter="fade">
                                      <p:cBhvr>
                                        <p:cTn id="21" dur="1000"/>
                                        <p:tgtEl>
                                          <p:spTgt spid="20"/>
                                        </p:tgtEl>
                                      </p:cBhvr>
                                    </p:animEffect>
                                    <p:set>
                                      <p:cBhvr>
                                        <p:cTn id="22" dur="1" fill="hold">
                                          <p:stCondLst>
                                            <p:cond delay="999"/>
                                          </p:stCondLst>
                                        </p:cTn>
                                        <p:tgtEl>
                                          <p:spTgt spid="20"/>
                                        </p:tgtEl>
                                        <p:attrNameLst>
                                          <p:attrName>style.visibility</p:attrName>
                                        </p:attrNameLst>
                                      </p:cBhvr>
                                      <p:to>
                                        <p:strVal val="hidden"/>
                                      </p:to>
                                    </p:set>
                                  </p:childTnLst>
                                </p:cTn>
                              </p:par>
                              <p:par>
                                <p:cTn id="23" presetID="31" presetClass="entr" presetSubtype="0" fill="hold" nodeType="withEffect">
                                  <p:stCondLst>
                                    <p:cond delay="750"/>
                                  </p:stCondLst>
                                  <p:childTnLst>
                                    <p:set>
                                      <p:cBhvr>
                                        <p:cTn id="24" dur="1" fill="hold">
                                          <p:stCondLst>
                                            <p:cond delay="0"/>
                                          </p:stCondLst>
                                        </p:cTn>
                                        <p:tgtEl>
                                          <p:spTgt spid="22"/>
                                        </p:tgtEl>
                                        <p:attrNameLst>
                                          <p:attrName>style.visibility</p:attrName>
                                        </p:attrNameLst>
                                      </p:cBhvr>
                                      <p:to>
                                        <p:strVal val="visible"/>
                                      </p:to>
                                    </p:set>
                                    <p:anim calcmode="lin" valueType="num">
                                      <p:cBhvr>
                                        <p:cTn id="25" dur="1000" fill="hold"/>
                                        <p:tgtEl>
                                          <p:spTgt spid="22"/>
                                        </p:tgtEl>
                                        <p:attrNameLst>
                                          <p:attrName>ppt_w</p:attrName>
                                        </p:attrNameLst>
                                      </p:cBhvr>
                                      <p:tavLst>
                                        <p:tav tm="0">
                                          <p:val>
                                            <p:fltVal val="0"/>
                                          </p:val>
                                        </p:tav>
                                        <p:tav tm="100000">
                                          <p:val>
                                            <p:strVal val="#ppt_w"/>
                                          </p:val>
                                        </p:tav>
                                      </p:tavLst>
                                    </p:anim>
                                    <p:anim calcmode="lin" valueType="num">
                                      <p:cBhvr>
                                        <p:cTn id="26" dur="1000" fill="hold"/>
                                        <p:tgtEl>
                                          <p:spTgt spid="22"/>
                                        </p:tgtEl>
                                        <p:attrNameLst>
                                          <p:attrName>ppt_h</p:attrName>
                                        </p:attrNameLst>
                                      </p:cBhvr>
                                      <p:tavLst>
                                        <p:tav tm="0">
                                          <p:val>
                                            <p:fltVal val="0"/>
                                          </p:val>
                                        </p:tav>
                                        <p:tav tm="100000">
                                          <p:val>
                                            <p:strVal val="#ppt_h"/>
                                          </p:val>
                                        </p:tav>
                                      </p:tavLst>
                                    </p:anim>
                                    <p:anim calcmode="lin" valueType="num">
                                      <p:cBhvr>
                                        <p:cTn id="27" dur="1000" fill="hold"/>
                                        <p:tgtEl>
                                          <p:spTgt spid="22"/>
                                        </p:tgtEl>
                                        <p:attrNameLst>
                                          <p:attrName>style.rotation</p:attrName>
                                        </p:attrNameLst>
                                      </p:cBhvr>
                                      <p:tavLst>
                                        <p:tav tm="0">
                                          <p:val>
                                            <p:fltVal val="90"/>
                                          </p:val>
                                        </p:tav>
                                        <p:tav tm="100000">
                                          <p:val>
                                            <p:fltVal val="0"/>
                                          </p:val>
                                        </p:tav>
                                      </p:tavLst>
                                    </p:anim>
                                    <p:animEffect transition="in" filter="fade">
                                      <p:cBhvr>
                                        <p:cTn id="28" dur="1000"/>
                                        <p:tgtEl>
                                          <p:spTgt spid="22"/>
                                        </p:tgtEl>
                                      </p:cBhvr>
                                    </p:animEffect>
                                  </p:childTnLst>
                                </p:cTn>
                              </p:par>
                              <p:par>
                                <p:cTn id="29" presetID="31" presetClass="entr" presetSubtype="0" fill="hold" nodeType="withEffect">
                                  <p:stCondLst>
                                    <p:cond delay="1000"/>
                                  </p:stCondLst>
                                  <p:childTnLst>
                                    <p:set>
                                      <p:cBhvr>
                                        <p:cTn id="30" dur="1" fill="hold">
                                          <p:stCondLst>
                                            <p:cond delay="0"/>
                                          </p:stCondLst>
                                        </p:cTn>
                                        <p:tgtEl>
                                          <p:spTgt spid="23"/>
                                        </p:tgtEl>
                                        <p:attrNameLst>
                                          <p:attrName>style.visibility</p:attrName>
                                        </p:attrNameLst>
                                      </p:cBhvr>
                                      <p:to>
                                        <p:strVal val="visible"/>
                                      </p:to>
                                    </p:set>
                                    <p:anim calcmode="lin" valueType="num">
                                      <p:cBhvr>
                                        <p:cTn id="31" dur="1000" fill="hold"/>
                                        <p:tgtEl>
                                          <p:spTgt spid="23"/>
                                        </p:tgtEl>
                                        <p:attrNameLst>
                                          <p:attrName>ppt_w</p:attrName>
                                        </p:attrNameLst>
                                      </p:cBhvr>
                                      <p:tavLst>
                                        <p:tav tm="0">
                                          <p:val>
                                            <p:fltVal val="0"/>
                                          </p:val>
                                        </p:tav>
                                        <p:tav tm="100000">
                                          <p:val>
                                            <p:strVal val="#ppt_w"/>
                                          </p:val>
                                        </p:tav>
                                      </p:tavLst>
                                    </p:anim>
                                    <p:anim calcmode="lin" valueType="num">
                                      <p:cBhvr>
                                        <p:cTn id="32" dur="1000" fill="hold"/>
                                        <p:tgtEl>
                                          <p:spTgt spid="23"/>
                                        </p:tgtEl>
                                        <p:attrNameLst>
                                          <p:attrName>ppt_h</p:attrName>
                                        </p:attrNameLst>
                                      </p:cBhvr>
                                      <p:tavLst>
                                        <p:tav tm="0">
                                          <p:val>
                                            <p:fltVal val="0"/>
                                          </p:val>
                                        </p:tav>
                                        <p:tav tm="100000">
                                          <p:val>
                                            <p:strVal val="#ppt_h"/>
                                          </p:val>
                                        </p:tav>
                                      </p:tavLst>
                                    </p:anim>
                                    <p:anim calcmode="lin" valueType="num">
                                      <p:cBhvr>
                                        <p:cTn id="33" dur="1000" fill="hold"/>
                                        <p:tgtEl>
                                          <p:spTgt spid="23"/>
                                        </p:tgtEl>
                                        <p:attrNameLst>
                                          <p:attrName>style.rotation</p:attrName>
                                        </p:attrNameLst>
                                      </p:cBhvr>
                                      <p:tavLst>
                                        <p:tav tm="0">
                                          <p:val>
                                            <p:fltVal val="90"/>
                                          </p:val>
                                        </p:tav>
                                        <p:tav tm="100000">
                                          <p:val>
                                            <p:fltVal val="0"/>
                                          </p:val>
                                        </p:tav>
                                      </p:tavLst>
                                    </p:anim>
                                    <p:animEffect transition="in" filter="fade">
                                      <p:cBhvr>
                                        <p:cTn id="34" dur="1000"/>
                                        <p:tgtEl>
                                          <p:spTgt spid="23"/>
                                        </p:tgtEl>
                                      </p:cBhvr>
                                    </p:animEffect>
                                  </p:childTnLst>
                                </p:cTn>
                              </p:par>
                              <p:par>
                                <p:cTn id="35" presetID="31" presetClass="entr" presetSubtype="0" fill="hold" nodeType="withEffect">
                                  <p:stCondLst>
                                    <p:cond delay="1250"/>
                                  </p:stCondLst>
                                  <p:childTnLst>
                                    <p:set>
                                      <p:cBhvr>
                                        <p:cTn id="36" dur="1" fill="hold">
                                          <p:stCondLst>
                                            <p:cond delay="0"/>
                                          </p:stCondLst>
                                        </p:cTn>
                                        <p:tgtEl>
                                          <p:spTgt spid="24"/>
                                        </p:tgtEl>
                                        <p:attrNameLst>
                                          <p:attrName>style.visibility</p:attrName>
                                        </p:attrNameLst>
                                      </p:cBhvr>
                                      <p:to>
                                        <p:strVal val="visible"/>
                                      </p:to>
                                    </p:set>
                                    <p:anim calcmode="lin" valueType="num">
                                      <p:cBhvr>
                                        <p:cTn id="37" dur="1000" fill="hold"/>
                                        <p:tgtEl>
                                          <p:spTgt spid="24"/>
                                        </p:tgtEl>
                                        <p:attrNameLst>
                                          <p:attrName>ppt_w</p:attrName>
                                        </p:attrNameLst>
                                      </p:cBhvr>
                                      <p:tavLst>
                                        <p:tav tm="0">
                                          <p:val>
                                            <p:fltVal val="0"/>
                                          </p:val>
                                        </p:tav>
                                        <p:tav tm="100000">
                                          <p:val>
                                            <p:strVal val="#ppt_w"/>
                                          </p:val>
                                        </p:tav>
                                      </p:tavLst>
                                    </p:anim>
                                    <p:anim calcmode="lin" valueType="num">
                                      <p:cBhvr>
                                        <p:cTn id="38" dur="1000" fill="hold"/>
                                        <p:tgtEl>
                                          <p:spTgt spid="24"/>
                                        </p:tgtEl>
                                        <p:attrNameLst>
                                          <p:attrName>ppt_h</p:attrName>
                                        </p:attrNameLst>
                                      </p:cBhvr>
                                      <p:tavLst>
                                        <p:tav tm="0">
                                          <p:val>
                                            <p:fltVal val="0"/>
                                          </p:val>
                                        </p:tav>
                                        <p:tav tm="100000">
                                          <p:val>
                                            <p:strVal val="#ppt_h"/>
                                          </p:val>
                                        </p:tav>
                                      </p:tavLst>
                                    </p:anim>
                                    <p:anim calcmode="lin" valueType="num">
                                      <p:cBhvr>
                                        <p:cTn id="39" dur="1000" fill="hold"/>
                                        <p:tgtEl>
                                          <p:spTgt spid="24"/>
                                        </p:tgtEl>
                                        <p:attrNameLst>
                                          <p:attrName>style.rotation</p:attrName>
                                        </p:attrNameLst>
                                      </p:cBhvr>
                                      <p:tavLst>
                                        <p:tav tm="0">
                                          <p:val>
                                            <p:fltVal val="90"/>
                                          </p:val>
                                        </p:tav>
                                        <p:tav tm="100000">
                                          <p:val>
                                            <p:fltVal val="0"/>
                                          </p:val>
                                        </p:tav>
                                      </p:tavLst>
                                    </p:anim>
                                    <p:animEffect transition="in" filter="fade">
                                      <p:cBhvr>
                                        <p:cTn id="40" dur="1000"/>
                                        <p:tgtEl>
                                          <p:spTgt spid="24"/>
                                        </p:tgtEl>
                                      </p:cBhvr>
                                    </p:animEffect>
                                  </p:childTnLst>
                                </p:cTn>
                              </p:par>
                              <p:par>
                                <p:cTn id="41" presetID="31" presetClass="entr" presetSubtype="0" fill="hold" nodeType="withEffect">
                                  <p:stCondLst>
                                    <p:cond delay="750"/>
                                  </p:stCondLst>
                                  <p:childTnLst>
                                    <p:set>
                                      <p:cBhvr>
                                        <p:cTn id="42" dur="1" fill="hold">
                                          <p:stCondLst>
                                            <p:cond delay="0"/>
                                          </p:stCondLst>
                                        </p:cTn>
                                        <p:tgtEl>
                                          <p:spTgt spid="25"/>
                                        </p:tgtEl>
                                        <p:attrNameLst>
                                          <p:attrName>style.visibility</p:attrName>
                                        </p:attrNameLst>
                                      </p:cBhvr>
                                      <p:to>
                                        <p:strVal val="visible"/>
                                      </p:to>
                                    </p:set>
                                    <p:anim calcmode="lin" valueType="num">
                                      <p:cBhvr>
                                        <p:cTn id="43" dur="1000" fill="hold"/>
                                        <p:tgtEl>
                                          <p:spTgt spid="25"/>
                                        </p:tgtEl>
                                        <p:attrNameLst>
                                          <p:attrName>ppt_w</p:attrName>
                                        </p:attrNameLst>
                                      </p:cBhvr>
                                      <p:tavLst>
                                        <p:tav tm="0">
                                          <p:val>
                                            <p:fltVal val="0"/>
                                          </p:val>
                                        </p:tav>
                                        <p:tav tm="100000">
                                          <p:val>
                                            <p:strVal val="#ppt_w"/>
                                          </p:val>
                                        </p:tav>
                                      </p:tavLst>
                                    </p:anim>
                                    <p:anim calcmode="lin" valueType="num">
                                      <p:cBhvr>
                                        <p:cTn id="44" dur="1000" fill="hold"/>
                                        <p:tgtEl>
                                          <p:spTgt spid="25"/>
                                        </p:tgtEl>
                                        <p:attrNameLst>
                                          <p:attrName>ppt_h</p:attrName>
                                        </p:attrNameLst>
                                      </p:cBhvr>
                                      <p:tavLst>
                                        <p:tav tm="0">
                                          <p:val>
                                            <p:fltVal val="0"/>
                                          </p:val>
                                        </p:tav>
                                        <p:tav tm="100000">
                                          <p:val>
                                            <p:strVal val="#ppt_h"/>
                                          </p:val>
                                        </p:tav>
                                      </p:tavLst>
                                    </p:anim>
                                    <p:anim calcmode="lin" valueType="num">
                                      <p:cBhvr>
                                        <p:cTn id="45" dur="1000" fill="hold"/>
                                        <p:tgtEl>
                                          <p:spTgt spid="25"/>
                                        </p:tgtEl>
                                        <p:attrNameLst>
                                          <p:attrName>style.rotation</p:attrName>
                                        </p:attrNameLst>
                                      </p:cBhvr>
                                      <p:tavLst>
                                        <p:tav tm="0">
                                          <p:val>
                                            <p:fltVal val="90"/>
                                          </p:val>
                                        </p:tav>
                                        <p:tav tm="100000">
                                          <p:val>
                                            <p:fltVal val="0"/>
                                          </p:val>
                                        </p:tav>
                                      </p:tavLst>
                                    </p:anim>
                                    <p:animEffect transition="in" filter="fade">
                                      <p:cBhvr>
                                        <p:cTn id="46"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C3B3781-A233-8640-A7C6-A4B27E3F2328}"/>
              </a:ext>
            </a:extLst>
          </p:cNvPr>
          <p:cNvSpPr/>
          <p:nvPr/>
        </p:nvSpPr>
        <p:spPr>
          <a:xfrm>
            <a:off x="1524001" y="1642729"/>
            <a:ext cx="8310113" cy="5149086"/>
          </a:xfrm>
          <a:prstGeom prst="rect">
            <a:avLst/>
          </a:prstGeom>
          <a:solidFill>
            <a:srgbClr val="4A1005"/>
          </a:solidFill>
          <a:ln>
            <a:solidFill>
              <a:srgbClr val="4A10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hape 63">
            <a:extLst>
              <a:ext uri="{FF2B5EF4-FFF2-40B4-BE49-F238E27FC236}">
                <a16:creationId xmlns:a16="http://schemas.microsoft.com/office/drawing/2014/main" id="{E497E9C2-9F6F-1544-A8D7-7F633CA44961}"/>
              </a:ext>
            </a:extLst>
          </p:cNvPr>
          <p:cNvSpPr/>
          <p:nvPr/>
        </p:nvSpPr>
        <p:spPr>
          <a:xfrm>
            <a:off x="1524000" y="1242307"/>
            <a:ext cx="8310114" cy="406496"/>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defTabSz="321457">
              <a:defRPr/>
            </a:pPr>
            <a:endParaRPr sz="844" kern="0">
              <a:solidFill>
                <a:sysClr val="windowText" lastClr="000000"/>
              </a:solidFill>
              <a:latin typeface="Calibri"/>
              <a:sym typeface="Helvetica"/>
            </a:endParaRPr>
          </a:p>
        </p:txBody>
      </p:sp>
      <p:sp>
        <p:nvSpPr>
          <p:cNvPr id="19" name="TextBox 18">
            <a:extLst>
              <a:ext uri="{FF2B5EF4-FFF2-40B4-BE49-F238E27FC236}">
                <a16:creationId xmlns:a16="http://schemas.microsoft.com/office/drawing/2014/main" id="{6346BE3B-72F0-0D4F-8984-ABE3BADB3A04}"/>
              </a:ext>
            </a:extLst>
          </p:cNvPr>
          <p:cNvSpPr txBox="1"/>
          <p:nvPr/>
        </p:nvSpPr>
        <p:spPr>
          <a:xfrm>
            <a:off x="3938711" y="1269101"/>
            <a:ext cx="3990840" cy="373628"/>
          </a:xfrm>
          <a:prstGeom prst="rect">
            <a:avLst/>
          </a:prstGeom>
          <a:noFill/>
        </p:spPr>
        <p:txBody>
          <a:bodyPr wrap="square" rtlCol="0">
            <a:spAutoFit/>
          </a:bodyPr>
          <a:lstStyle/>
          <a:p>
            <a:pPr algn="ctr" defTabSz="321457">
              <a:defRPr/>
            </a:pPr>
            <a:r>
              <a:rPr lang="en-US" sz="1828" kern="0">
                <a:solidFill>
                  <a:prstClr val="white">
                    <a:lumMod val="85000"/>
                  </a:prstClr>
                </a:solidFill>
                <a:latin typeface="Calibri"/>
                <a:sym typeface="Helvetica"/>
              </a:rPr>
              <a:t>tobaccopreventiontoolkit.stanford.edu</a:t>
            </a:r>
          </a:p>
        </p:txBody>
      </p:sp>
      <p:sp>
        <p:nvSpPr>
          <p:cNvPr id="20" name="Shape 179">
            <a:extLst>
              <a:ext uri="{FF2B5EF4-FFF2-40B4-BE49-F238E27FC236}">
                <a16:creationId xmlns:a16="http://schemas.microsoft.com/office/drawing/2014/main" id="{41206EE3-C6E7-0140-A394-09C6238F2421}"/>
              </a:ext>
            </a:extLst>
          </p:cNvPr>
          <p:cNvSpPr/>
          <p:nvPr/>
        </p:nvSpPr>
        <p:spPr>
          <a:xfrm>
            <a:off x="1524001" y="421471"/>
            <a:ext cx="8310114" cy="749244"/>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algn="ctr" defTabSz="410771">
              <a:defRPr sz="1800"/>
            </a:pPr>
            <a:r>
              <a:rPr lang="en-US" sz="4400" b="1" kern="0">
                <a:solidFill>
                  <a:prstClr val="black"/>
                </a:solidFill>
                <a:effectLst>
                  <a:outerShdw blurRad="127000" dist="76200" dir="2700000" rotWithShape="0">
                    <a:srgbClr val="FFFFFF">
                      <a:alpha val="75000"/>
                    </a:srgbClr>
                  </a:outerShdw>
                </a:effectLst>
                <a:latin typeface="Calibri"/>
                <a:ea typeface="Calibri"/>
                <a:cs typeface="Calibri"/>
                <a:sym typeface="Gill Sans"/>
              </a:rPr>
              <a:t>Cigarette vs. E-Cig/Vape Ads</a:t>
            </a:r>
            <a:endParaRPr lang="en-US" sz="4400" b="1" kern="0">
              <a:solidFill>
                <a:prstClr val="black"/>
              </a:solidFill>
              <a:effectLst>
                <a:outerShdw blurRad="127000" dist="76200" dir="2700000" rotWithShape="0">
                  <a:srgbClr val="FFFFFF">
                    <a:alpha val="75000"/>
                  </a:srgbClr>
                </a:outerShdw>
              </a:effectLst>
              <a:latin typeface="Calibri"/>
              <a:ea typeface="Calibri"/>
              <a:cs typeface="Calibri"/>
            </a:endParaRPr>
          </a:p>
        </p:txBody>
      </p:sp>
      <p:pic>
        <p:nvPicPr>
          <p:cNvPr id="22" name="Picture 21" descr="A picture containing text, sign, screenshot&#10;&#10;Description automatically generated">
            <a:extLst>
              <a:ext uri="{FF2B5EF4-FFF2-40B4-BE49-F238E27FC236}">
                <a16:creationId xmlns:a16="http://schemas.microsoft.com/office/drawing/2014/main" id="{09D6965B-6497-CC4D-AB10-B2350F2939D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24561" y="1645478"/>
            <a:ext cx="7410915" cy="5147576"/>
          </a:xfrm>
          <a:prstGeom prst="rect">
            <a:avLst/>
          </a:prstGeom>
        </p:spPr>
      </p:pic>
      <p:sp>
        <p:nvSpPr>
          <p:cNvPr id="24" name="TextBox 23">
            <a:extLst>
              <a:ext uri="{FF2B5EF4-FFF2-40B4-BE49-F238E27FC236}">
                <a16:creationId xmlns:a16="http://schemas.microsoft.com/office/drawing/2014/main" id="{BD431701-7AC2-044E-9AC7-4DD359C0ED07}"/>
              </a:ext>
            </a:extLst>
          </p:cNvPr>
          <p:cNvSpPr txBox="1"/>
          <p:nvPr/>
        </p:nvSpPr>
        <p:spPr>
          <a:xfrm>
            <a:off x="3052116" y="6437721"/>
            <a:ext cx="2016634" cy="338554"/>
          </a:xfrm>
          <a:prstGeom prst="rect">
            <a:avLst/>
          </a:prstGeom>
          <a:noFill/>
        </p:spPr>
        <p:txBody>
          <a:bodyPr wrap="square" rtlCol="0">
            <a:spAutoFit/>
          </a:bodyPr>
          <a:lstStyle/>
          <a:p>
            <a:r>
              <a:rPr lang="en-US" sz="1600" b="1">
                <a:solidFill>
                  <a:schemeClr val="bg1"/>
                </a:solidFill>
              </a:rPr>
              <a:t>1941, Philip Morris</a:t>
            </a:r>
          </a:p>
        </p:txBody>
      </p:sp>
      <p:sp>
        <p:nvSpPr>
          <p:cNvPr id="25" name="TextBox 24">
            <a:extLst>
              <a:ext uri="{FF2B5EF4-FFF2-40B4-BE49-F238E27FC236}">
                <a16:creationId xmlns:a16="http://schemas.microsoft.com/office/drawing/2014/main" id="{23EA1720-992A-F642-B53D-8B82C3227552}"/>
              </a:ext>
            </a:extLst>
          </p:cNvPr>
          <p:cNvSpPr txBox="1"/>
          <p:nvPr/>
        </p:nvSpPr>
        <p:spPr>
          <a:xfrm>
            <a:off x="6965103" y="6457281"/>
            <a:ext cx="1628447" cy="338554"/>
          </a:xfrm>
          <a:prstGeom prst="rect">
            <a:avLst/>
          </a:prstGeom>
          <a:noFill/>
        </p:spPr>
        <p:txBody>
          <a:bodyPr wrap="square" rtlCol="0">
            <a:spAutoFit/>
          </a:bodyPr>
          <a:lstStyle/>
          <a:p>
            <a:pPr algn="ctr"/>
            <a:r>
              <a:rPr lang="en-US" sz="1600" b="1">
                <a:solidFill>
                  <a:srgbClr val="FFFFFF"/>
                </a:solidFill>
              </a:rPr>
              <a:t>2013, Blu</a:t>
            </a:r>
          </a:p>
        </p:txBody>
      </p:sp>
      <p:sp>
        <p:nvSpPr>
          <p:cNvPr id="6" name="Rectangle: Top Corners Rounded 5">
            <a:extLst>
              <a:ext uri="{FF2B5EF4-FFF2-40B4-BE49-F238E27FC236}">
                <a16:creationId xmlns:a16="http://schemas.microsoft.com/office/drawing/2014/main" id="{BB7DE262-FCB0-8F02-B06D-824AF6B8616C}"/>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a:ea typeface="Calibri"/>
              <a:cs typeface="Calibri"/>
            </a:endParaRPr>
          </a:p>
        </p:txBody>
      </p:sp>
      <p:pic>
        <p:nvPicPr>
          <p:cNvPr id="3" name="Picture 2" descr="A logo for a health care company&#10;&#10;AI-generated content may be incorrect.">
            <a:extLst>
              <a:ext uri="{FF2B5EF4-FFF2-40B4-BE49-F238E27FC236}">
                <a16:creationId xmlns:a16="http://schemas.microsoft.com/office/drawing/2014/main" id="{958E25E6-5B34-F7D4-86D7-934642B483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8" name="Slide Number Placeholder 3">
            <a:extLst>
              <a:ext uri="{FF2B5EF4-FFF2-40B4-BE49-F238E27FC236}">
                <a16:creationId xmlns:a16="http://schemas.microsoft.com/office/drawing/2014/main" id="{2C4DA61F-63A8-49C4-F791-973F1B53897D}"/>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42</a:t>
            </a:fld>
            <a:endParaRPr lang="en-US" sz="1400" dirty="0">
              <a:ea typeface="Calibri"/>
              <a:cs typeface="Calibri"/>
            </a:endParaRPr>
          </a:p>
        </p:txBody>
      </p:sp>
    </p:spTree>
    <p:extLst>
      <p:ext uri="{BB962C8B-B14F-4D97-AF65-F5344CB8AC3E}">
        <p14:creationId xmlns:p14="http://schemas.microsoft.com/office/powerpoint/2010/main" val="20217033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hape 63">
            <a:extLst>
              <a:ext uri="{FF2B5EF4-FFF2-40B4-BE49-F238E27FC236}">
                <a16:creationId xmlns:a16="http://schemas.microsoft.com/office/drawing/2014/main" id="{84B3AF58-F489-E840-B7F4-0CA96B37EF9A}"/>
              </a:ext>
            </a:extLst>
          </p:cNvPr>
          <p:cNvSpPr/>
          <p:nvPr/>
        </p:nvSpPr>
        <p:spPr>
          <a:xfrm>
            <a:off x="1524000" y="1058376"/>
            <a:ext cx="91440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defTabSz="321457">
              <a:defRPr/>
            </a:pPr>
            <a:endParaRPr sz="844" kern="0">
              <a:solidFill>
                <a:sysClr val="windowText" lastClr="000000"/>
              </a:solidFill>
              <a:latin typeface="Calibri"/>
              <a:sym typeface="Helvetica"/>
            </a:endParaRPr>
          </a:p>
        </p:txBody>
      </p:sp>
      <p:sp>
        <p:nvSpPr>
          <p:cNvPr id="17" name="TextBox 16">
            <a:extLst>
              <a:ext uri="{FF2B5EF4-FFF2-40B4-BE49-F238E27FC236}">
                <a16:creationId xmlns:a16="http://schemas.microsoft.com/office/drawing/2014/main" id="{7136F4E5-D3AE-5C42-B2D7-282A5BB35FC8}"/>
              </a:ext>
            </a:extLst>
          </p:cNvPr>
          <p:cNvSpPr txBox="1"/>
          <p:nvPr/>
        </p:nvSpPr>
        <p:spPr>
          <a:xfrm>
            <a:off x="3899297" y="1085169"/>
            <a:ext cx="4393406" cy="373628"/>
          </a:xfrm>
          <a:prstGeom prst="rect">
            <a:avLst/>
          </a:prstGeom>
          <a:noFill/>
        </p:spPr>
        <p:txBody>
          <a:bodyPr wrap="square" rtlCol="0">
            <a:spAutoFit/>
          </a:bodyPr>
          <a:lstStyle/>
          <a:p>
            <a:pPr algn="ctr" defTabSz="321457">
              <a:defRPr/>
            </a:pPr>
            <a:r>
              <a:rPr lang="en-US" sz="1828" kern="0">
                <a:solidFill>
                  <a:prstClr val="white">
                    <a:lumMod val="85000"/>
                  </a:prstClr>
                </a:solidFill>
                <a:latin typeface="Calibri"/>
                <a:sym typeface="Helvetica"/>
              </a:rPr>
              <a:t>tobaccopreventiontoolkit.stanford.edu</a:t>
            </a:r>
          </a:p>
        </p:txBody>
      </p:sp>
      <p:sp>
        <p:nvSpPr>
          <p:cNvPr id="18" name="Shape 179">
            <a:extLst>
              <a:ext uri="{FF2B5EF4-FFF2-40B4-BE49-F238E27FC236}">
                <a16:creationId xmlns:a16="http://schemas.microsoft.com/office/drawing/2014/main" id="{E384847D-9C56-8D4C-B14D-F1CB94E04907}"/>
              </a:ext>
            </a:extLst>
          </p:cNvPr>
          <p:cNvSpPr/>
          <p:nvPr/>
        </p:nvSpPr>
        <p:spPr>
          <a:xfrm>
            <a:off x="1524001" y="362970"/>
            <a:ext cx="9144000" cy="749244"/>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algn="ctr" defTabSz="410771">
              <a:defRPr sz="1800"/>
            </a:pPr>
            <a:r>
              <a:rPr lang="en-US" sz="4400" b="1" kern="0">
                <a:solidFill>
                  <a:prstClr val="black"/>
                </a:solidFill>
                <a:effectLst>
                  <a:outerShdw blurRad="127000" dist="76200" dir="2700000" rotWithShape="0">
                    <a:srgbClr val="FFFFFF">
                      <a:alpha val="75000"/>
                    </a:srgbClr>
                  </a:outerShdw>
                </a:effectLst>
                <a:latin typeface="Calibri"/>
                <a:ea typeface="Calibri"/>
                <a:cs typeface="Calibri"/>
                <a:sym typeface="Gill Sans"/>
              </a:rPr>
              <a:t>Cigarette vs. E-Cig/Vape Ads</a:t>
            </a:r>
            <a:endParaRPr lang="en-US" sz="4400" b="1" kern="0">
              <a:solidFill>
                <a:prstClr val="black"/>
              </a:solidFill>
              <a:effectLst>
                <a:outerShdw blurRad="127000" dist="76200" dir="2700000" rotWithShape="0">
                  <a:srgbClr val="FFFFFF">
                    <a:alpha val="75000"/>
                  </a:srgbClr>
                </a:outerShdw>
              </a:effectLst>
              <a:latin typeface="Calibri"/>
              <a:ea typeface="Calibri"/>
              <a:cs typeface="Calibri"/>
            </a:endParaRPr>
          </a:p>
        </p:txBody>
      </p:sp>
      <p:sp>
        <p:nvSpPr>
          <p:cNvPr id="19" name="Rectangle 18">
            <a:extLst>
              <a:ext uri="{FF2B5EF4-FFF2-40B4-BE49-F238E27FC236}">
                <a16:creationId xmlns:a16="http://schemas.microsoft.com/office/drawing/2014/main" id="{0934AF3C-E4D2-9B44-BF44-D97A69015830}"/>
              </a:ext>
            </a:extLst>
          </p:cNvPr>
          <p:cNvSpPr/>
          <p:nvPr/>
        </p:nvSpPr>
        <p:spPr>
          <a:xfrm>
            <a:off x="1524001" y="1458797"/>
            <a:ext cx="9143999" cy="5399204"/>
          </a:xfrm>
          <a:prstGeom prst="rect">
            <a:avLst/>
          </a:prstGeom>
          <a:solidFill>
            <a:srgbClr val="4A1005"/>
          </a:solidFill>
          <a:ln>
            <a:solidFill>
              <a:srgbClr val="4A10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Graphical user interface&#10;&#10;Description automatically generated">
            <a:extLst>
              <a:ext uri="{FF2B5EF4-FFF2-40B4-BE49-F238E27FC236}">
                <a16:creationId xmlns:a16="http://schemas.microsoft.com/office/drawing/2014/main" id="{5171C782-9CA4-A040-8847-AE483C5ED69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74166" y="1414077"/>
            <a:ext cx="8243667" cy="5255876"/>
          </a:xfrm>
          <a:prstGeom prst="rect">
            <a:avLst/>
          </a:prstGeom>
        </p:spPr>
      </p:pic>
      <p:sp>
        <p:nvSpPr>
          <p:cNvPr id="22" name="TextBox 21">
            <a:extLst>
              <a:ext uri="{FF2B5EF4-FFF2-40B4-BE49-F238E27FC236}">
                <a16:creationId xmlns:a16="http://schemas.microsoft.com/office/drawing/2014/main" id="{C5EB8183-4C78-984C-83E5-6BA2665DEDAE}"/>
              </a:ext>
            </a:extLst>
          </p:cNvPr>
          <p:cNvSpPr txBox="1"/>
          <p:nvPr/>
        </p:nvSpPr>
        <p:spPr>
          <a:xfrm>
            <a:off x="3296530" y="6517044"/>
            <a:ext cx="1786597" cy="338554"/>
          </a:xfrm>
          <a:prstGeom prst="rect">
            <a:avLst/>
          </a:prstGeom>
          <a:noFill/>
        </p:spPr>
        <p:txBody>
          <a:bodyPr wrap="square" rtlCol="0">
            <a:spAutoFit/>
          </a:bodyPr>
          <a:lstStyle/>
          <a:p>
            <a:r>
              <a:rPr lang="en-US" sz="1600" b="1">
                <a:solidFill>
                  <a:schemeClr val="bg1"/>
                </a:solidFill>
              </a:rPr>
              <a:t>1989, Capri</a:t>
            </a:r>
          </a:p>
        </p:txBody>
      </p:sp>
      <p:sp>
        <p:nvSpPr>
          <p:cNvPr id="23" name="TextBox 22">
            <a:extLst>
              <a:ext uri="{FF2B5EF4-FFF2-40B4-BE49-F238E27FC236}">
                <a16:creationId xmlns:a16="http://schemas.microsoft.com/office/drawing/2014/main" id="{50B8F6BE-874F-BD4D-B744-7E9A65C283E6}"/>
              </a:ext>
            </a:extLst>
          </p:cNvPr>
          <p:cNvSpPr txBox="1"/>
          <p:nvPr/>
        </p:nvSpPr>
        <p:spPr>
          <a:xfrm>
            <a:off x="7179215" y="5359515"/>
            <a:ext cx="1786597" cy="338554"/>
          </a:xfrm>
          <a:prstGeom prst="rect">
            <a:avLst/>
          </a:prstGeom>
          <a:noFill/>
        </p:spPr>
        <p:txBody>
          <a:bodyPr wrap="square" rtlCol="0">
            <a:spAutoFit/>
          </a:bodyPr>
          <a:lstStyle/>
          <a:p>
            <a:pPr algn="ctr"/>
            <a:r>
              <a:rPr lang="en-US" sz="1600" b="1">
                <a:solidFill>
                  <a:schemeClr val="bg1"/>
                </a:solidFill>
              </a:rPr>
              <a:t>2015, Juul</a:t>
            </a:r>
          </a:p>
        </p:txBody>
      </p:sp>
      <p:sp>
        <p:nvSpPr>
          <p:cNvPr id="6" name="Rectangle: Top Corners Rounded 5">
            <a:extLst>
              <a:ext uri="{FF2B5EF4-FFF2-40B4-BE49-F238E27FC236}">
                <a16:creationId xmlns:a16="http://schemas.microsoft.com/office/drawing/2014/main" id="{F01A81E3-871D-FFE6-E456-044E22CC2847}"/>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3" name="Picture 2" descr="A logo for a health care company&#10;&#10;AI-generated content may be incorrect.">
            <a:extLst>
              <a:ext uri="{FF2B5EF4-FFF2-40B4-BE49-F238E27FC236}">
                <a16:creationId xmlns:a16="http://schemas.microsoft.com/office/drawing/2014/main" id="{C4A416F3-9FD3-87E3-B3E3-141F6C9988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8" name="Slide Number Placeholder 3">
            <a:extLst>
              <a:ext uri="{FF2B5EF4-FFF2-40B4-BE49-F238E27FC236}">
                <a16:creationId xmlns:a16="http://schemas.microsoft.com/office/drawing/2014/main" id="{6AA61037-5C02-62BF-3937-2325873E34B5}"/>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43</a:t>
            </a:fld>
            <a:endParaRPr lang="en-US" sz="1400" dirty="0">
              <a:ea typeface="Calibri"/>
              <a:cs typeface="Calibri"/>
            </a:endParaRPr>
          </a:p>
        </p:txBody>
      </p:sp>
    </p:spTree>
    <p:extLst>
      <p:ext uri="{BB962C8B-B14F-4D97-AF65-F5344CB8AC3E}">
        <p14:creationId xmlns:p14="http://schemas.microsoft.com/office/powerpoint/2010/main" val="12814532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63">
            <a:extLst>
              <a:ext uri="{FF2B5EF4-FFF2-40B4-BE49-F238E27FC236}">
                <a16:creationId xmlns:a16="http://schemas.microsoft.com/office/drawing/2014/main" id="{03ED0063-4C57-034E-92DB-4E5DB9A06ABC}"/>
              </a:ext>
            </a:extLst>
          </p:cNvPr>
          <p:cNvSpPr/>
          <p:nvPr/>
        </p:nvSpPr>
        <p:spPr>
          <a:xfrm>
            <a:off x="1524000" y="1045237"/>
            <a:ext cx="9144000" cy="368322"/>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defTabSz="321457">
              <a:defRPr/>
            </a:pPr>
            <a:endParaRPr sz="844" kern="0">
              <a:solidFill>
                <a:sysClr val="windowText" lastClr="000000"/>
              </a:solidFill>
              <a:latin typeface="Calibri"/>
              <a:sym typeface="Helvetica"/>
            </a:endParaRPr>
          </a:p>
        </p:txBody>
      </p:sp>
      <p:sp>
        <p:nvSpPr>
          <p:cNvPr id="19" name="TextBox 18">
            <a:extLst>
              <a:ext uri="{FF2B5EF4-FFF2-40B4-BE49-F238E27FC236}">
                <a16:creationId xmlns:a16="http://schemas.microsoft.com/office/drawing/2014/main" id="{8F2883F5-3480-3047-82FD-75D30CE0A146}"/>
              </a:ext>
            </a:extLst>
          </p:cNvPr>
          <p:cNvSpPr txBox="1"/>
          <p:nvPr/>
        </p:nvSpPr>
        <p:spPr>
          <a:xfrm>
            <a:off x="3991262" y="1045756"/>
            <a:ext cx="4393406" cy="373628"/>
          </a:xfrm>
          <a:prstGeom prst="rect">
            <a:avLst/>
          </a:prstGeom>
          <a:noFill/>
        </p:spPr>
        <p:txBody>
          <a:bodyPr wrap="square" rtlCol="0">
            <a:spAutoFit/>
          </a:bodyPr>
          <a:lstStyle/>
          <a:p>
            <a:pPr algn="ctr" defTabSz="321457">
              <a:defRPr/>
            </a:pPr>
            <a:r>
              <a:rPr lang="en-US" sz="1828" kern="0">
                <a:solidFill>
                  <a:prstClr val="white">
                    <a:lumMod val="85000"/>
                  </a:prstClr>
                </a:solidFill>
                <a:latin typeface="Calibri"/>
                <a:sym typeface="Helvetica"/>
              </a:rPr>
              <a:t>tobaccopreventiontoolkit.stanford.edu</a:t>
            </a:r>
          </a:p>
        </p:txBody>
      </p:sp>
      <p:sp>
        <p:nvSpPr>
          <p:cNvPr id="20" name="Shape 179">
            <a:extLst>
              <a:ext uri="{FF2B5EF4-FFF2-40B4-BE49-F238E27FC236}">
                <a16:creationId xmlns:a16="http://schemas.microsoft.com/office/drawing/2014/main" id="{4BA5C070-86E6-DB4B-8C64-1A36EE7EA482}"/>
              </a:ext>
            </a:extLst>
          </p:cNvPr>
          <p:cNvSpPr/>
          <p:nvPr/>
        </p:nvSpPr>
        <p:spPr>
          <a:xfrm>
            <a:off x="1524001" y="364210"/>
            <a:ext cx="9144000" cy="749244"/>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algn="ctr" defTabSz="410771">
              <a:defRPr sz="1800"/>
            </a:pPr>
            <a:r>
              <a:rPr lang="en-US" sz="4400" b="1" kern="0">
                <a:solidFill>
                  <a:prstClr val="black"/>
                </a:solidFill>
                <a:effectLst>
                  <a:outerShdw blurRad="127000" dist="76200" dir="2700000" rotWithShape="0">
                    <a:srgbClr val="FFFFFF">
                      <a:alpha val="75000"/>
                    </a:srgbClr>
                  </a:outerShdw>
                </a:effectLst>
                <a:latin typeface="Calibri"/>
                <a:ea typeface="Arial" charset="0"/>
                <a:cs typeface="Arial"/>
                <a:sym typeface="Gill Sans"/>
              </a:rPr>
              <a:t>Cigarette vs. E-Cig/Vape Ads</a:t>
            </a:r>
            <a:endParaRPr lang="en-US" sz="4400" b="1" kern="0">
              <a:solidFill>
                <a:prstClr val="black"/>
              </a:solidFill>
              <a:effectLst>
                <a:outerShdw blurRad="127000" dist="76200" dir="2700000" rotWithShape="0">
                  <a:srgbClr val="FFFFFF">
                    <a:alpha val="75000"/>
                  </a:srgbClr>
                </a:outerShdw>
              </a:effectLst>
              <a:latin typeface="Calibri"/>
              <a:ea typeface="Arial" charset="0"/>
              <a:cs typeface="Arial"/>
            </a:endParaRPr>
          </a:p>
        </p:txBody>
      </p:sp>
      <p:sp>
        <p:nvSpPr>
          <p:cNvPr id="21" name="Rectangle 20">
            <a:extLst>
              <a:ext uri="{FF2B5EF4-FFF2-40B4-BE49-F238E27FC236}">
                <a16:creationId xmlns:a16="http://schemas.microsoft.com/office/drawing/2014/main" id="{6698B949-7BA0-4D40-AD44-9C2746BE4FEE}"/>
              </a:ext>
            </a:extLst>
          </p:cNvPr>
          <p:cNvSpPr/>
          <p:nvPr/>
        </p:nvSpPr>
        <p:spPr>
          <a:xfrm>
            <a:off x="1524001" y="1406246"/>
            <a:ext cx="9143999" cy="5451755"/>
          </a:xfrm>
          <a:prstGeom prst="rect">
            <a:avLst/>
          </a:prstGeom>
          <a:solidFill>
            <a:srgbClr val="4A1005"/>
          </a:solidFill>
          <a:ln>
            <a:solidFill>
              <a:srgbClr val="4A10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Graphical user interface, website&#10;&#10;Description automatically generated">
            <a:extLst>
              <a:ext uri="{FF2B5EF4-FFF2-40B4-BE49-F238E27FC236}">
                <a16:creationId xmlns:a16="http://schemas.microsoft.com/office/drawing/2014/main" id="{EE0C6DE4-26FB-5F44-B0B3-EC7590ABDFE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35932" y="1589301"/>
            <a:ext cx="7854448" cy="4957636"/>
          </a:xfrm>
          <a:prstGeom prst="rect">
            <a:avLst/>
          </a:prstGeom>
        </p:spPr>
      </p:pic>
      <p:sp>
        <p:nvSpPr>
          <p:cNvPr id="24" name="TextBox 23">
            <a:extLst>
              <a:ext uri="{FF2B5EF4-FFF2-40B4-BE49-F238E27FC236}">
                <a16:creationId xmlns:a16="http://schemas.microsoft.com/office/drawing/2014/main" id="{D4BC04C3-63EC-F94D-A398-9DAA17DBCD4C}"/>
              </a:ext>
            </a:extLst>
          </p:cNvPr>
          <p:cNvSpPr txBox="1"/>
          <p:nvPr/>
        </p:nvSpPr>
        <p:spPr>
          <a:xfrm>
            <a:off x="3296530" y="6517044"/>
            <a:ext cx="1786597" cy="338554"/>
          </a:xfrm>
          <a:prstGeom prst="rect">
            <a:avLst/>
          </a:prstGeom>
          <a:noFill/>
        </p:spPr>
        <p:txBody>
          <a:bodyPr wrap="square" rtlCol="0">
            <a:spAutoFit/>
          </a:bodyPr>
          <a:lstStyle/>
          <a:p>
            <a:pPr algn="ctr"/>
            <a:r>
              <a:rPr lang="en-US" sz="1600" b="1">
                <a:solidFill>
                  <a:schemeClr val="bg1"/>
                </a:solidFill>
              </a:rPr>
              <a:t>2000, Camel</a:t>
            </a:r>
          </a:p>
        </p:txBody>
      </p:sp>
      <p:sp>
        <p:nvSpPr>
          <p:cNvPr id="25" name="TextBox 24">
            <a:extLst>
              <a:ext uri="{FF2B5EF4-FFF2-40B4-BE49-F238E27FC236}">
                <a16:creationId xmlns:a16="http://schemas.microsoft.com/office/drawing/2014/main" id="{C21F59B0-82AC-D043-BB64-898783145977}"/>
              </a:ext>
            </a:extLst>
          </p:cNvPr>
          <p:cNvSpPr txBox="1"/>
          <p:nvPr/>
        </p:nvSpPr>
        <p:spPr>
          <a:xfrm>
            <a:off x="7038538" y="5114111"/>
            <a:ext cx="1786597" cy="338554"/>
          </a:xfrm>
          <a:prstGeom prst="rect">
            <a:avLst/>
          </a:prstGeom>
          <a:noFill/>
        </p:spPr>
        <p:txBody>
          <a:bodyPr wrap="square" rtlCol="0">
            <a:spAutoFit/>
          </a:bodyPr>
          <a:lstStyle/>
          <a:p>
            <a:pPr algn="ctr"/>
            <a:r>
              <a:rPr lang="en-US" sz="1600" b="1">
                <a:solidFill>
                  <a:schemeClr val="bg1"/>
                </a:solidFill>
              </a:rPr>
              <a:t>2018, Juul</a:t>
            </a:r>
          </a:p>
        </p:txBody>
      </p:sp>
      <p:sp>
        <p:nvSpPr>
          <p:cNvPr id="6" name="Rectangle: Top Corners Rounded 5">
            <a:extLst>
              <a:ext uri="{FF2B5EF4-FFF2-40B4-BE49-F238E27FC236}">
                <a16:creationId xmlns:a16="http://schemas.microsoft.com/office/drawing/2014/main" id="{8513F37C-3866-B233-464B-3C537DF36FB6}"/>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3" name="Picture 2" descr="A logo for a health care company&#10;&#10;AI-generated content may be incorrect.">
            <a:extLst>
              <a:ext uri="{FF2B5EF4-FFF2-40B4-BE49-F238E27FC236}">
                <a16:creationId xmlns:a16="http://schemas.microsoft.com/office/drawing/2014/main" id="{5021C28B-F7C9-1C68-48DB-A6C0760255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8" name="Slide Number Placeholder 3">
            <a:extLst>
              <a:ext uri="{FF2B5EF4-FFF2-40B4-BE49-F238E27FC236}">
                <a16:creationId xmlns:a16="http://schemas.microsoft.com/office/drawing/2014/main" id="{1E940418-AEB9-5BCC-FC72-5500B67ECBF3}"/>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44</a:t>
            </a:fld>
            <a:endParaRPr lang="en-US" sz="1400" dirty="0">
              <a:ea typeface="Calibri"/>
              <a:cs typeface="Calibri"/>
            </a:endParaRPr>
          </a:p>
        </p:txBody>
      </p:sp>
    </p:spTree>
    <p:extLst>
      <p:ext uri="{BB962C8B-B14F-4D97-AF65-F5344CB8AC3E}">
        <p14:creationId xmlns:p14="http://schemas.microsoft.com/office/powerpoint/2010/main" val="2706551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hape 63">
            <a:extLst>
              <a:ext uri="{FF2B5EF4-FFF2-40B4-BE49-F238E27FC236}">
                <a16:creationId xmlns:a16="http://schemas.microsoft.com/office/drawing/2014/main" id="{E926C137-ECCE-644C-B363-4A751413381C}"/>
              </a:ext>
            </a:extLst>
          </p:cNvPr>
          <p:cNvSpPr/>
          <p:nvPr/>
        </p:nvSpPr>
        <p:spPr>
          <a:xfrm>
            <a:off x="1524000" y="1084651"/>
            <a:ext cx="91440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defTabSz="321457">
              <a:defRPr/>
            </a:pPr>
            <a:endParaRPr sz="844" kern="0">
              <a:solidFill>
                <a:sysClr val="windowText" lastClr="000000"/>
              </a:solidFill>
              <a:latin typeface="Calibri"/>
              <a:sym typeface="Helvetica"/>
            </a:endParaRPr>
          </a:p>
        </p:txBody>
      </p:sp>
      <p:sp>
        <p:nvSpPr>
          <p:cNvPr id="13" name="TextBox 12">
            <a:extLst>
              <a:ext uri="{FF2B5EF4-FFF2-40B4-BE49-F238E27FC236}">
                <a16:creationId xmlns:a16="http://schemas.microsoft.com/office/drawing/2014/main" id="{26B2A494-5C7E-804A-A741-04A9F1D8ACA4}"/>
              </a:ext>
            </a:extLst>
          </p:cNvPr>
          <p:cNvSpPr txBox="1"/>
          <p:nvPr/>
        </p:nvSpPr>
        <p:spPr>
          <a:xfrm>
            <a:off x="3912435" y="1085169"/>
            <a:ext cx="4393406" cy="373628"/>
          </a:xfrm>
          <a:prstGeom prst="rect">
            <a:avLst/>
          </a:prstGeom>
          <a:noFill/>
        </p:spPr>
        <p:txBody>
          <a:bodyPr wrap="square" rtlCol="0">
            <a:spAutoFit/>
          </a:bodyPr>
          <a:lstStyle/>
          <a:p>
            <a:pPr algn="ctr" defTabSz="321457">
              <a:defRPr/>
            </a:pPr>
            <a:r>
              <a:rPr lang="en-US" sz="1828" kern="0">
                <a:solidFill>
                  <a:prstClr val="white">
                    <a:lumMod val="85000"/>
                  </a:prstClr>
                </a:solidFill>
                <a:latin typeface="Calibri"/>
                <a:sym typeface="Helvetica"/>
              </a:rPr>
              <a:t>tobaccopreventiontoolkit.stanford.edu</a:t>
            </a:r>
          </a:p>
        </p:txBody>
      </p:sp>
      <p:sp>
        <p:nvSpPr>
          <p:cNvPr id="14" name="Shape 179">
            <a:extLst>
              <a:ext uri="{FF2B5EF4-FFF2-40B4-BE49-F238E27FC236}">
                <a16:creationId xmlns:a16="http://schemas.microsoft.com/office/drawing/2014/main" id="{1E5E2955-A9A3-0F46-B1BA-A9F2B29FB793}"/>
              </a:ext>
            </a:extLst>
          </p:cNvPr>
          <p:cNvSpPr/>
          <p:nvPr/>
        </p:nvSpPr>
        <p:spPr>
          <a:xfrm>
            <a:off x="1524001" y="389246"/>
            <a:ext cx="9144000" cy="749244"/>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algn="ctr" defTabSz="410771">
              <a:defRPr sz="1800"/>
            </a:pPr>
            <a:r>
              <a:rPr lang="en-US" sz="4400" b="1" kern="0">
                <a:solidFill>
                  <a:prstClr val="black"/>
                </a:solidFill>
                <a:effectLst>
                  <a:outerShdw blurRad="127000" dist="76200" dir="2700000" rotWithShape="0">
                    <a:srgbClr val="FFFFFF">
                      <a:alpha val="75000"/>
                    </a:srgbClr>
                  </a:outerShdw>
                </a:effectLst>
                <a:latin typeface="Calibri"/>
                <a:ea typeface="Arial" charset="0"/>
                <a:cs typeface="Arial"/>
                <a:sym typeface="Gill Sans"/>
              </a:rPr>
              <a:t>Cigarette vs. E-Cig/Vape Ads</a:t>
            </a:r>
            <a:endParaRPr lang="en-US" sz="4400" b="1" kern="0">
              <a:solidFill>
                <a:prstClr val="black"/>
              </a:solidFill>
              <a:effectLst>
                <a:outerShdw blurRad="127000" dist="76200" dir="2700000" rotWithShape="0">
                  <a:srgbClr val="FFFFFF">
                    <a:alpha val="75000"/>
                  </a:srgbClr>
                </a:outerShdw>
              </a:effectLst>
              <a:latin typeface="Calibri"/>
              <a:ea typeface="Arial" charset="0"/>
              <a:cs typeface="Arial"/>
            </a:endParaRPr>
          </a:p>
        </p:txBody>
      </p:sp>
      <p:sp>
        <p:nvSpPr>
          <p:cNvPr id="15" name="Rectangle 14">
            <a:extLst>
              <a:ext uri="{FF2B5EF4-FFF2-40B4-BE49-F238E27FC236}">
                <a16:creationId xmlns:a16="http://schemas.microsoft.com/office/drawing/2014/main" id="{6E6F8A8E-FEF0-D64B-9F29-2AD1A6ADCE2B}"/>
              </a:ext>
            </a:extLst>
          </p:cNvPr>
          <p:cNvSpPr/>
          <p:nvPr/>
        </p:nvSpPr>
        <p:spPr>
          <a:xfrm>
            <a:off x="1524001" y="1366833"/>
            <a:ext cx="9143999" cy="5491168"/>
          </a:xfrm>
          <a:prstGeom prst="rect">
            <a:avLst/>
          </a:prstGeom>
          <a:solidFill>
            <a:srgbClr val="4A1005"/>
          </a:solidFill>
          <a:ln>
            <a:solidFill>
              <a:srgbClr val="4A10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football game&#10;&#10;Description automatically generated with medium confidence">
            <a:extLst>
              <a:ext uri="{FF2B5EF4-FFF2-40B4-BE49-F238E27FC236}">
                <a16:creationId xmlns:a16="http://schemas.microsoft.com/office/drawing/2014/main" id="{0562A8D6-1AAF-E14B-9CCD-F0B23F9DCDB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16370" y="1505524"/>
            <a:ext cx="8159261" cy="5040467"/>
          </a:xfrm>
          <a:prstGeom prst="rect">
            <a:avLst/>
          </a:prstGeom>
        </p:spPr>
      </p:pic>
      <p:sp>
        <p:nvSpPr>
          <p:cNvPr id="18" name="TextBox 17">
            <a:extLst>
              <a:ext uri="{FF2B5EF4-FFF2-40B4-BE49-F238E27FC236}">
                <a16:creationId xmlns:a16="http://schemas.microsoft.com/office/drawing/2014/main" id="{3AF4A396-B72C-2643-A530-66D9D00B0C69}"/>
              </a:ext>
            </a:extLst>
          </p:cNvPr>
          <p:cNvSpPr txBox="1"/>
          <p:nvPr/>
        </p:nvSpPr>
        <p:spPr>
          <a:xfrm>
            <a:off x="3104473" y="6507106"/>
            <a:ext cx="1786597" cy="338554"/>
          </a:xfrm>
          <a:prstGeom prst="rect">
            <a:avLst/>
          </a:prstGeom>
          <a:noFill/>
        </p:spPr>
        <p:txBody>
          <a:bodyPr wrap="square" rtlCol="0">
            <a:spAutoFit/>
          </a:bodyPr>
          <a:lstStyle/>
          <a:p>
            <a:pPr algn="ctr"/>
            <a:r>
              <a:rPr lang="en-US" sz="1600" b="1">
                <a:solidFill>
                  <a:schemeClr val="bg1"/>
                </a:solidFill>
              </a:rPr>
              <a:t>Newport</a:t>
            </a:r>
          </a:p>
        </p:txBody>
      </p:sp>
      <p:sp>
        <p:nvSpPr>
          <p:cNvPr id="19" name="TextBox 18">
            <a:extLst>
              <a:ext uri="{FF2B5EF4-FFF2-40B4-BE49-F238E27FC236}">
                <a16:creationId xmlns:a16="http://schemas.microsoft.com/office/drawing/2014/main" id="{57A56F49-FCE2-2A45-AEA4-7480E9C21E9E}"/>
              </a:ext>
            </a:extLst>
          </p:cNvPr>
          <p:cNvSpPr txBox="1"/>
          <p:nvPr/>
        </p:nvSpPr>
        <p:spPr>
          <a:xfrm>
            <a:off x="7165148" y="5875162"/>
            <a:ext cx="1786597" cy="338554"/>
          </a:xfrm>
          <a:prstGeom prst="rect">
            <a:avLst/>
          </a:prstGeom>
          <a:noFill/>
        </p:spPr>
        <p:txBody>
          <a:bodyPr wrap="square" rtlCol="0">
            <a:spAutoFit/>
          </a:bodyPr>
          <a:lstStyle/>
          <a:p>
            <a:pPr algn="ctr"/>
            <a:r>
              <a:rPr lang="en-US" sz="1600" b="1">
                <a:solidFill>
                  <a:schemeClr val="bg1"/>
                </a:solidFill>
              </a:rPr>
              <a:t>NJOY</a:t>
            </a:r>
          </a:p>
        </p:txBody>
      </p:sp>
      <p:sp>
        <p:nvSpPr>
          <p:cNvPr id="6" name="Rectangle: Top Corners Rounded 5">
            <a:extLst>
              <a:ext uri="{FF2B5EF4-FFF2-40B4-BE49-F238E27FC236}">
                <a16:creationId xmlns:a16="http://schemas.microsoft.com/office/drawing/2014/main" id="{928B59CC-DC2C-A229-957E-1599DD4C6A26}"/>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3" name="Picture 2" descr="A logo for a health care company&#10;&#10;AI-generated content may be incorrect.">
            <a:extLst>
              <a:ext uri="{FF2B5EF4-FFF2-40B4-BE49-F238E27FC236}">
                <a16:creationId xmlns:a16="http://schemas.microsoft.com/office/drawing/2014/main" id="{B26AACB3-C376-4375-61AC-7233E61963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8" name="Slide Number Placeholder 3">
            <a:extLst>
              <a:ext uri="{FF2B5EF4-FFF2-40B4-BE49-F238E27FC236}">
                <a16:creationId xmlns:a16="http://schemas.microsoft.com/office/drawing/2014/main" id="{625A1A5E-CA9F-9B47-76EE-5BDF9D08CCB5}"/>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45</a:t>
            </a:fld>
            <a:endParaRPr lang="en-US" sz="1400" dirty="0">
              <a:ea typeface="Calibri"/>
              <a:cs typeface="Calibri"/>
            </a:endParaRPr>
          </a:p>
        </p:txBody>
      </p:sp>
    </p:spTree>
    <p:extLst>
      <p:ext uri="{BB962C8B-B14F-4D97-AF65-F5344CB8AC3E}">
        <p14:creationId xmlns:p14="http://schemas.microsoft.com/office/powerpoint/2010/main" val="5303719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59890" y="1916832"/>
            <a:ext cx="3386541" cy="3744416"/>
          </a:xfrm>
          <a:prstGeom prst="rect">
            <a:avLst/>
          </a:prstGeom>
        </p:spPr>
      </p:pic>
      <p:pic>
        <p:nvPicPr>
          <p:cNvPr id="1026" name="Picture 2" descr="http://tobacco.stanford.edu/tobacco_web/images/then_now/juulmarlboro/marlboro/large/marlboro_6.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95600" y="1916832"/>
            <a:ext cx="3302860" cy="374441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C0B21896-6E02-4BCF-B7DA-9933F6663C62}"/>
              </a:ext>
            </a:extLst>
          </p:cNvPr>
          <p:cNvSpPr>
            <a:spLocks noGrp="1"/>
          </p:cNvSpPr>
          <p:nvPr>
            <p:ph type="title"/>
          </p:nvPr>
        </p:nvSpPr>
        <p:spPr/>
        <p:txBody>
          <a:bodyPr>
            <a:normAutofit/>
          </a:bodyPr>
          <a:lstStyle/>
          <a:p>
            <a:r>
              <a:rPr lang="en-US" b="1">
                <a:latin typeface="Calibri"/>
                <a:ea typeface="Calibri"/>
                <a:cs typeface="Calibri"/>
              </a:rPr>
              <a:t>Tobacco + e-cigarettes: packaging</a:t>
            </a:r>
          </a:p>
        </p:txBody>
      </p:sp>
      <p:sp>
        <p:nvSpPr>
          <p:cNvPr id="7" name="Rectangle: Top Corners Rounded 6">
            <a:extLst>
              <a:ext uri="{FF2B5EF4-FFF2-40B4-BE49-F238E27FC236}">
                <a16:creationId xmlns:a16="http://schemas.microsoft.com/office/drawing/2014/main" id="{779DEE48-414C-6118-AC7D-C9B15DB4236C}"/>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a:ea typeface="Calibri"/>
              <a:cs typeface="Calibri"/>
            </a:endParaRPr>
          </a:p>
        </p:txBody>
      </p:sp>
      <p:pic>
        <p:nvPicPr>
          <p:cNvPr id="6" name="Picture 5" descr="A logo for a health care company&#10;&#10;AI-generated content may be incorrect.">
            <a:extLst>
              <a:ext uri="{FF2B5EF4-FFF2-40B4-BE49-F238E27FC236}">
                <a16:creationId xmlns:a16="http://schemas.microsoft.com/office/drawing/2014/main" id="{44C7F797-DD55-FA3D-BF15-405B0D9FA9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0" name="Slide Number Placeholder 3">
            <a:extLst>
              <a:ext uri="{FF2B5EF4-FFF2-40B4-BE49-F238E27FC236}">
                <a16:creationId xmlns:a16="http://schemas.microsoft.com/office/drawing/2014/main" id="{98081065-AA6F-05AA-EA98-D12CF290FEBD}"/>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46</a:t>
            </a:fld>
            <a:endParaRPr lang="en-US" sz="1400" dirty="0">
              <a:ea typeface="Calibri"/>
              <a:cs typeface="Calibri"/>
            </a:endParaRPr>
          </a:p>
        </p:txBody>
      </p:sp>
    </p:spTree>
    <p:extLst>
      <p:ext uri="{BB962C8B-B14F-4D97-AF65-F5344CB8AC3E}">
        <p14:creationId xmlns:p14="http://schemas.microsoft.com/office/powerpoint/2010/main" val="16758508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59213-C457-4E56-9619-1B2B8C565D8D}"/>
              </a:ext>
            </a:extLst>
          </p:cNvPr>
          <p:cNvSpPr>
            <a:spLocks noGrp="1"/>
          </p:cNvSpPr>
          <p:nvPr>
            <p:ph type="title"/>
          </p:nvPr>
        </p:nvSpPr>
        <p:spPr>
          <a:xfrm>
            <a:off x="838200" y="365125"/>
            <a:ext cx="10357450" cy="1325563"/>
          </a:xfrm>
        </p:spPr>
        <p:txBody>
          <a:bodyPr/>
          <a:lstStyle/>
          <a:p>
            <a:r>
              <a:rPr lang="en-US" b="1" dirty="0">
                <a:latin typeface="+mn-lt"/>
                <a:ea typeface="Arial" charset="0"/>
                <a:cs typeface="Arial"/>
              </a:rPr>
              <a:t>Youth-friendly designs and flavors</a:t>
            </a:r>
            <a:endParaRPr lang="en-US" b="1">
              <a:latin typeface="+mn-lt"/>
              <a:ea typeface="Calibri"/>
              <a:cs typeface="Arial"/>
            </a:endParaRP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55640" y="1659254"/>
            <a:ext cx="1915462" cy="2106751"/>
          </a:xfrm>
          <a:prstGeom prst="rect">
            <a:avLst/>
          </a:prstGeom>
          <a:effectLst/>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59896" y="1659254"/>
            <a:ext cx="1915462" cy="2106751"/>
          </a:xfrm>
          <a:prstGeom prst="rect">
            <a:avLst/>
          </a:prstGeom>
          <a:effectLst/>
        </p:spPr>
      </p:pic>
      <p:pic>
        <p:nvPicPr>
          <p:cNvPr id="6" name="Picture 5">
            <a:extLst>
              <a:ext uri="{FF2B5EF4-FFF2-40B4-BE49-F238E27FC236}">
                <a16:creationId xmlns:a16="http://schemas.microsoft.com/office/drawing/2014/main" id="{B1A1B546-C0F7-42E2-BA6D-2704442BAA3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92147" y="1659254"/>
            <a:ext cx="1957017" cy="1985771"/>
          </a:xfrm>
          <a:prstGeom prst="rect">
            <a:avLst/>
          </a:prstGeom>
          <a:effectLst/>
        </p:spPr>
      </p:pic>
      <p:pic>
        <p:nvPicPr>
          <p:cNvPr id="8" name="Picture 2" descr="Image result for jolly ranchers vape">
            <a:extLst>
              <a:ext uri="{FF2B5EF4-FFF2-40B4-BE49-F238E27FC236}">
                <a16:creationId xmlns:a16="http://schemas.microsoft.com/office/drawing/2014/main" id="{42670B04-B8CF-49BF-A6E3-5DBB832B3CA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629709" y="3953940"/>
            <a:ext cx="2372102" cy="1779317"/>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9" name="Picture 4" descr="Image result for jolly ranchers vape">
            <a:extLst>
              <a:ext uri="{FF2B5EF4-FFF2-40B4-BE49-F238E27FC236}">
                <a16:creationId xmlns:a16="http://schemas.microsoft.com/office/drawing/2014/main" id="{C55E093E-7A1B-4D79-B5DA-7774A5E3F21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075412" y="3816898"/>
            <a:ext cx="2028646" cy="211908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1C0C209-08D7-4E8B-9567-2E1D8062D0FB}"/>
              </a:ext>
            </a:extLst>
          </p:cNvPr>
          <p:cNvSpPr txBox="1"/>
          <p:nvPr/>
        </p:nvSpPr>
        <p:spPr>
          <a:xfrm>
            <a:off x="2808940" y="5921191"/>
            <a:ext cx="7286842" cy="854080"/>
          </a:xfrm>
          <a:prstGeom prst="rect">
            <a:avLst/>
          </a:prstGeom>
          <a:noFill/>
        </p:spPr>
        <p:txBody>
          <a:bodyPr wrap="square" rtlCol="0">
            <a:spAutoFit/>
          </a:bodyPr>
          <a:lstStyle/>
          <a:p>
            <a:pPr algn="ctr"/>
            <a:r>
              <a:rPr lang="en-US">
                <a:solidFill>
                  <a:schemeClr val="tx2"/>
                </a:solidFill>
              </a:rPr>
              <a:t>4 out of 5 kids </a:t>
            </a:r>
            <a:r>
              <a:rPr lang="en-US"/>
              <a:t>who have used tobacco products </a:t>
            </a:r>
          </a:p>
          <a:p>
            <a:pPr algn="ctr"/>
            <a:r>
              <a:rPr lang="en-US"/>
              <a:t>started with a flavored product. </a:t>
            </a:r>
          </a:p>
          <a:p>
            <a:pPr algn="ctr"/>
            <a:endParaRPr lang="en-US" sz="1350"/>
          </a:p>
        </p:txBody>
      </p:sp>
      <p:sp>
        <p:nvSpPr>
          <p:cNvPr id="13" name="Rectangle: Top Corners Rounded 12">
            <a:extLst>
              <a:ext uri="{FF2B5EF4-FFF2-40B4-BE49-F238E27FC236}">
                <a16:creationId xmlns:a16="http://schemas.microsoft.com/office/drawing/2014/main" id="{27830486-361E-B61D-354C-76C69F03D9CA}"/>
              </a:ext>
            </a:extLst>
          </p:cNvPr>
          <p:cNvSpPr/>
          <p:nvPr/>
        </p:nvSpPr>
        <p:spPr>
          <a:xfrm>
            <a:off x="-6567" y="-3741"/>
            <a:ext cx="12006406"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a:ea typeface="Calibri"/>
              <a:cs typeface="Calibri"/>
            </a:endParaRPr>
          </a:p>
        </p:txBody>
      </p:sp>
      <p:pic>
        <p:nvPicPr>
          <p:cNvPr id="11" name="Picture 10" descr="A logo for a health care company&#10;&#10;AI-generated content may be incorrect.">
            <a:extLst>
              <a:ext uri="{FF2B5EF4-FFF2-40B4-BE49-F238E27FC236}">
                <a16:creationId xmlns:a16="http://schemas.microsoft.com/office/drawing/2014/main" id="{34E96DEA-1830-07F0-B6B0-9892C25A8A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5" name="Slide Number Placeholder 3">
            <a:extLst>
              <a:ext uri="{FF2B5EF4-FFF2-40B4-BE49-F238E27FC236}">
                <a16:creationId xmlns:a16="http://schemas.microsoft.com/office/drawing/2014/main" id="{5CF6CC51-CE6F-D8CF-B772-5D97410213EF}"/>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47</a:t>
            </a:fld>
            <a:endParaRPr lang="en-US" sz="1400" dirty="0">
              <a:ea typeface="Calibri"/>
              <a:cs typeface="Calibri"/>
            </a:endParaRPr>
          </a:p>
        </p:txBody>
      </p:sp>
    </p:spTree>
    <p:extLst>
      <p:ext uri="{BB962C8B-B14F-4D97-AF65-F5344CB8AC3E}">
        <p14:creationId xmlns:p14="http://schemas.microsoft.com/office/powerpoint/2010/main" val="29509700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a:latin typeface="Calibri"/>
                <a:ea typeface="Calibri"/>
                <a:cs typeface="Calibri"/>
              </a:rPr>
              <a:t>Social media marketing- not tv/print</a:t>
            </a:r>
          </a:p>
        </p:txBody>
      </p:sp>
      <p:pic>
        <p:nvPicPr>
          <p:cNvPr id="5" name="Content Placeholder 4"/>
          <p:cNvPicPr>
            <a:picLocks noGrp="1" noChangeAspect="1"/>
          </p:cNvPicPr>
          <p:nvPr>
            <p:ph idx="1"/>
          </p:nvPr>
        </p:nvPicPr>
        <p:blipFill rotWithShape="1">
          <a:blip r:embed="rId3" cstate="email">
            <a:extLst>
              <a:ext uri="{28A0092B-C50C-407E-A947-70E740481C1C}">
                <a14:useLocalDpi xmlns:a14="http://schemas.microsoft.com/office/drawing/2010/main"/>
              </a:ext>
            </a:extLst>
          </a:blip>
          <a:stretch/>
        </p:blipFill>
        <p:spPr>
          <a:xfrm>
            <a:off x="8077201" y="1734994"/>
            <a:ext cx="2413733" cy="1716984"/>
          </a:xfrm>
        </p:spPr>
      </p:pic>
      <p:sp>
        <p:nvSpPr>
          <p:cNvPr id="3" name="AutoShape 2" descr="http://tobacco.stanford.edu/tobacco_web/images/pod/juul/instagram/large/ig_16.jpg"/>
          <p:cNvSpPr>
            <a:spLocks noChangeAspect="1" noChangeArrowheads="1"/>
          </p:cNvSpPr>
          <p:nvPr/>
        </p:nvSpPr>
        <p:spPr bwMode="auto">
          <a:xfrm>
            <a:off x="2714625" y="754856"/>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6" name="AutoShape 4" descr="http://tobacco.stanford.edu/tobacco_web/images/pod/juul/instagram/large/ig_16.jpg"/>
          <p:cNvSpPr>
            <a:spLocks noChangeAspect="1" noChangeArrowheads="1"/>
          </p:cNvSpPr>
          <p:nvPr/>
        </p:nvSpPr>
        <p:spPr bwMode="auto">
          <a:xfrm>
            <a:off x="2828925" y="869156"/>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4102" name="Picture 6" descr="http://tobacco.stanford.edu/tobacco_web/images/pod/juul/instagram/medium/ig_16.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527448" y="1676310"/>
            <a:ext cx="6389870" cy="4426834"/>
          </a:xfrm>
          <a:prstGeom prst="rect">
            <a:avLst/>
          </a:prstGeom>
          <a:noFill/>
          <a:ln>
            <a:solidFill>
              <a:schemeClr val="bg2">
                <a:lumMod val="85000"/>
              </a:schemeClr>
            </a:solidFill>
          </a:ln>
          <a:extLst>
            <a:ext uri="{909E8E84-426E-40DD-AFC4-6F175D3DCCD1}">
              <a14:hiddenFill xmlns:a14="http://schemas.microsoft.com/office/drawing/2010/main">
                <a:solidFill>
                  <a:srgbClr val="FFFFFF"/>
                </a:solidFill>
              </a14:hiddenFill>
            </a:ext>
          </a:extLst>
        </p:spPr>
      </p:pic>
      <p:pic>
        <p:nvPicPr>
          <p:cNvPr id="4104" name="Picture 8" descr="http://tobacco.stanford.edu/tobacco_web/images/pod/juul/twitter/medium/twitter_1.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8100978" y="4502427"/>
            <a:ext cx="2413733" cy="1595357"/>
          </a:xfrm>
          <a:prstGeom prst="rect">
            <a:avLst/>
          </a:prstGeom>
          <a:noFill/>
          <a:ln>
            <a:solidFill>
              <a:schemeClr val="bg2">
                <a:lumMod val="85000"/>
              </a:schemeClr>
            </a:solidFill>
          </a:ln>
          <a:extLst>
            <a:ext uri="{909E8E84-426E-40DD-AFC4-6F175D3DCCD1}">
              <a14:hiddenFill xmlns:a14="http://schemas.microsoft.com/office/drawing/2010/main">
                <a:solidFill>
                  <a:srgbClr val="FFFFFF"/>
                </a:solidFill>
              </a14:hiddenFill>
            </a:ext>
          </a:extLst>
        </p:spPr>
      </p:pic>
      <p:sp>
        <p:nvSpPr>
          <p:cNvPr id="12" name="Rectangle: Top Corners Rounded 11">
            <a:extLst>
              <a:ext uri="{FF2B5EF4-FFF2-40B4-BE49-F238E27FC236}">
                <a16:creationId xmlns:a16="http://schemas.microsoft.com/office/drawing/2014/main" id="{66154C70-A5AF-D0EF-4C5A-476FEBF87A6A}"/>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9" name="Picture 8" descr="A logo for a health care company&#10;&#10;AI-generated content may be incorrect.">
            <a:extLst>
              <a:ext uri="{FF2B5EF4-FFF2-40B4-BE49-F238E27FC236}">
                <a16:creationId xmlns:a16="http://schemas.microsoft.com/office/drawing/2014/main" id="{845538E7-7B33-3EE5-81F1-AE30AD0373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1" name="Slide Number Placeholder 3">
            <a:extLst>
              <a:ext uri="{FF2B5EF4-FFF2-40B4-BE49-F238E27FC236}">
                <a16:creationId xmlns:a16="http://schemas.microsoft.com/office/drawing/2014/main" id="{43ACC283-6318-665C-18CA-5638A04AFD8A}"/>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48</a:t>
            </a:fld>
            <a:endParaRPr lang="en-US" sz="1400" dirty="0">
              <a:ea typeface="Calibri"/>
              <a:cs typeface="Calibri"/>
            </a:endParaRPr>
          </a:p>
        </p:txBody>
      </p:sp>
    </p:spTree>
    <p:extLst>
      <p:ext uri="{BB962C8B-B14F-4D97-AF65-F5344CB8AC3E}">
        <p14:creationId xmlns:p14="http://schemas.microsoft.com/office/powerpoint/2010/main" val="12659491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b="1" dirty="0">
                <a:latin typeface="Calibri"/>
                <a:ea typeface="Calibri"/>
                <a:cs typeface="Calibri"/>
              </a:rPr>
              <a:t>Social media posts and JUUL</a:t>
            </a:r>
          </a:p>
        </p:txBody>
      </p:sp>
      <p:grpSp>
        <p:nvGrpSpPr>
          <p:cNvPr id="13" name="Group 12">
            <a:extLst>
              <a:ext uri="{FF2B5EF4-FFF2-40B4-BE49-F238E27FC236}">
                <a16:creationId xmlns:a16="http://schemas.microsoft.com/office/drawing/2014/main" id="{0EEE7313-94CF-4CBF-9A12-3A8CDD957825}"/>
              </a:ext>
            </a:extLst>
          </p:cNvPr>
          <p:cNvGrpSpPr/>
          <p:nvPr/>
        </p:nvGrpSpPr>
        <p:grpSpPr>
          <a:xfrm>
            <a:off x="3287688" y="1916832"/>
            <a:ext cx="6264696" cy="4536504"/>
            <a:chOff x="701511" y="1282472"/>
            <a:chExt cx="6569525" cy="4421134"/>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60415" y="1282472"/>
              <a:ext cx="1610621" cy="1680128"/>
            </a:xfrm>
            <a:prstGeom prst="rect">
              <a:avLst/>
            </a:prstGeom>
          </p:spPr>
        </p:pic>
        <p:pic>
          <p:nvPicPr>
            <p:cNvPr id="6" name="Picture 5">
              <a:extLst>
                <a:ext uri="{FF2B5EF4-FFF2-40B4-BE49-F238E27FC236}">
                  <a16:creationId xmlns:a16="http://schemas.microsoft.com/office/drawing/2014/main" id="{7B0CD619-9746-48A3-9726-AF07FB08398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977721" y="3170080"/>
              <a:ext cx="2514600" cy="2533526"/>
            </a:xfrm>
            <a:prstGeom prst="rect">
              <a:avLst/>
            </a:prstGeom>
          </p:spPr>
        </p:pic>
        <p:pic>
          <p:nvPicPr>
            <p:cNvPr id="7" name="Picture 2" descr="http://tobacco.stanford.edu/tobacco_web/images/pod/juul/hashtag/medium/hashtag_14.jpg">
              <a:extLst>
                <a:ext uri="{FF2B5EF4-FFF2-40B4-BE49-F238E27FC236}">
                  <a16:creationId xmlns:a16="http://schemas.microsoft.com/office/drawing/2014/main" id="{16A18FEE-7720-4378-A730-C72DE3A836F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1511" y="1290480"/>
              <a:ext cx="2111618" cy="2703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tobacco.stanford.edu/tobacco_web/images/pod/juul/hashtag/medium/hashtag_15.jpg">
              <a:extLst>
                <a:ext uri="{FF2B5EF4-FFF2-40B4-BE49-F238E27FC236}">
                  <a16:creationId xmlns:a16="http://schemas.microsoft.com/office/drawing/2014/main" id="{17039324-2622-4FDE-BA5A-82732CAE9CA9}"/>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2977721" y="1295400"/>
              <a:ext cx="2514600" cy="16910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tobacco.stanford.edu/tobacco_web/images/pod/juul/hashtag/medium/hashtag_47.jpg">
              <a:extLst>
                <a:ext uri="{FF2B5EF4-FFF2-40B4-BE49-F238E27FC236}">
                  <a16:creationId xmlns:a16="http://schemas.microsoft.com/office/drawing/2014/main" id="{45833356-8086-4FFA-AC78-B9564AA24CE0}"/>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5656913" y="3170080"/>
              <a:ext cx="1290401" cy="13779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4FC5C0E-E1E0-4FCC-A542-58BAA72598B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497554" y="4203317"/>
              <a:ext cx="1315575" cy="1500289"/>
            </a:xfrm>
            <a:prstGeom prst="rect">
              <a:avLst/>
            </a:prstGeom>
          </p:spPr>
        </p:pic>
      </p:grpSp>
      <p:sp>
        <p:nvSpPr>
          <p:cNvPr id="14" name="Rectangle: Top Corners Rounded 13">
            <a:extLst>
              <a:ext uri="{FF2B5EF4-FFF2-40B4-BE49-F238E27FC236}">
                <a16:creationId xmlns:a16="http://schemas.microsoft.com/office/drawing/2014/main" id="{1A1DC191-A86C-C2D0-531F-88822FA3F07F}"/>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5" name="Picture 4" descr="A logo for a health care company&#10;&#10;AI-generated content may be incorrect.">
            <a:extLst>
              <a:ext uri="{FF2B5EF4-FFF2-40B4-BE49-F238E27FC236}">
                <a16:creationId xmlns:a16="http://schemas.microsoft.com/office/drawing/2014/main" id="{463E1F29-6006-BC39-7540-F5F9D78163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6" name="Slide Number Placeholder 3">
            <a:extLst>
              <a:ext uri="{FF2B5EF4-FFF2-40B4-BE49-F238E27FC236}">
                <a16:creationId xmlns:a16="http://schemas.microsoft.com/office/drawing/2014/main" id="{3CBD14E8-1CEC-4C6C-9ABA-8DD477BDB02A}"/>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49</a:t>
            </a:fld>
            <a:endParaRPr lang="en-US" sz="1400" dirty="0">
              <a:ea typeface="Calibri"/>
              <a:cs typeface="Calibri"/>
            </a:endParaRPr>
          </a:p>
        </p:txBody>
      </p:sp>
    </p:spTree>
    <p:extLst>
      <p:ext uri="{BB962C8B-B14F-4D97-AF65-F5344CB8AC3E}">
        <p14:creationId xmlns:p14="http://schemas.microsoft.com/office/powerpoint/2010/main" val="38751526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FF19C-AF6D-0D11-D2FF-E89F6CC7BBD1}"/>
            </a:ext>
          </a:extLst>
        </p:cNvPr>
        <p:cNvGrpSpPr/>
        <p:nvPr/>
      </p:nvGrpSpPr>
      <p:grpSpPr>
        <a:xfrm>
          <a:off x="0" y="0"/>
          <a:ext cx="0" cy="0"/>
          <a:chOff x="0" y="0"/>
          <a:chExt cx="0" cy="0"/>
        </a:xfrm>
      </p:grpSpPr>
      <p:sp>
        <p:nvSpPr>
          <p:cNvPr id="15" name="Rectangle: Top Corners Rounded 14">
            <a:extLst>
              <a:ext uri="{FF2B5EF4-FFF2-40B4-BE49-F238E27FC236}">
                <a16:creationId xmlns:a16="http://schemas.microsoft.com/office/drawing/2014/main" id="{492478A5-3C97-F1DD-FA4B-FABAEE53D803}"/>
              </a:ext>
            </a:extLst>
          </p:cNvPr>
          <p:cNvSpPr/>
          <p:nvPr/>
        </p:nvSpPr>
        <p:spPr>
          <a:xfrm>
            <a:off x="-38100" y="-50919"/>
            <a:ext cx="12268199" cy="461567"/>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ts val="4042"/>
              </a:lnSpc>
            </a:pPr>
            <a:r>
              <a:rPr lang="en-US" sz="2000" dirty="0">
                <a:solidFill>
                  <a:srgbClr val="000000"/>
                </a:solidFill>
                <a:ea typeface="Montserrat" pitchFamily="34" charset="-122"/>
                <a:cs typeface="Montserrat" pitchFamily="34" charset="-120"/>
              </a:rPr>
              <a:t>             </a:t>
            </a:r>
            <a:endParaRPr lang="en-US" sz="2000" b="1" dirty="0">
              <a:solidFill>
                <a:schemeClr val="bg1"/>
              </a:solidFill>
              <a:latin typeface="+mj-lt"/>
            </a:endParaRPr>
          </a:p>
        </p:txBody>
      </p:sp>
      <p:sp>
        <p:nvSpPr>
          <p:cNvPr id="3" name="Text 1">
            <a:extLst>
              <a:ext uri="{FF2B5EF4-FFF2-40B4-BE49-F238E27FC236}">
                <a16:creationId xmlns:a16="http://schemas.microsoft.com/office/drawing/2014/main" id="{EF024481-71F5-8423-C597-19609364762F}"/>
              </a:ext>
            </a:extLst>
          </p:cNvPr>
          <p:cNvSpPr/>
          <p:nvPr/>
        </p:nvSpPr>
        <p:spPr>
          <a:xfrm>
            <a:off x="379760" y="621672"/>
            <a:ext cx="8101135" cy="957037"/>
          </a:xfrm>
          <a:prstGeom prst="rect">
            <a:avLst/>
          </a:prstGeom>
          <a:noFill/>
          <a:ln/>
        </p:spPr>
        <p:txBody>
          <a:bodyPr wrap="none" lIns="0" tIns="0" rIns="0" bIns="0" rtlCol="0" anchor="t"/>
          <a:lstStyle/>
          <a:p>
            <a:pPr>
              <a:lnSpc>
                <a:spcPts val="2417"/>
              </a:lnSpc>
            </a:pPr>
            <a:r>
              <a:rPr lang="en-US" sz="4400" b="1">
                <a:solidFill>
                  <a:srgbClr val="000000"/>
                </a:solidFill>
                <a:latin typeface="Calibri"/>
                <a:ea typeface="Calibri"/>
                <a:cs typeface="Calibri"/>
              </a:rPr>
              <a:t>Understanding Nicotine Addiction</a:t>
            </a:r>
            <a:endParaRPr lang="en-US">
              <a:solidFill>
                <a:srgbClr val="000000"/>
              </a:solidFill>
              <a:latin typeface="Calibri"/>
              <a:ea typeface="Calibri"/>
              <a:cs typeface="Calibri"/>
            </a:endParaRPr>
          </a:p>
          <a:p>
            <a:pPr>
              <a:lnSpc>
                <a:spcPts val="2417"/>
              </a:lnSpc>
            </a:pPr>
            <a:endParaRPr lang="en-US" sz="1400" dirty="0">
              <a:ea typeface="Calibri"/>
              <a:cs typeface="Calibri"/>
            </a:endParaRPr>
          </a:p>
          <a:p>
            <a:pPr>
              <a:lnSpc>
                <a:spcPts val="2417"/>
              </a:lnSpc>
            </a:pPr>
            <a:r>
              <a:rPr lang="en-US" sz="4400" b="1">
                <a:solidFill>
                  <a:srgbClr val="000000"/>
                </a:solidFill>
                <a:latin typeface="Calibri"/>
                <a:ea typeface="Calibri"/>
                <a:cs typeface="Calibri"/>
              </a:rPr>
              <a:t>A Chronic Brain Disease</a:t>
            </a:r>
            <a:endParaRPr lang="en-US"/>
          </a:p>
        </p:txBody>
      </p:sp>
      <p:sp>
        <p:nvSpPr>
          <p:cNvPr id="16" name="Text 2">
            <a:extLst>
              <a:ext uri="{FF2B5EF4-FFF2-40B4-BE49-F238E27FC236}">
                <a16:creationId xmlns:a16="http://schemas.microsoft.com/office/drawing/2014/main" id="{36C10DBB-C5C8-93D8-8B27-A79C14699F8D}"/>
              </a:ext>
            </a:extLst>
          </p:cNvPr>
          <p:cNvSpPr/>
          <p:nvPr/>
        </p:nvSpPr>
        <p:spPr>
          <a:xfrm>
            <a:off x="629046" y="1927360"/>
            <a:ext cx="6675537" cy="529233"/>
          </a:xfrm>
          <a:prstGeom prst="rect">
            <a:avLst/>
          </a:prstGeom>
          <a:noFill/>
          <a:ln/>
        </p:spPr>
        <p:txBody>
          <a:bodyPr wrap="square" lIns="0" tIns="0" rIns="0" bIns="0" rtlCol="0" anchor="t"/>
          <a:lstStyle/>
          <a:p>
            <a:pPr>
              <a:lnSpc>
                <a:spcPts val="2083"/>
              </a:lnSpc>
            </a:pPr>
            <a:r>
              <a:rPr lang="en-US">
                <a:solidFill>
                  <a:srgbClr val="000000"/>
                </a:solidFill>
                <a:ea typeface="Nunito Sans" pitchFamily="34" charset="-122"/>
                <a:cs typeface="Nunito Sans" pitchFamily="34" charset="-120"/>
              </a:rPr>
              <a:t>"Addiction is a long-term disease where an individual has an overwhelming desire to find and use drugs, even though there are dangerous consequences."</a:t>
            </a:r>
            <a:endParaRPr lang="en-US"/>
          </a:p>
        </p:txBody>
      </p:sp>
      <p:sp>
        <p:nvSpPr>
          <p:cNvPr id="17" name="Shape 3">
            <a:extLst>
              <a:ext uri="{FF2B5EF4-FFF2-40B4-BE49-F238E27FC236}">
                <a16:creationId xmlns:a16="http://schemas.microsoft.com/office/drawing/2014/main" id="{6DD85CF0-0D76-FDC4-DD5A-325E6E53FC09}"/>
              </a:ext>
            </a:extLst>
          </p:cNvPr>
          <p:cNvSpPr/>
          <p:nvPr/>
        </p:nvSpPr>
        <p:spPr>
          <a:xfrm>
            <a:off x="381000" y="1927360"/>
            <a:ext cx="19050" cy="529233"/>
          </a:xfrm>
          <a:prstGeom prst="rect">
            <a:avLst/>
          </a:prstGeom>
          <a:solidFill>
            <a:srgbClr val="10A5D9"/>
          </a:solidFill>
          <a:ln/>
        </p:spPr>
        <p:txBody>
          <a:bodyPr/>
          <a:lstStyle/>
          <a:p>
            <a:endParaRPr lang="en-IE"/>
          </a:p>
        </p:txBody>
      </p:sp>
      <p:sp>
        <p:nvSpPr>
          <p:cNvPr id="18" name="Text 4">
            <a:extLst>
              <a:ext uri="{FF2B5EF4-FFF2-40B4-BE49-F238E27FC236}">
                <a16:creationId xmlns:a16="http://schemas.microsoft.com/office/drawing/2014/main" id="{ABCFA474-B68D-D274-5E7E-38EED1C6C540}"/>
              </a:ext>
            </a:extLst>
          </p:cNvPr>
          <p:cNvSpPr/>
          <p:nvPr/>
        </p:nvSpPr>
        <p:spPr>
          <a:xfrm>
            <a:off x="381000" y="2909327"/>
            <a:ext cx="6923583" cy="793849"/>
          </a:xfrm>
          <a:prstGeom prst="rect">
            <a:avLst/>
          </a:prstGeom>
          <a:noFill/>
          <a:ln/>
        </p:spPr>
        <p:txBody>
          <a:bodyPr wrap="square" lIns="0" tIns="0" rIns="0" bIns="0" rtlCol="0" anchor="t"/>
          <a:lstStyle/>
          <a:p>
            <a:pPr>
              <a:lnSpc>
                <a:spcPts val="2083"/>
              </a:lnSpc>
            </a:pPr>
            <a:r>
              <a:rPr lang="en-US">
                <a:solidFill>
                  <a:srgbClr val="000000"/>
                </a:solidFill>
                <a:ea typeface="Nunito Sans" pitchFamily="34" charset="-122"/>
                <a:cs typeface="Nunito Sans" pitchFamily="34" charset="-120"/>
              </a:rPr>
              <a:t>Nicotine </a:t>
            </a:r>
            <a:r>
              <a:rPr lang="en-US">
                <a:ea typeface="Nunito Sans" pitchFamily="34" charset="-122"/>
                <a:cs typeface="Nunito Sans" pitchFamily="34" charset="-120"/>
              </a:rPr>
              <a:t>addiction meets all clinical criteria for substance use disorder. It is classified as a disease because it results in long-term changes in brain structure, function, and behaviors caused </a:t>
            </a:r>
            <a:r>
              <a:rPr lang="en-US">
                <a:solidFill>
                  <a:srgbClr val="000000"/>
                </a:solidFill>
                <a:ea typeface="Nunito Sans" pitchFamily="34" charset="-122"/>
                <a:cs typeface="Nunito Sans" pitchFamily="34" charset="-120"/>
              </a:rPr>
              <a:t>by drug exposure.</a:t>
            </a:r>
            <a:endParaRPr lang="en-US"/>
          </a:p>
        </p:txBody>
      </p:sp>
      <p:sp>
        <p:nvSpPr>
          <p:cNvPr id="19" name="Text 5">
            <a:extLst>
              <a:ext uri="{FF2B5EF4-FFF2-40B4-BE49-F238E27FC236}">
                <a16:creationId xmlns:a16="http://schemas.microsoft.com/office/drawing/2014/main" id="{B06EF500-B5D3-5251-76B6-AFE8DF3D55D9}"/>
              </a:ext>
            </a:extLst>
          </p:cNvPr>
          <p:cNvSpPr/>
          <p:nvPr/>
        </p:nvSpPr>
        <p:spPr>
          <a:xfrm>
            <a:off x="400050" y="3970037"/>
            <a:ext cx="6923583" cy="1058466"/>
          </a:xfrm>
          <a:prstGeom prst="rect">
            <a:avLst/>
          </a:prstGeom>
          <a:noFill/>
          <a:ln/>
        </p:spPr>
        <p:txBody>
          <a:bodyPr wrap="square" lIns="0" tIns="0" rIns="0" bIns="0" rtlCol="0" anchor="t"/>
          <a:lstStyle/>
          <a:p>
            <a:pPr>
              <a:lnSpc>
                <a:spcPts val="2083"/>
              </a:lnSpc>
            </a:pPr>
            <a:r>
              <a:rPr lang="en-US">
                <a:solidFill>
                  <a:srgbClr val="000000"/>
                </a:solidFill>
                <a:ea typeface="Nunito Sans" pitchFamily="34" charset="-122"/>
                <a:cs typeface="Nunito Sans" pitchFamily="34" charset="-120"/>
              </a:rPr>
              <a:t>These neurobiological changes are not merely psychological—they represent fundamental alterations in brain chemistry and neural pathways. The compulsive drug-seeking behavior persists despite knowledge of harmful consequences, driven by physiological dependence rather than conscious choice.</a:t>
            </a:r>
            <a:endParaRPr lang="en-US"/>
          </a:p>
        </p:txBody>
      </p:sp>
      <p:sp>
        <p:nvSpPr>
          <p:cNvPr id="20" name="Text 6">
            <a:extLst>
              <a:ext uri="{FF2B5EF4-FFF2-40B4-BE49-F238E27FC236}">
                <a16:creationId xmlns:a16="http://schemas.microsoft.com/office/drawing/2014/main" id="{AF199F16-624B-1946-C22B-64A720D15C88}"/>
              </a:ext>
            </a:extLst>
          </p:cNvPr>
          <p:cNvSpPr/>
          <p:nvPr/>
        </p:nvSpPr>
        <p:spPr>
          <a:xfrm>
            <a:off x="377952" y="5586448"/>
            <a:ext cx="6923583" cy="793849"/>
          </a:xfrm>
          <a:prstGeom prst="rect">
            <a:avLst/>
          </a:prstGeom>
          <a:noFill/>
          <a:ln/>
        </p:spPr>
        <p:txBody>
          <a:bodyPr wrap="square" lIns="0" tIns="0" rIns="0" bIns="0" rtlCol="0" anchor="t"/>
          <a:lstStyle/>
          <a:p>
            <a:pPr>
              <a:lnSpc>
                <a:spcPts val="2083"/>
              </a:lnSpc>
            </a:pPr>
            <a:r>
              <a:rPr lang="en-US">
                <a:solidFill>
                  <a:srgbClr val="000000"/>
                </a:solidFill>
                <a:ea typeface="Nunito Sans" pitchFamily="34" charset="-122"/>
                <a:cs typeface="Nunito Sans" pitchFamily="34" charset="-120"/>
              </a:rPr>
              <a:t>Understanding addiction as a medical condition rather than a moral failing is essential for developing effective treatment approaches and reducing stigma that prevents individuals from seeking help.</a:t>
            </a:r>
            <a:endParaRPr lang="en-US"/>
          </a:p>
        </p:txBody>
      </p:sp>
      <p:pic>
        <p:nvPicPr>
          <p:cNvPr id="21" name="Image 0" descr="preencoded.png">
            <a:extLst>
              <a:ext uri="{FF2B5EF4-FFF2-40B4-BE49-F238E27FC236}">
                <a16:creationId xmlns:a16="http://schemas.microsoft.com/office/drawing/2014/main" id="{87DD9680-6631-A563-7DEA-0432CEB014F7}"/>
              </a:ext>
            </a:extLst>
          </p:cNvPr>
          <p:cNvPicPr>
            <a:picLocks noChangeAspect="1"/>
          </p:cNvPicPr>
          <p:nvPr/>
        </p:nvPicPr>
        <p:blipFill>
          <a:blip r:embed="rId3"/>
          <a:stretch>
            <a:fillRect/>
          </a:stretch>
        </p:blipFill>
        <p:spPr>
          <a:xfrm>
            <a:off x="7994848" y="2165286"/>
            <a:ext cx="3101082" cy="2838351"/>
          </a:xfrm>
          <a:prstGeom prst="rect">
            <a:avLst/>
          </a:prstGeom>
          <a:effectLst>
            <a:outerShdw blurRad="50800" dist="38100" dir="2700000" algn="tl" rotWithShape="0">
              <a:prstClr val="black">
                <a:alpha val="40000"/>
              </a:prstClr>
            </a:outerShdw>
          </a:effectLst>
        </p:spPr>
      </p:pic>
      <p:pic>
        <p:nvPicPr>
          <p:cNvPr id="6" name="Picture 5" descr="A logo for a health care company&#10;&#10;AI-generated content may be incorrect.">
            <a:extLst>
              <a:ext uri="{FF2B5EF4-FFF2-40B4-BE49-F238E27FC236}">
                <a16:creationId xmlns:a16="http://schemas.microsoft.com/office/drawing/2014/main" id="{25C06784-E80D-FFE4-2B37-089CCE343C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8" name="Slide Number Placeholder 3">
            <a:extLst>
              <a:ext uri="{FF2B5EF4-FFF2-40B4-BE49-F238E27FC236}">
                <a16:creationId xmlns:a16="http://schemas.microsoft.com/office/drawing/2014/main" id="{C02A60E2-182A-FC29-4743-5473843A5022}"/>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5</a:t>
            </a:fld>
            <a:endParaRPr lang="en-US" sz="1400" dirty="0">
              <a:ea typeface="Calibri"/>
              <a:cs typeface="Calibri"/>
            </a:endParaRPr>
          </a:p>
        </p:txBody>
      </p:sp>
    </p:spTree>
    <p:extLst>
      <p:ext uri="{BB962C8B-B14F-4D97-AF65-F5344CB8AC3E}">
        <p14:creationId xmlns:p14="http://schemas.microsoft.com/office/powerpoint/2010/main" val="21302882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2042CA-B730-364F-847E-12314293A6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86921" y="619907"/>
            <a:ext cx="3961008" cy="2228067"/>
          </a:xfrm>
          <a:prstGeom prst="rect">
            <a:avLst/>
          </a:prstGeom>
        </p:spPr>
      </p:pic>
      <p:pic>
        <p:nvPicPr>
          <p:cNvPr id="5" name="Picture 4">
            <a:extLst>
              <a:ext uri="{FF2B5EF4-FFF2-40B4-BE49-F238E27FC236}">
                <a16:creationId xmlns:a16="http://schemas.microsoft.com/office/drawing/2014/main" id="{E4953515-FA7A-A348-8788-6CC9D9E5FB5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86922" y="3601286"/>
            <a:ext cx="4031655" cy="3023741"/>
          </a:xfrm>
          <a:prstGeom prst="rect">
            <a:avLst/>
          </a:prstGeom>
        </p:spPr>
      </p:pic>
      <p:pic>
        <p:nvPicPr>
          <p:cNvPr id="6" name="Picture 5">
            <a:extLst>
              <a:ext uri="{FF2B5EF4-FFF2-40B4-BE49-F238E27FC236}">
                <a16:creationId xmlns:a16="http://schemas.microsoft.com/office/drawing/2014/main" id="{537902EE-A790-0C4F-B3D2-81F9CC8132C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42208" y="596754"/>
            <a:ext cx="4219896" cy="2208412"/>
          </a:xfrm>
          <a:prstGeom prst="rect">
            <a:avLst/>
          </a:prstGeom>
        </p:spPr>
      </p:pic>
      <p:pic>
        <p:nvPicPr>
          <p:cNvPr id="7" name="Picture 6">
            <a:extLst>
              <a:ext uri="{FF2B5EF4-FFF2-40B4-BE49-F238E27FC236}">
                <a16:creationId xmlns:a16="http://schemas.microsoft.com/office/drawing/2014/main" id="{23F478BE-397C-DB4C-B114-40B3CFA4C09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64697" y="3673295"/>
            <a:ext cx="4716016" cy="2833219"/>
          </a:xfrm>
          <a:prstGeom prst="rect">
            <a:avLst/>
          </a:prstGeom>
        </p:spPr>
      </p:pic>
      <p:sp>
        <p:nvSpPr>
          <p:cNvPr id="13" name="Rectangle: Top Corners Rounded 12">
            <a:extLst>
              <a:ext uri="{FF2B5EF4-FFF2-40B4-BE49-F238E27FC236}">
                <a16:creationId xmlns:a16="http://schemas.microsoft.com/office/drawing/2014/main" id="{98E138D4-5832-75E3-819B-0DD7238B2327}"/>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3" name="Picture 2" descr="A logo for a health care company&#10;&#10;AI-generated content may be incorrect.">
            <a:extLst>
              <a:ext uri="{FF2B5EF4-FFF2-40B4-BE49-F238E27FC236}">
                <a16:creationId xmlns:a16="http://schemas.microsoft.com/office/drawing/2014/main" id="{AFCE0AF0-E521-9123-AD4E-AC15CD9BB9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1" name="Slide Number Placeholder 3">
            <a:extLst>
              <a:ext uri="{FF2B5EF4-FFF2-40B4-BE49-F238E27FC236}">
                <a16:creationId xmlns:a16="http://schemas.microsoft.com/office/drawing/2014/main" id="{7D4AA104-1C00-B79B-3E93-AE72CA7C9416}"/>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50</a:t>
            </a:fld>
            <a:endParaRPr lang="en-US" sz="1400" dirty="0">
              <a:ea typeface="Calibri"/>
              <a:cs typeface="Calibri"/>
            </a:endParaRPr>
          </a:p>
        </p:txBody>
      </p:sp>
    </p:spTree>
    <p:extLst>
      <p:ext uri="{BB962C8B-B14F-4D97-AF65-F5344CB8AC3E}">
        <p14:creationId xmlns:p14="http://schemas.microsoft.com/office/powerpoint/2010/main" val="62355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3E9AAE-1C56-A3A7-0E68-81182FEBFBD9}"/>
              </a:ext>
            </a:extLst>
          </p:cNvPr>
          <p:cNvSpPr>
            <a:spLocks noGrp="1"/>
          </p:cNvSpPr>
          <p:nvPr>
            <p:ph idx="1"/>
          </p:nvPr>
        </p:nvSpPr>
        <p:spPr>
          <a:xfrm>
            <a:off x="967596" y="1351172"/>
            <a:ext cx="10515600" cy="4351338"/>
          </a:xfrm>
        </p:spPr>
        <p:txBody>
          <a:bodyPr/>
          <a:lstStyle/>
          <a:p>
            <a:r>
              <a:rPr lang="en-US"/>
              <a:t>Vaping videos feature prominently on platforms like TikTok where the hashtag '#vape' has more than ten billion views, suggesting social media is playing an important role in the promotion of vaping here.</a:t>
            </a:r>
          </a:p>
        </p:txBody>
      </p:sp>
      <p:pic>
        <p:nvPicPr>
          <p:cNvPr id="4" name="Picture 3">
            <a:extLst>
              <a:ext uri="{FF2B5EF4-FFF2-40B4-BE49-F238E27FC236}">
                <a16:creationId xmlns:a16="http://schemas.microsoft.com/office/drawing/2014/main" id="{D4B2BE7C-474A-152B-BA2D-225C93AE57AA}"/>
              </a:ext>
            </a:extLst>
          </p:cNvPr>
          <p:cNvPicPr>
            <a:picLocks noChangeAspect="1"/>
          </p:cNvPicPr>
          <p:nvPr/>
        </p:nvPicPr>
        <p:blipFill>
          <a:blip r:embed="rId2"/>
          <a:stretch>
            <a:fillRect/>
          </a:stretch>
        </p:blipFill>
        <p:spPr>
          <a:xfrm>
            <a:off x="3215680" y="3053822"/>
            <a:ext cx="5544616" cy="3436100"/>
          </a:xfrm>
          <a:prstGeom prst="rect">
            <a:avLst/>
          </a:prstGeom>
        </p:spPr>
      </p:pic>
      <p:sp>
        <p:nvSpPr>
          <p:cNvPr id="9" name="Rectangle: Top Corners Rounded 8">
            <a:extLst>
              <a:ext uri="{FF2B5EF4-FFF2-40B4-BE49-F238E27FC236}">
                <a16:creationId xmlns:a16="http://schemas.microsoft.com/office/drawing/2014/main" id="{6ECF1EA3-AF99-2578-5700-D776A92BB216}"/>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5" name="Picture 4" descr="A logo for a health care company&#10;&#10;AI-generated content may be incorrect.">
            <a:extLst>
              <a:ext uri="{FF2B5EF4-FFF2-40B4-BE49-F238E27FC236}">
                <a16:creationId xmlns:a16="http://schemas.microsoft.com/office/drawing/2014/main" id="{172493F9-3EAD-2FEE-8B23-FD20E4E2CA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0" name="Slide Number Placeholder 3">
            <a:extLst>
              <a:ext uri="{FF2B5EF4-FFF2-40B4-BE49-F238E27FC236}">
                <a16:creationId xmlns:a16="http://schemas.microsoft.com/office/drawing/2014/main" id="{C5E0957D-A4F0-D57F-6737-945BA95E2CBF}"/>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51</a:t>
            </a:fld>
            <a:endParaRPr lang="en-US" sz="1400" dirty="0">
              <a:ea typeface="Calibri"/>
              <a:cs typeface="Calibri"/>
            </a:endParaRPr>
          </a:p>
        </p:txBody>
      </p:sp>
    </p:spTree>
    <p:extLst>
      <p:ext uri="{BB962C8B-B14F-4D97-AF65-F5344CB8AC3E}">
        <p14:creationId xmlns:p14="http://schemas.microsoft.com/office/powerpoint/2010/main" val="14843064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alphaModFix amt="50000"/>
            <a:extLst>
              <a:ext uri="{28A0092B-C50C-407E-A947-70E740481C1C}">
                <a14:useLocalDpi xmlns:a14="http://schemas.microsoft.com/office/drawing/2010/main"/>
              </a:ext>
            </a:extLst>
          </a:blip>
          <a:srcRect/>
          <a:stretch/>
        </p:blipFill>
        <p:spPr>
          <a:xfrm>
            <a:off x="1524000" y="579959"/>
            <a:ext cx="9144000" cy="6246809"/>
          </a:xfrm>
          <a:prstGeom prst="rect">
            <a:avLst/>
          </a:prstGeom>
        </p:spPr>
      </p:pic>
      <p:sp>
        <p:nvSpPr>
          <p:cNvPr id="2" name="TextBox 1"/>
          <p:cNvSpPr txBox="1"/>
          <p:nvPr/>
        </p:nvSpPr>
        <p:spPr>
          <a:xfrm>
            <a:off x="3102404" y="2351067"/>
            <a:ext cx="5981700" cy="3924151"/>
          </a:xfrm>
          <a:prstGeom prst="rect">
            <a:avLst/>
          </a:prstGeom>
          <a:noFill/>
        </p:spPr>
        <p:txBody>
          <a:bodyPr wrap="square" rtlCol="0">
            <a:spAutoFit/>
          </a:bodyPr>
          <a:lstStyle/>
          <a:p>
            <a:pPr algn="ctr" defTabSz="685800"/>
            <a:r>
              <a:rPr lang="en-US" sz="12450">
                <a:ln>
                  <a:solidFill>
                    <a:srgbClr val="000000"/>
                  </a:solidFill>
                </a:ln>
                <a:solidFill>
                  <a:srgbClr val="FFFFFF"/>
                </a:solidFill>
                <a:latin typeface="Calibri"/>
                <a:ea typeface="Calibri"/>
                <a:cs typeface="Calibri"/>
              </a:rPr>
              <a:t>$800</a:t>
            </a:r>
          </a:p>
          <a:p>
            <a:pPr algn="ctr" defTabSz="685800"/>
            <a:r>
              <a:rPr lang="en-US" sz="12450">
                <a:ln>
                  <a:solidFill>
                    <a:srgbClr val="000000"/>
                  </a:solidFill>
                </a:ln>
                <a:solidFill>
                  <a:srgbClr val="FFFFFF"/>
                </a:solidFill>
                <a:latin typeface="Calibri"/>
                <a:ea typeface="Calibri"/>
                <a:cs typeface="Calibri"/>
              </a:rPr>
              <a:t>Million</a:t>
            </a:r>
          </a:p>
        </p:txBody>
      </p:sp>
      <p:sp>
        <p:nvSpPr>
          <p:cNvPr id="4" name="Shape 249">
            <a:extLst>
              <a:ext uri="{FF2B5EF4-FFF2-40B4-BE49-F238E27FC236}">
                <a16:creationId xmlns:a16="http://schemas.microsoft.com/office/drawing/2014/main" id="{3B086869-B52F-C645-9B64-B2E01B868AEC}"/>
              </a:ext>
            </a:extLst>
          </p:cNvPr>
          <p:cNvSpPr txBox="1">
            <a:spLocks/>
          </p:cNvSpPr>
          <p:nvPr/>
        </p:nvSpPr>
        <p:spPr>
          <a:xfrm>
            <a:off x="1521254" y="380657"/>
            <a:ext cx="9144000" cy="1026900"/>
          </a:xfrm>
          <a:prstGeom prst="rect">
            <a:avLst/>
          </a:prstGeom>
          <a:noFill/>
          <a:ln>
            <a:noFill/>
          </a:ln>
        </p:spPr>
        <p:txBody>
          <a:bodyPr vert="horz" lIns="91425" tIns="91425" rIns="91425" bIns="91425"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buClr>
                <a:srgbClr val="0C343D"/>
              </a:buClr>
              <a:buSzPct val="25000"/>
            </a:pPr>
            <a:r>
              <a:rPr lang="en" sz="4400" b="1" dirty="0">
                <a:latin typeface="Calibri"/>
                <a:ea typeface="Calibri"/>
                <a:cs typeface="Calibri"/>
                <a:sym typeface="Calibri"/>
              </a:rPr>
              <a:t>Buying Your Attention</a:t>
            </a:r>
            <a:endParaRPr lang="en" sz="4400" b="1" dirty="0">
              <a:latin typeface="Calibri"/>
              <a:ea typeface="Calibri"/>
              <a:cs typeface="Calibri"/>
            </a:endParaRPr>
          </a:p>
        </p:txBody>
      </p:sp>
      <p:sp>
        <p:nvSpPr>
          <p:cNvPr id="5" name="Shape 63">
            <a:extLst>
              <a:ext uri="{FF2B5EF4-FFF2-40B4-BE49-F238E27FC236}">
                <a16:creationId xmlns:a16="http://schemas.microsoft.com/office/drawing/2014/main" id="{F65D5DC0-2E31-C148-8FB3-476382224CA6}"/>
              </a:ext>
            </a:extLst>
          </p:cNvPr>
          <p:cNvSpPr/>
          <p:nvPr/>
        </p:nvSpPr>
        <p:spPr>
          <a:xfrm>
            <a:off x="1524000" y="1176617"/>
            <a:ext cx="91440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defTabSz="321457">
              <a:defRPr/>
            </a:pPr>
            <a:endParaRPr sz="844" kern="0">
              <a:solidFill>
                <a:sysClr val="windowText" lastClr="000000"/>
              </a:solidFill>
              <a:latin typeface="Calibri"/>
              <a:sym typeface="Helvetica"/>
            </a:endParaRPr>
          </a:p>
        </p:txBody>
      </p:sp>
      <p:sp>
        <p:nvSpPr>
          <p:cNvPr id="6" name="TextBox 5">
            <a:extLst>
              <a:ext uri="{FF2B5EF4-FFF2-40B4-BE49-F238E27FC236}">
                <a16:creationId xmlns:a16="http://schemas.microsoft.com/office/drawing/2014/main" id="{7E170F5C-83C6-2048-8192-BE88446EA5D5}"/>
              </a:ext>
            </a:extLst>
          </p:cNvPr>
          <p:cNvSpPr txBox="1"/>
          <p:nvPr/>
        </p:nvSpPr>
        <p:spPr>
          <a:xfrm>
            <a:off x="3899297" y="1176826"/>
            <a:ext cx="4393406" cy="373628"/>
          </a:xfrm>
          <a:prstGeom prst="rect">
            <a:avLst/>
          </a:prstGeom>
          <a:noFill/>
        </p:spPr>
        <p:txBody>
          <a:bodyPr wrap="square" rtlCol="0">
            <a:spAutoFit/>
          </a:bodyPr>
          <a:lstStyle/>
          <a:p>
            <a:pPr algn="ctr" defTabSz="321457">
              <a:defRPr/>
            </a:pPr>
            <a:r>
              <a:rPr lang="en-US" sz="1828" kern="0">
                <a:solidFill>
                  <a:prstClr val="white">
                    <a:lumMod val="85000"/>
                  </a:prstClr>
                </a:solidFill>
                <a:latin typeface="Calibri"/>
                <a:sym typeface="Helvetica"/>
              </a:rPr>
              <a:t>tobaccopreventiontoolkit.stanford.edu</a:t>
            </a:r>
          </a:p>
        </p:txBody>
      </p:sp>
      <p:sp>
        <p:nvSpPr>
          <p:cNvPr id="11" name="Rectangle: Top Corners Rounded 10">
            <a:extLst>
              <a:ext uri="{FF2B5EF4-FFF2-40B4-BE49-F238E27FC236}">
                <a16:creationId xmlns:a16="http://schemas.microsoft.com/office/drawing/2014/main" id="{EBD28859-A5DE-AE64-DA98-8D40929030EF}"/>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a:ea typeface="Calibri"/>
              <a:cs typeface="Calibri"/>
            </a:endParaRPr>
          </a:p>
        </p:txBody>
      </p:sp>
      <p:pic>
        <p:nvPicPr>
          <p:cNvPr id="10" name="Picture 9" descr="A logo for a health care company&#10;&#10;AI-generated content may be incorrect.">
            <a:extLst>
              <a:ext uri="{FF2B5EF4-FFF2-40B4-BE49-F238E27FC236}">
                <a16:creationId xmlns:a16="http://schemas.microsoft.com/office/drawing/2014/main" id="{11F01CAC-164F-A7AE-6FEF-4E202DFDEC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3" name="Slide Number Placeholder 3">
            <a:extLst>
              <a:ext uri="{FF2B5EF4-FFF2-40B4-BE49-F238E27FC236}">
                <a16:creationId xmlns:a16="http://schemas.microsoft.com/office/drawing/2014/main" id="{D5B089D9-4139-7364-C9A6-3A7A199B56BC}"/>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52</a:t>
            </a:fld>
            <a:endParaRPr lang="en-US" sz="1400" dirty="0">
              <a:ea typeface="Calibri"/>
              <a:cs typeface="Calibri"/>
            </a:endParaRPr>
          </a:p>
        </p:txBody>
      </p:sp>
    </p:spTree>
    <p:extLst>
      <p:ext uri="{BB962C8B-B14F-4D97-AF65-F5344CB8AC3E}">
        <p14:creationId xmlns:p14="http://schemas.microsoft.com/office/powerpoint/2010/main" val="8726223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3CD6CE08-5F84-4ED1-A059-000EC12871C6}"/>
              </a:ext>
            </a:extLst>
          </p:cNvPr>
          <p:cNvGraphicFramePr/>
          <p:nvPr>
            <p:extLst>
              <p:ext uri="{D42A27DB-BD31-4B8C-83A1-F6EECF244321}">
                <p14:modId xmlns:p14="http://schemas.microsoft.com/office/powerpoint/2010/main" val="104233613"/>
              </p:ext>
            </p:extLst>
          </p:nvPr>
        </p:nvGraphicFramePr>
        <p:xfrm>
          <a:off x="6321708" y="1428032"/>
          <a:ext cx="2294573" cy="417472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838200" y="499727"/>
            <a:ext cx="10515600" cy="1325563"/>
          </a:xfrm>
        </p:spPr>
        <p:txBody>
          <a:bodyPr>
            <a:noAutofit/>
          </a:bodyPr>
          <a:lstStyle/>
          <a:p>
            <a:pPr>
              <a:lnSpc>
                <a:spcPct val="100000"/>
              </a:lnSpc>
            </a:pPr>
            <a:r>
              <a:rPr lang="en-US" b="1" dirty="0">
                <a:latin typeface="Calibri"/>
                <a:ea typeface="Calibri"/>
                <a:cs typeface="Calibri"/>
              </a:rPr>
              <a:t>Why teens vape</a:t>
            </a:r>
          </a:p>
        </p:txBody>
      </p:sp>
      <p:sp>
        <p:nvSpPr>
          <p:cNvPr id="4" name="Content Placeholder 3"/>
          <p:cNvSpPr>
            <a:spLocks noGrp="1"/>
          </p:cNvSpPr>
          <p:nvPr>
            <p:ph idx="1"/>
          </p:nvPr>
        </p:nvSpPr>
        <p:spPr>
          <a:xfrm>
            <a:off x="1419606" y="1953801"/>
            <a:ext cx="5180450" cy="3304396"/>
          </a:xfrm>
        </p:spPr>
        <p:txBody>
          <a:bodyPr>
            <a:noAutofit/>
          </a:bodyPr>
          <a:lstStyle/>
          <a:p>
            <a:pPr marL="0" indent="0" algn="r">
              <a:lnSpc>
                <a:spcPts val="1875"/>
              </a:lnSpc>
              <a:buNone/>
            </a:pPr>
            <a:r>
              <a:rPr lang="en-US" sz="2000"/>
              <a:t>Curiosity (55%)</a:t>
            </a:r>
          </a:p>
          <a:p>
            <a:pPr marL="0" indent="0" algn="r">
              <a:lnSpc>
                <a:spcPts val="1875"/>
              </a:lnSpc>
              <a:buNone/>
            </a:pPr>
            <a:r>
              <a:rPr lang="en-US" sz="2000"/>
              <a:t>Friend or family member vapes (31%)</a:t>
            </a:r>
          </a:p>
          <a:p>
            <a:pPr marL="0" indent="0" algn="r">
              <a:lnSpc>
                <a:spcPts val="1875"/>
              </a:lnSpc>
              <a:buNone/>
            </a:pPr>
            <a:r>
              <a:rPr lang="en-US" sz="2000"/>
              <a:t>Flavors (22%)</a:t>
            </a:r>
          </a:p>
          <a:p>
            <a:pPr marL="0" indent="0" algn="r">
              <a:lnSpc>
                <a:spcPts val="1875"/>
              </a:lnSpc>
              <a:buNone/>
            </a:pPr>
            <a:r>
              <a:rPr lang="en-US" sz="2000"/>
              <a:t>Vaping tricks (21%)</a:t>
            </a:r>
          </a:p>
          <a:p>
            <a:pPr marL="0" indent="0" algn="r">
              <a:lnSpc>
                <a:spcPts val="1875"/>
              </a:lnSpc>
              <a:buNone/>
            </a:pPr>
            <a:r>
              <a:rPr lang="en-US" sz="2000"/>
              <a:t>Less harmful than other tobacco products (16%)</a:t>
            </a:r>
          </a:p>
          <a:p>
            <a:pPr marL="0" indent="0" algn="r">
              <a:lnSpc>
                <a:spcPts val="1875"/>
              </a:lnSpc>
              <a:buNone/>
            </a:pPr>
            <a:r>
              <a:rPr lang="en-US" sz="2000"/>
              <a:t>Discreet, can be used anywhere (14%)</a:t>
            </a:r>
          </a:p>
          <a:p>
            <a:pPr marL="0" indent="0" algn="r">
              <a:lnSpc>
                <a:spcPts val="1875"/>
              </a:lnSpc>
              <a:buNone/>
            </a:pPr>
            <a:r>
              <a:rPr lang="en-US" sz="2000"/>
              <a:t>Peer pressure (11%)</a:t>
            </a:r>
          </a:p>
          <a:p>
            <a:pPr marL="0" indent="0" algn="r">
              <a:lnSpc>
                <a:spcPts val="1875"/>
              </a:lnSpc>
              <a:buNone/>
            </a:pPr>
            <a:r>
              <a:rPr lang="en-US" sz="2000"/>
              <a:t> To try to quit other tobacco products (6%)</a:t>
            </a:r>
          </a:p>
          <a:p>
            <a:pPr marL="0" indent="0" algn="r">
              <a:lnSpc>
                <a:spcPts val="1875"/>
              </a:lnSpc>
              <a:buNone/>
            </a:pPr>
            <a:r>
              <a:rPr lang="en-US" sz="2000"/>
              <a:t>Easier to get than other tobacco products (5%)</a:t>
            </a:r>
          </a:p>
          <a:p>
            <a:pPr marL="0" indent="0" algn="r">
              <a:lnSpc>
                <a:spcPts val="1875"/>
              </a:lnSpc>
              <a:buNone/>
            </a:pPr>
            <a:r>
              <a:rPr lang="en-US" sz="2000"/>
              <a:t>Famous people use them (4%)</a:t>
            </a:r>
          </a:p>
          <a:p>
            <a:pPr marL="0" indent="0" algn="r">
              <a:lnSpc>
                <a:spcPts val="1875"/>
              </a:lnSpc>
              <a:buNone/>
            </a:pPr>
            <a:endParaRPr lang="en-US" sz="2000"/>
          </a:p>
          <a:p>
            <a:pPr marL="0" indent="0">
              <a:buNone/>
            </a:pPr>
            <a:br>
              <a:rPr lang="en-US" sz="2000"/>
            </a:br>
            <a:br>
              <a:rPr lang="en-US" sz="2000"/>
            </a:br>
            <a:endParaRPr lang="en-US" sz="2000">
              <a:solidFill>
                <a:srgbClr val="822C91"/>
              </a:solidFill>
            </a:endParaRPr>
          </a:p>
        </p:txBody>
      </p:sp>
      <p:sp>
        <p:nvSpPr>
          <p:cNvPr id="3" name="Rectangle 2">
            <a:extLst>
              <a:ext uri="{FF2B5EF4-FFF2-40B4-BE49-F238E27FC236}">
                <a16:creationId xmlns:a16="http://schemas.microsoft.com/office/drawing/2014/main" id="{B0ED3038-9CCD-4E25-A2E3-29D496EFB9F4}"/>
              </a:ext>
            </a:extLst>
          </p:cNvPr>
          <p:cNvSpPr/>
          <p:nvPr/>
        </p:nvSpPr>
        <p:spPr>
          <a:xfrm>
            <a:off x="1595658" y="5002345"/>
            <a:ext cx="4184240" cy="253916"/>
          </a:xfrm>
          <a:prstGeom prst="rect">
            <a:avLst/>
          </a:prstGeom>
        </p:spPr>
        <p:txBody>
          <a:bodyPr wrap="square">
            <a:spAutoFit/>
          </a:bodyPr>
          <a:lstStyle/>
          <a:p>
            <a:r>
              <a:rPr lang="en-US" sz="1050">
                <a:solidFill>
                  <a:schemeClr val="tx2"/>
                </a:solidFill>
              </a:rPr>
              <a:t>Source: CDC, 2019</a:t>
            </a:r>
          </a:p>
        </p:txBody>
      </p:sp>
      <p:pic>
        <p:nvPicPr>
          <p:cNvPr id="5" name="Content Placeholder 6">
            <a:extLst>
              <a:ext uri="{FF2B5EF4-FFF2-40B4-BE49-F238E27FC236}">
                <a16:creationId xmlns:a16="http://schemas.microsoft.com/office/drawing/2014/main" id="{49D3597E-248D-7948-AAC3-B37C8BF8972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254152" y="2502917"/>
            <a:ext cx="2108263" cy="1284911"/>
          </a:xfrm>
          <a:prstGeom prst="rect">
            <a:avLst/>
          </a:prstGeom>
        </p:spPr>
      </p:pic>
      <p:sp>
        <p:nvSpPr>
          <p:cNvPr id="6" name="TextBox 5">
            <a:extLst>
              <a:ext uri="{FF2B5EF4-FFF2-40B4-BE49-F238E27FC236}">
                <a16:creationId xmlns:a16="http://schemas.microsoft.com/office/drawing/2014/main" id="{9DB1222D-5DD7-D341-AE94-61FD559119FA}"/>
              </a:ext>
            </a:extLst>
          </p:cNvPr>
          <p:cNvSpPr txBox="1"/>
          <p:nvPr/>
        </p:nvSpPr>
        <p:spPr>
          <a:xfrm>
            <a:off x="3288779" y="5580853"/>
            <a:ext cx="6033204" cy="1200329"/>
          </a:xfrm>
          <a:prstGeom prst="rect">
            <a:avLst/>
          </a:prstGeom>
          <a:noFill/>
        </p:spPr>
        <p:txBody>
          <a:bodyPr wrap="square" rtlCol="0">
            <a:spAutoFit/>
          </a:bodyPr>
          <a:lstStyle/>
          <a:p>
            <a:r>
              <a:rPr lang="en-US"/>
              <a:t>8%  Because I am hooked- have to have it</a:t>
            </a:r>
          </a:p>
          <a:p>
            <a:r>
              <a:rPr lang="en-US"/>
              <a:t>More people get addicted to vaping than traditional cigarettes- higher nicotine content</a:t>
            </a:r>
          </a:p>
          <a:p>
            <a:endParaRPr lang="en-US"/>
          </a:p>
        </p:txBody>
      </p:sp>
      <p:sp>
        <p:nvSpPr>
          <p:cNvPr id="9" name="TextBox 8">
            <a:extLst>
              <a:ext uri="{FF2B5EF4-FFF2-40B4-BE49-F238E27FC236}">
                <a16:creationId xmlns:a16="http://schemas.microsoft.com/office/drawing/2014/main" id="{C6915FB3-2070-3549-AF55-1280F5299C41}"/>
              </a:ext>
            </a:extLst>
          </p:cNvPr>
          <p:cNvSpPr txBox="1"/>
          <p:nvPr/>
        </p:nvSpPr>
        <p:spPr>
          <a:xfrm>
            <a:off x="8248263" y="4084886"/>
            <a:ext cx="2700300" cy="923330"/>
          </a:xfrm>
          <a:prstGeom prst="rect">
            <a:avLst/>
          </a:prstGeom>
          <a:noFill/>
        </p:spPr>
        <p:txBody>
          <a:bodyPr wrap="square" rtlCol="0">
            <a:spAutoFit/>
          </a:bodyPr>
          <a:lstStyle/>
          <a:p>
            <a:r>
              <a:rPr lang="en-US"/>
              <a:t>Vape smoke is not just water- multiple harmful chemicals</a:t>
            </a:r>
          </a:p>
        </p:txBody>
      </p:sp>
      <p:sp>
        <p:nvSpPr>
          <p:cNvPr id="13" name="Rectangle: Top Corners Rounded 12">
            <a:extLst>
              <a:ext uri="{FF2B5EF4-FFF2-40B4-BE49-F238E27FC236}">
                <a16:creationId xmlns:a16="http://schemas.microsoft.com/office/drawing/2014/main" id="{B0EE31AD-9271-7916-28D3-F444D44FC5FF}"/>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10" name="Picture 9" descr="A logo for a health care company&#10;&#10;AI-generated content may be incorrect.">
            <a:extLst>
              <a:ext uri="{FF2B5EF4-FFF2-40B4-BE49-F238E27FC236}">
                <a16:creationId xmlns:a16="http://schemas.microsoft.com/office/drawing/2014/main" id="{26100340-6FBF-BD3C-412E-F113DCC904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5" name="Slide Number Placeholder 3">
            <a:extLst>
              <a:ext uri="{FF2B5EF4-FFF2-40B4-BE49-F238E27FC236}">
                <a16:creationId xmlns:a16="http://schemas.microsoft.com/office/drawing/2014/main" id="{7299BEA7-6A4C-C3C8-CB51-85B1935EBB9E}"/>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53</a:t>
            </a:fld>
            <a:endParaRPr lang="en-US" sz="1400" dirty="0">
              <a:ea typeface="Calibri"/>
              <a:cs typeface="Calibri"/>
            </a:endParaRPr>
          </a:p>
        </p:txBody>
      </p:sp>
    </p:spTree>
    <p:extLst>
      <p:ext uri="{BB962C8B-B14F-4D97-AF65-F5344CB8AC3E}">
        <p14:creationId xmlns:p14="http://schemas.microsoft.com/office/powerpoint/2010/main" val="35217982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C514D-DA15-6C1F-7F30-5BE608A975D6}"/>
              </a:ext>
            </a:extLst>
          </p:cNvPr>
          <p:cNvSpPr>
            <a:spLocks noGrp="1"/>
          </p:cNvSpPr>
          <p:nvPr>
            <p:ph type="title"/>
          </p:nvPr>
        </p:nvSpPr>
        <p:spPr/>
        <p:txBody>
          <a:bodyPr/>
          <a:lstStyle/>
          <a:p>
            <a:r>
              <a:rPr lang="en-US" b="1" dirty="0">
                <a:latin typeface="Calibri"/>
                <a:ea typeface="Calibri"/>
                <a:cs typeface="Calibri"/>
              </a:rPr>
              <a:t>Market size</a:t>
            </a:r>
          </a:p>
        </p:txBody>
      </p:sp>
      <p:sp>
        <p:nvSpPr>
          <p:cNvPr id="3" name="Content Placeholder 2">
            <a:extLst>
              <a:ext uri="{FF2B5EF4-FFF2-40B4-BE49-F238E27FC236}">
                <a16:creationId xmlns:a16="http://schemas.microsoft.com/office/drawing/2014/main" id="{3CB90F5E-EB1E-B9D0-EA26-6104BD9B0AD3}"/>
              </a:ext>
            </a:extLst>
          </p:cNvPr>
          <p:cNvSpPr>
            <a:spLocks noGrp="1"/>
          </p:cNvSpPr>
          <p:nvPr>
            <p:ph idx="1"/>
          </p:nvPr>
        </p:nvSpPr>
        <p:spPr>
          <a:xfrm>
            <a:off x="838200" y="1602281"/>
            <a:ext cx="10528737" cy="4758614"/>
          </a:xfrm>
        </p:spPr>
        <p:txBody>
          <a:bodyPr>
            <a:normAutofit fontScale="92500"/>
          </a:bodyPr>
          <a:lstStyle/>
          <a:p>
            <a:r>
              <a:rPr lang="en-US"/>
              <a:t>In 2025, the revenue in the E-Cigarettes market in Ireland is projected to reach US$131.0m.</a:t>
            </a:r>
          </a:p>
          <a:p>
            <a:r>
              <a:rPr lang="en-US"/>
              <a:t>It is anticipated that the market will experience an annual growth rate of 2.58% (CAGR 2025-2030).</a:t>
            </a:r>
          </a:p>
          <a:p>
            <a:r>
              <a:rPr lang="en-US"/>
              <a:t>When compared globally, United States leads in terms of revenue generation, with an estimated revenue of US$9bn in 2025.</a:t>
            </a:r>
          </a:p>
          <a:p>
            <a:r>
              <a:rPr lang="en-US"/>
              <a:t>In Ireland, the per-person revenue in the E-Cigarettes market is expected to be US$29.17 in 2025, taking into account the total population figures.</a:t>
            </a:r>
          </a:p>
          <a:p>
            <a:r>
              <a:rPr lang="en-US"/>
              <a:t>Ireland's e-cigarette market is experiencing a surge in popularity as more smokers turn to vaping as a healthier alternative</a:t>
            </a:r>
          </a:p>
          <a:p>
            <a:r>
              <a:rPr lang="en-US"/>
              <a:t>Global 1.037 trillion dollars by 2037</a:t>
            </a:r>
          </a:p>
        </p:txBody>
      </p:sp>
      <p:sp>
        <p:nvSpPr>
          <p:cNvPr id="8" name="Rectangle: Top Corners Rounded 7">
            <a:extLst>
              <a:ext uri="{FF2B5EF4-FFF2-40B4-BE49-F238E27FC236}">
                <a16:creationId xmlns:a16="http://schemas.microsoft.com/office/drawing/2014/main" id="{A497DF94-08DB-C8B7-3AE4-5A7409F8AAAE}"/>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5" name="Picture 4" descr="A logo for a health care company&#10;&#10;AI-generated content may be incorrect.">
            <a:extLst>
              <a:ext uri="{FF2B5EF4-FFF2-40B4-BE49-F238E27FC236}">
                <a16:creationId xmlns:a16="http://schemas.microsoft.com/office/drawing/2014/main" id="{EBA54E4C-9F24-E32C-81DA-D7ECAF55BF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0" name="Slide Number Placeholder 3">
            <a:extLst>
              <a:ext uri="{FF2B5EF4-FFF2-40B4-BE49-F238E27FC236}">
                <a16:creationId xmlns:a16="http://schemas.microsoft.com/office/drawing/2014/main" id="{DA52ECDA-D970-BEE9-4A19-1E393CED53B2}"/>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54</a:t>
            </a:fld>
            <a:endParaRPr lang="en-US" sz="1400" dirty="0">
              <a:ea typeface="Calibri"/>
              <a:cs typeface="Calibri"/>
            </a:endParaRPr>
          </a:p>
        </p:txBody>
      </p:sp>
    </p:spTree>
    <p:extLst>
      <p:ext uri="{BB962C8B-B14F-4D97-AF65-F5344CB8AC3E}">
        <p14:creationId xmlns:p14="http://schemas.microsoft.com/office/powerpoint/2010/main" val="25590364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3E1C13-745D-B248-9B6D-C99EC7C5A74D}"/>
              </a:ext>
            </a:extLst>
          </p:cNvPr>
          <p:cNvPicPr>
            <a:picLocks noChangeAspect="1"/>
          </p:cNvPicPr>
          <p:nvPr/>
        </p:nvPicPr>
        <p:blipFill>
          <a:blip r:embed="rId2"/>
          <a:stretch>
            <a:fillRect/>
          </a:stretch>
        </p:blipFill>
        <p:spPr>
          <a:xfrm>
            <a:off x="3359696" y="599768"/>
            <a:ext cx="5062154" cy="6121846"/>
          </a:xfrm>
          <a:prstGeom prst="rect">
            <a:avLst/>
          </a:prstGeom>
        </p:spPr>
      </p:pic>
      <p:sp>
        <p:nvSpPr>
          <p:cNvPr id="9" name="Rectangle: Top Corners Rounded 8">
            <a:extLst>
              <a:ext uri="{FF2B5EF4-FFF2-40B4-BE49-F238E27FC236}">
                <a16:creationId xmlns:a16="http://schemas.microsoft.com/office/drawing/2014/main" id="{0E2926BC-9CDA-9114-97F3-9EBA85442631}"/>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5" name="Picture 4" descr="A logo for a health care company&#10;&#10;AI-generated content may be incorrect.">
            <a:extLst>
              <a:ext uri="{FF2B5EF4-FFF2-40B4-BE49-F238E27FC236}">
                <a16:creationId xmlns:a16="http://schemas.microsoft.com/office/drawing/2014/main" id="{0A94058E-2BA2-CFE5-D7E8-4379DC5F32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8" name="Slide Number Placeholder 3">
            <a:extLst>
              <a:ext uri="{FF2B5EF4-FFF2-40B4-BE49-F238E27FC236}">
                <a16:creationId xmlns:a16="http://schemas.microsoft.com/office/drawing/2014/main" id="{8439872D-F43C-0C82-DCB3-BA802E828830}"/>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55</a:t>
            </a:fld>
            <a:endParaRPr lang="en-US" sz="1400" dirty="0">
              <a:ea typeface="Calibri"/>
              <a:cs typeface="Calibri"/>
            </a:endParaRPr>
          </a:p>
        </p:txBody>
      </p:sp>
    </p:spTree>
    <p:extLst>
      <p:ext uri="{BB962C8B-B14F-4D97-AF65-F5344CB8AC3E}">
        <p14:creationId xmlns:p14="http://schemas.microsoft.com/office/powerpoint/2010/main" val="38190123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3245DA-40ED-E742-9366-AA36F7CA61D7}"/>
              </a:ext>
            </a:extLst>
          </p:cNvPr>
          <p:cNvPicPr>
            <a:picLocks noChangeAspect="1"/>
          </p:cNvPicPr>
          <p:nvPr/>
        </p:nvPicPr>
        <p:blipFill>
          <a:blip r:embed="rId3"/>
          <a:stretch>
            <a:fillRect/>
          </a:stretch>
        </p:blipFill>
        <p:spPr>
          <a:xfrm>
            <a:off x="1614489" y="751297"/>
            <a:ext cx="8963025" cy="5355406"/>
          </a:xfrm>
          <a:prstGeom prst="rect">
            <a:avLst/>
          </a:prstGeom>
          <a:noFill/>
        </p:spPr>
      </p:pic>
      <p:sp>
        <p:nvSpPr>
          <p:cNvPr id="9" name="Rectangle: Top Corners Rounded 8">
            <a:extLst>
              <a:ext uri="{FF2B5EF4-FFF2-40B4-BE49-F238E27FC236}">
                <a16:creationId xmlns:a16="http://schemas.microsoft.com/office/drawing/2014/main" id="{B0ED3DB8-C215-D138-DBD3-0184BE08F904}"/>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bg1"/>
                </a:solidFill>
                <a:latin typeface="Calibri Light"/>
                <a:ea typeface="Calibri Light"/>
                <a:cs typeface="Arial"/>
              </a:rPr>
              <a:t>E-Cigarette and Smoking Use Among Adolescents In Ireland</a:t>
            </a:r>
          </a:p>
        </p:txBody>
      </p:sp>
      <p:pic>
        <p:nvPicPr>
          <p:cNvPr id="3" name="Picture 2" descr="A logo for a health care company&#10;&#10;AI-generated content may be incorrect.">
            <a:extLst>
              <a:ext uri="{FF2B5EF4-FFF2-40B4-BE49-F238E27FC236}">
                <a16:creationId xmlns:a16="http://schemas.microsoft.com/office/drawing/2014/main" id="{00FAF74F-FF74-35C6-DD42-F11AF83563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8" name="Slide Number Placeholder 3">
            <a:extLst>
              <a:ext uri="{FF2B5EF4-FFF2-40B4-BE49-F238E27FC236}">
                <a16:creationId xmlns:a16="http://schemas.microsoft.com/office/drawing/2014/main" id="{612E62FF-1796-512A-6C5D-69107F07E546}"/>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56</a:t>
            </a:fld>
            <a:endParaRPr lang="en-US" sz="1400" dirty="0">
              <a:ea typeface="Calibri"/>
              <a:cs typeface="Calibri"/>
            </a:endParaRPr>
          </a:p>
        </p:txBody>
      </p:sp>
    </p:spTree>
    <p:extLst>
      <p:ext uri="{BB962C8B-B14F-4D97-AF65-F5344CB8AC3E}">
        <p14:creationId xmlns:p14="http://schemas.microsoft.com/office/powerpoint/2010/main" val="3763739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AB967-B843-A340-8572-B0EDDA8BF931}"/>
              </a:ext>
            </a:extLst>
          </p:cNvPr>
          <p:cNvSpPr>
            <a:spLocks noGrp="1"/>
          </p:cNvSpPr>
          <p:nvPr>
            <p:ph type="title"/>
          </p:nvPr>
        </p:nvSpPr>
        <p:spPr/>
        <p:txBody>
          <a:bodyPr/>
          <a:lstStyle/>
          <a:p>
            <a:r>
              <a:rPr lang="en-US" b="1" dirty="0">
                <a:latin typeface="Calibri"/>
                <a:ea typeface="Calibri"/>
                <a:cs typeface="Calibri"/>
              </a:rPr>
              <a:t>Where</a:t>
            </a:r>
            <a:endParaRPr lang="en-US" b="1">
              <a:latin typeface="Calibri"/>
              <a:ea typeface="Calibri"/>
              <a:cs typeface="Calibri"/>
            </a:endParaRPr>
          </a:p>
        </p:txBody>
      </p:sp>
      <p:pic>
        <p:nvPicPr>
          <p:cNvPr id="7" name="Content Placeholder 6">
            <a:extLst>
              <a:ext uri="{FF2B5EF4-FFF2-40B4-BE49-F238E27FC236}">
                <a16:creationId xmlns:a16="http://schemas.microsoft.com/office/drawing/2014/main" id="{74224091-A396-024F-BF05-6F2E8158EEA0}"/>
              </a:ext>
            </a:extLst>
          </p:cNvPr>
          <p:cNvPicPr>
            <a:picLocks noGrp="1" noChangeAspect="1"/>
          </p:cNvPicPr>
          <p:nvPr>
            <p:ph idx="1"/>
          </p:nvPr>
        </p:nvPicPr>
        <p:blipFill>
          <a:blip r:embed="rId2"/>
          <a:stretch>
            <a:fillRect/>
          </a:stretch>
        </p:blipFill>
        <p:spPr>
          <a:xfrm>
            <a:off x="2127574" y="3959108"/>
            <a:ext cx="7090040" cy="2422220"/>
          </a:xfrm>
          <a:prstGeom prst="rect">
            <a:avLst/>
          </a:prstGeom>
        </p:spPr>
      </p:pic>
      <p:pic>
        <p:nvPicPr>
          <p:cNvPr id="6" name="Picture 5">
            <a:extLst>
              <a:ext uri="{FF2B5EF4-FFF2-40B4-BE49-F238E27FC236}">
                <a16:creationId xmlns:a16="http://schemas.microsoft.com/office/drawing/2014/main" id="{7D59290B-E980-1F43-BD7B-6D69FE59FFB6}"/>
              </a:ext>
            </a:extLst>
          </p:cNvPr>
          <p:cNvPicPr>
            <a:picLocks noChangeAspect="1"/>
          </p:cNvPicPr>
          <p:nvPr/>
        </p:nvPicPr>
        <p:blipFill>
          <a:blip r:embed="rId3"/>
          <a:stretch>
            <a:fillRect/>
          </a:stretch>
        </p:blipFill>
        <p:spPr>
          <a:xfrm>
            <a:off x="2127575" y="1417638"/>
            <a:ext cx="6238170" cy="2299394"/>
          </a:xfrm>
          <a:prstGeom prst="rect">
            <a:avLst/>
          </a:prstGeom>
        </p:spPr>
      </p:pic>
      <p:sp>
        <p:nvSpPr>
          <p:cNvPr id="9" name="Rectangle: Top Corners Rounded 8">
            <a:extLst>
              <a:ext uri="{FF2B5EF4-FFF2-40B4-BE49-F238E27FC236}">
                <a16:creationId xmlns:a16="http://schemas.microsoft.com/office/drawing/2014/main" id="{33F3D5E9-64F6-1790-40DB-C33A53EB29D8}"/>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a:ea typeface="Calibri"/>
              <a:cs typeface="Calibri"/>
            </a:endParaRPr>
          </a:p>
        </p:txBody>
      </p:sp>
      <p:pic>
        <p:nvPicPr>
          <p:cNvPr id="4" name="Picture 3" descr="A logo for a health care company&#10;&#10;AI-generated content may be incorrect.">
            <a:extLst>
              <a:ext uri="{FF2B5EF4-FFF2-40B4-BE49-F238E27FC236}">
                <a16:creationId xmlns:a16="http://schemas.microsoft.com/office/drawing/2014/main" id="{07C36058-D837-4B75-7D04-E4D99207A3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1" name="Slide Number Placeholder 3">
            <a:extLst>
              <a:ext uri="{FF2B5EF4-FFF2-40B4-BE49-F238E27FC236}">
                <a16:creationId xmlns:a16="http://schemas.microsoft.com/office/drawing/2014/main" id="{C82E3E71-D218-04C4-E1E0-7281F64AEE4D}"/>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57</a:t>
            </a:fld>
            <a:endParaRPr lang="en-US" sz="1400" dirty="0">
              <a:ea typeface="Calibri"/>
              <a:cs typeface="Calibri"/>
            </a:endParaRPr>
          </a:p>
        </p:txBody>
      </p:sp>
    </p:spTree>
    <p:extLst>
      <p:ext uri="{BB962C8B-B14F-4D97-AF65-F5344CB8AC3E}">
        <p14:creationId xmlns:p14="http://schemas.microsoft.com/office/powerpoint/2010/main" val="21172001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496504"/>
            <a:ext cx="10515600" cy="1325563"/>
          </a:xfrm>
        </p:spPr>
        <p:txBody>
          <a:bodyPr>
            <a:normAutofit/>
          </a:bodyPr>
          <a:lstStyle/>
          <a:p>
            <a:pPr algn="ctr"/>
            <a:r>
              <a:rPr lang="en-US" b="1" dirty="0">
                <a:latin typeface="Calibri"/>
                <a:ea typeface="Calibri"/>
                <a:cs typeface="Calibri"/>
              </a:rPr>
              <a:t>How do youth get vaping products?</a:t>
            </a:r>
          </a:p>
        </p:txBody>
      </p:sp>
      <p:sp>
        <p:nvSpPr>
          <p:cNvPr id="4" name="Content Placeholder 3"/>
          <p:cNvSpPr>
            <a:spLocks noGrp="1"/>
          </p:cNvSpPr>
          <p:nvPr>
            <p:ph idx="1"/>
          </p:nvPr>
        </p:nvSpPr>
        <p:spPr>
          <a:xfrm>
            <a:off x="6000875" y="2575123"/>
            <a:ext cx="3283404" cy="2403130"/>
          </a:xfrm>
          <a:noFill/>
        </p:spPr>
        <p:txBody>
          <a:bodyPr>
            <a:normAutofit/>
          </a:bodyPr>
          <a:lstStyle/>
          <a:p>
            <a:pPr marL="0" indent="0">
              <a:lnSpc>
                <a:spcPts val="2175"/>
              </a:lnSpc>
              <a:buNone/>
            </a:pPr>
            <a:r>
              <a:rPr lang="en-US" sz="1600" b="1">
                <a:solidFill>
                  <a:schemeClr val="bg1"/>
                </a:solidFill>
              </a:rPr>
              <a:t>59%</a:t>
            </a:r>
          </a:p>
          <a:p>
            <a:pPr marL="0" indent="0">
              <a:lnSpc>
                <a:spcPts val="2175"/>
              </a:lnSpc>
              <a:buNone/>
            </a:pPr>
            <a:r>
              <a:rPr lang="en-US" sz="1600" b="1">
                <a:solidFill>
                  <a:schemeClr val="bg1"/>
                </a:solidFill>
              </a:rPr>
              <a:t>17% </a:t>
            </a:r>
          </a:p>
          <a:p>
            <a:pPr marL="0" indent="0">
              <a:lnSpc>
                <a:spcPts val="2175"/>
              </a:lnSpc>
              <a:buNone/>
            </a:pPr>
            <a:r>
              <a:rPr lang="en-US" sz="1600" b="1">
                <a:solidFill>
                  <a:schemeClr val="bg1"/>
                </a:solidFill>
              </a:rPr>
              <a:t>13%</a:t>
            </a:r>
          </a:p>
          <a:p>
            <a:pPr marL="0" indent="0">
              <a:lnSpc>
                <a:spcPts val="2175"/>
              </a:lnSpc>
              <a:buNone/>
            </a:pPr>
            <a:r>
              <a:rPr lang="en-US" sz="1600" b="1">
                <a:solidFill>
                  <a:schemeClr val="bg1"/>
                </a:solidFill>
              </a:rPr>
              <a:t>10%</a:t>
            </a:r>
          </a:p>
          <a:p>
            <a:pPr marL="0" indent="0">
              <a:lnSpc>
                <a:spcPts val="2175"/>
              </a:lnSpc>
              <a:buNone/>
            </a:pPr>
            <a:r>
              <a:rPr lang="en-US" sz="1600" b="1">
                <a:solidFill>
                  <a:schemeClr val="bg1"/>
                </a:solidFill>
              </a:rPr>
              <a:t>9%        </a:t>
            </a:r>
          </a:p>
          <a:p>
            <a:pPr marL="0" indent="0">
              <a:lnSpc>
                <a:spcPts val="2175"/>
              </a:lnSpc>
              <a:buNone/>
            </a:pPr>
            <a:r>
              <a:rPr lang="en-US" sz="1600" b="1">
                <a:solidFill>
                  <a:schemeClr val="bg1"/>
                </a:solidFill>
              </a:rPr>
              <a:t>6% </a:t>
            </a:r>
          </a:p>
        </p:txBody>
      </p:sp>
      <p:graphicFrame>
        <p:nvGraphicFramePr>
          <p:cNvPr id="6" name="Chart 5">
            <a:extLst>
              <a:ext uri="{FF2B5EF4-FFF2-40B4-BE49-F238E27FC236}">
                <a16:creationId xmlns:a16="http://schemas.microsoft.com/office/drawing/2014/main" id="{C016C31A-0D90-4513-8D23-BFAF6016419D}"/>
              </a:ext>
            </a:extLst>
          </p:cNvPr>
          <p:cNvGraphicFramePr/>
          <p:nvPr/>
        </p:nvGraphicFramePr>
        <p:xfrm>
          <a:off x="5865034" y="2229393"/>
          <a:ext cx="4017646" cy="2971800"/>
        </p:xfrm>
        <a:graphic>
          <a:graphicData uri="http://schemas.openxmlformats.org/drawingml/2006/chart">
            <c:chart xmlns:c="http://schemas.openxmlformats.org/drawingml/2006/chart" xmlns:r="http://schemas.openxmlformats.org/officeDocument/2006/relationships" r:id="rId3"/>
          </a:graphicData>
        </a:graphic>
      </p:graphicFrame>
      <p:sp>
        <p:nvSpPr>
          <p:cNvPr id="7" name="Content Placeholder 3">
            <a:extLst>
              <a:ext uri="{FF2B5EF4-FFF2-40B4-BE49-F238E27FC236}">
                <a16:creationId xmlns:a16="http://schemas.microsoft.com/office/drawing/2014/main" id="{A91B1FA9-5BE0-408F-90E3-E02EE9A982DE}"/>
              </a:ext>
            </a:extLst>
          </p:cNvPr>
          <p:cNvSpPr txBox="1">
            <a:spLocks/>
          </p:cNvSpPr>
          <p:nvPr/>
        </p:nvSpPr>
        <p:spPr bwMode="auto">
          <a:xfrm>
            <a:off x="1784577" y="5029454"/>
            <a:ext cx="70389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a:bodyPr>
          <a:lstStyle>
            <a:lvl1pPr marL="342900" indent="-342900" algn="l" rtl="0" eaLnBrk="1" fontAlgn="base" hangingPunct="1">
              <a:spcBef>
                <a:spcPct val="20000"/>
              </a:spcBef>
              <a:spcAft>
                <a:spcPct val="0"/>
              </a:spcAft>
              <a:buClr>
                <a:schemeClr val="tx1"/>
              </a:buClr>
              <a:buFont typeface="Arial" pitchFamily="34" charset="0"/>
              <a:buChar char="•"/>
              <a:defRPr sz="2400" kern="1200">
                <a:solidFill>
                  <a:schemeClr val="tx2"/>
                </a:solidFill>
                <a:latin typeface="+mn-lt"/>
                <a:ea typeface="+mn-ea"/>
                <a:cs typeface="Arial" pitchFamily="34" charset="0"/>
              </a:defRPr>
            </a:lvl1pPr>
            <a:lvl2pPr marL="742950" indent="-285750" algn="l" rtl="0" eaLnBrk="1" fontAlgn="base" hangingPunct="1">
              <a:spcBef>
                <a:spcPct val="20000"/>
              </a:spcBef>
              <a:spcAft>
                <a:spcPct val="0"/>
              </a:spcAft>
              <a:buClr>
                <a:schemeClr val="tx1"/>
              </a:buClr>
              <a:buSzPct val="80000"/>
              <a:buFont typeface="Arial" pitchFamily="34" charset="0"/>
              <a:buChar char="•"/>
              <a:defRPr sz="2000" kern="1200">
                <a:solidFill>
                  <a:schemeClr val="tx2"/>
                </a:solidFill>
                <a:latin typeface="+mn-lt"/>
                <a:ea typeface="+mn-ea"/>
                <a:cs typeface="Arial" pitchFamily="34" charset="0"/>
              </a:defRPr>
            </a:lvl2pPr>
            <a:lvl3pPr marL="1143000" indent="-228600" algn="l" rtl="0" eaLnBrk="1" fontAlgn="base" hangingPunct="1">
              <a:spcBef>
                <a:spcPct val="20000"/>
              </a:spcBef>
              <a:spcAft>
                <a:spcPct val="0"/>
              </a:spcAft>
              <a:buClr>
                <a:srgbClr val="00A8CF"/>
              </a:buClr>
              <a:buFont typeface="Arial" pitchFamily="34" charset="0"/>
              <a:buChar char="•"/>
              <a:defRPr sz="2000" kern="1200">
                <a:solidFill>
                  <a:schemeClr val="tx2"/>
                </a:solidFill>
                <a:latin typeface="Arial" pitchFamily="34" charset="0"/>
                <a:ea typeface="+mn-ea"/>
                <a:cs typeface="Arial" pitchFamily="34" charset="0"/>
              </a:defRPr>
            </a:lvl3pPr>
            <a:lvl4pPr marL="1600200" indent="-228600" algn="l" rtl="0" eaLnBrk="1" fontAlgn="base" hangingPunct="1">
              <a:spcBef>
                <a:spcPct val="20000"/>
              </a:spcBef>
              <a:spcAft>
                <a:spcPct val="0"/>
              </a:spcAft>
              <a:buClr>
                <a:srgbClr val="00A8CF"/>
              </a:buClr>
              <a:buFont typeface="Arial" pitchFamily="34" charset="0"/>
              <a:buChar char="•"/>
              <a:defRPr sz="2000" kern="1200">
                <a:solidFill>
                  <a:schemeClr val="tx2"/>
                </a:solidFill>
                <a:latin typeface="Arial" pitchFamily="34" charset="0"/>
                <a:ea typeface="+mn-ea"/>
                <a:cs typeface="Arial" pitchFamily="34" charset="0"/>
              </a:defRPr>
            </a:lvl4pPr>
            <a:lvl5pPr marL="2057400" indent="-228600" algn="l" rtl="0" eaLnBrk="1" fontAlgn="base" hangingPunct="1">
              <a:spcBef>
                <a:spcPct val="20000"/>
              </a:spcBef>
              <a:spcAft>
                <a:spcPct val="0"/>
              </a:spcAft>
              <a:buClr>
                <a:srgbClr val="00A8CF"/>
              </a:buClr>
              <a:buFont typeface="Arial" pitchFamily="34" charset="0"/>
              <a:buChar char="•"/>
              <a:defRPr sz="2000" kern="1200">
                <a:solidFill>
                  <a:schemeClr val="tx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None/>
            </a:pPr>
            <a:r>
              <a:rPr lang="en-US" sz="1200"/>
              <a:t>U.S. law now prohibits the sale of tobacco products, including e-cigarettes, to anyone under age 21</a:t>
            </a:r>
          </a:p>
        </p:txBody>
      </p:sp>
      <p:sp>
        <p:nvSpPr>
          <p:cNvPr id="9" name="Content Placeholder 3">
            <a:extLst>
              <a:ext uri="{FF2B5EF4-FFF2-40B4-BE49-F238E27FC236}">
                <a16:creationId xmlns:a16="http://schemas.microsoft.com/office/drawing/2014/main" id="{916FFF89-031F-4CD1-A97C-1C97090D5ADF}"/>
              </a:ext>
            </a:extLst>
          </p:cNvPr>
          <p:cNvSpPr txBox="1">
            <a:spLocks/>
          </p:cNvSpPr>
          <p:nvPr/>
        </p:nvSpPr>
        <p:spPr bwMode="auto">
          <a:xfrm>
            <a:off x="2717471" y="2614432"/>
            <a:ext cx="3283404" cy="22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Autofit/>
          </a:bodyPr>
          <a:lstStyle>
            <a:lvl1pPr marL="342900" indent="-342900" algn="l" rtl="0" eaLnBrk="1" fontAlgn="base" hangingPunct="1">
              <a:spcBef>
                <a:spcPct val="20000"/>
              </a:spcBef>
              <a:spcAft>
                <a:spcPct val="0"/>
              </a:spcAft>
              <a:buClr>
                <a:schemeClr val="tx1"/>
              </a:buClr>
              <a:buFont typeface="Arial" pitchFamily="34" charset="0"/>
              <a:buChar char="•"/>
              <a:defRPr sz="2400" kern="1200">
                <a:solidFill>
                  <a:schemeClr val="tx2"/>
                </a:solidFill>
                <a:latin typeface="+mn-lt"/>
                <a:ea typeface="+mn-ea"/>
                <a:cs typeface="Arial" pitchFamily="34" charset="0"/>
              </a:defRPr>
            </a:lvl1pPr>
            <a:lvl2pPr marL="742950" indent="-285750" algn="l" rtl="0" eaLnBrk="1" fontAlgn="base" hangingPunct="1">
              <a:spcBef>
                <a:spcPct val="20000"/>
              </a:spcBef>
              <a:spcAft>
                <a:spcPct val="0"/>
              </a:spcAft>
              <a:buClr>
                <a:schemeClr val="tx1"/>
              </a:buClr>
              <a:buSzPct val="80000"/>
              <a:buFont typeface="Arial" pitchFamily="34" charset="0"/>
              <a:buChar char="•"/>
              <a:defRPr sz="2000" kern="1200">
                <a:solidFill>
                  <a:schemeClr val="tx2"/>
                </a:solidFill>
                <a:latin typeface="+mn-lt"/>
                <a:ea typeface="+mn-ea"/>
                <a:cs typeface="Arial" pitchFamily="34" charset="0"/>
              </a:defRPr>
            </a:lvl2pPr>
            <a:lvl3pPr marL="1143000" indent="-228600" algn="l" rtl="0" eaLnBrk="1" fontAlgn="base" hangingPunct="1">
              <a:spcBef>
                <a:spcPct val="20000"/>
              </a:spcBef>
              <a:spcAft>
                <a:spcPct val="0"/>
              </a:spcAft>
              <a:buClr>
                <a:srgbClr val="00A8CF"/>
              </a:buClr>
              <a:buFont typeface="Arial" pitchFamily="34" charset="0"/>
              <a:buChar char="•"/>
              <a:defRPr sz="2000" kern="1200">
                <a:solidFill>
                  <a:schemeClr val="tx2"/>
                </a:solidFill>
                <a:latin typeface="Arial" pitchFamily="34" charset="0"/>
                <a:ea typeface="+mn-ea"/>
                <a:cs typeface="Arial" pitchFamily="34" charset="0"/>
              </a:defRPr>
            </a:lvl3pPr>
            <a:lvl4pPr marL="1600200" indent="-228600" algn="l" rtl="0" eaLnBrk="1" fontAlgn="base" hangingPunct="1">
              <a:spcBef>
                <a:spcPct val="20000"/>
              </a:spcBef>
              <a:spcAft>
                <a:spcPct val="0"/>
              </a:spcAft>
              <a:buClr>
                <a:srgbClr val="00A8CF"/>
              </a:buClr>
              <a:buFont typeface="Arial" pitchFamily="34" charset="0"/>
              <a:buChar char="•"/>
              <a:defRPr sz="2000" kern="1200">
                <a:solidFill>
                  <a:schemeClr val="tx2"/>
                </a:solidFill>
                <a:latin typeface="Arial" pitchFamily="34" charset="0"/>
                <a:ea typeface="+mn-ea"/>
                <a:cs typeface="Arial" pitchFamily="34" charset="0"/>
              </a:defRPr>
            </a:lvl4pPr>
            <a:lvl5pPr marL="2057400" indent="-228600" algn="l" rtl="0" eaLnBrk="1" fontAlgn="base" hangingPunct="1">
              <a:spcBef>
                <a:spcPct val="20000"/>
              </a:spcBef>
              <a:spcAft>
                <a:spcPct val="0"/>
              </a:spcAft>
              <a:buClr>
                <a:srgbClr val="00A8CF"/>
              </a:buClr>
              <a:buFont typeface="Arial" pitchFamily="34" charset="0"/>
              <a:buChar char="•"/>
              <a:defRPr sz="2000" kern="1200">
                <a:solidFill>
                  <a:schemeClr val="tx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lnSpc>
                <a:spcPts val="2453"/>
              </a:lnSpc>
              <a:buNone/>
            </a:pPr>
            <a:r>
              <a:rPr lang="en-US" sz="1200"/>
              <a:t>Friend</a:t>
            </a:r>
          </a:p>
          <a:p>
            <a:pPr marL="0" indent="0" algn="r">
              <a:lnSpc>
                <a:spcPts val="2453"/>
              </a:lnSpc>
              <a:buNone/>
            </a:pPr>
            <a:r>
              <a:rPr lang="en-US" sz="1200"/>
              <a:t>Vape shop</a:t>
            </a:r>
          </a:p>
          <a:p>
            <a:pPr marL="0" indent="0" algn="r">
              <a:lnSpc>
                <a:spcPts val="2453"/>
              </a:lnSpc>
              <a:buNone/>
            </a:pPr>
            <a:r>
              <a:rPr lang="en-US" sz="1200"/>
              <a:t>Family member</a:t>
            </a:r>
          </a:p>
          <a:p>
            <a:pPr marL="0" indent="0" algn="r">
              <a:lnSpc>
                <a:spcPts val="2453"/>
              </a:lnSpc>
              <a:buNone/>
            </a:pPr>
            <a:r>
              <a:rPr lang="en-US" sz="1200"/>
              <a:t>Gas station/convenience store</a:t>
            </a:r>
          </a:p>
          <a:p>
            <a:pPr marL="0" indent="0" algn="r">
              <a:lnSpc>
                <a:spcPts val="2453"/>
              </a:lnSpc>
              <a:buNone/>
            </a:pPr>
            <a:r>
              <a:rPr lang="en-US" sz="1200"/>
              <a:t>Person other than family member or friend</a:t>
            </a:r>
          </a:p>
          <a:p>
            <a:pPr marL="0" indent="0" algn="r">
              <a:lnSpc>
                <a:spcPts val="2453"/>
              </a:lnSpc>
              <a:buNone/>
            </a:pPr>
            <a:r>
              <a:rPr lang="en-US" sz="1200"/>
              <a:t>Online</a:t>
            </a:r>
          </a:p>
        </p:txBody>
      </p:sp>
      <p:sp>
        <p:nvSpPr>
          <p:cNvPr id="11" name="TextBox 10">
            <a:extLst>
              <a:ext uri="{FF2B5EF4-FFF2-40B4-BE49-F238E27FC236}">
                <a16:creationId xmlns:a16="http://schemas.microsoft.com/office/drawing/2014/main" id="{C2ECB5BF-340D-BA4B-AEBF-25AB2B32D859}"/>
              </a:ext>
            </a:extLst>
          </p:cNvPr>
          <p:cNvSpPr txBox="1"/>
          <p:nvPr/>
        </p:nvSpPr>
        <p:spPr>
          <a:xfrm>
            <a:off x="2746778" y="1878110"/>
            <a:ext cx="7038975" cy="338554"/>
          </a:xfrm>
          <a:prstGeom prst="rect">
            <a:avLst/>
          </a:prstGeom>
          <a:noFill/>
        </p:spPr>
        <p:txBody>
          <a:bodyPr wrap="square" rtlCol="0">
            <a:spAutoFit/>
          </a:bodyPr>
          <a:lstStyle/>
          <a:p>
            <a:pPr algn="ctr"/>
            <a:r>
              <a:rPr lang="en-US" sz="1600">
                <a:solidFill>
                  <a:schemeClr val="tx2"/>
                </a:solidFill>
              </a:rPr>
              <a:t>Sources of e-cigarettes among students who vaped in the past 30 days (2018)</a:t>
            </a:r>
          </a:p>
        </p:txBody>
      </p:sp>
      <p:sp>
        <p:nvSpPr>
          <p:cNvPr id="12" name="Rectangle: Top Corners Rounded 11">
            <a:extLst>
              <a:ext uri="{FF2B5EF4-FFF2-40B4-BE49-F238E27FC236}">
                <a16:creationId xmlns:a16="http://schemas.microsoft.com/office/drawing/2014/main" id="{055817EC-D258-A68A-99F1-FC16E594FA39}"/>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10" name="Picture 9" descr="A logo for a health care company&#10;&#10;AI-generated content may be incorrect.">
            <a:extLst>
              <a:ext uri="{FF2B5EF4-FFF2-40B4-BE49-F238E27FC236}">
                <a16:creationId xmlns:a16="http://schemas.microsoft.com/office/drawing/2014/main" id="{A53D2C0C-FC67-A3A7-E883-863EF1C5EB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4" name="Slide Number Placeholder 3">
            <a:extLst>
              <a:ext uri="{FF2B5EF4-FFF2-40B4-BE49-F238E27FC236}">
                <a16:creationId xmlns:a16="http://schemas.microsoft.com/office/drawing/2014/main" id="{894BB9E0-E766-1905-986D-B7892F6D18B7}"/>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58</a:t>
            </a:fld>
            <a:endParaRPr lang="en-US" sz="1400" dirty="0">
              <a:ea typeface="Calibri"/>
              <a:cs typeface="Calibri"/>
            </a:endParaRPr>
          </a:p>
        </p:txBody>
      </p:sp>
    </p:spTree>
    <p:extLst>
      <p:ext uri="{BB962C8B-B14F-4D97-AF65-F5344CB8AC3E}">
        <p14:creationId xmlns:p14="http://schemas.microsoft.com/office/powerpoint/2010/main" val="5257665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7A178-D399-E24D-933D-C63409C96127}"/>
              </a:ext>
            </a:extLst>
          </p:cNvPr>
          <p:cNvSpPr>
            <a:spLocks noGrp="1"/>
          </p:cNvSpPr>
          <p:nvPr>
            <p:ph type="title"/>
          </p:nvPr>
        </p:nvSpPr>
        <p:spPr>
          <a:xfrm>
            <a:off x="2580835" y="245852"/>
            <a:ext cx="8229600" cy="1344314"/>
          </a:xfrm>
        </p:spPr>
        <p:txBody>
          <a:bodyPr/>
          <a:lstStyle/>
          <a:p>
            <a:r>
              <a:rPr lang="en-US" b="1" dirty="0">
                <a:latin typeface="Calibri"/>
                <a:ea typeface="Calibri"/>
                <a:cs typeface="Calibri"/>
              </a:rPr>
              <a:t>Where students  buy them</a:t>
            </a:r>
            <a:endParaRPr lang="en-US" b="1">
              <a:latin typeface="Calibri"/>
              <a:ea typeface="Calibri"/>
              <a:cs typeface="Calibri"/>
            </a:endParaRPr>
          </a:p>
        </p:txBody>
      </p:sp>
      <p:pic>
        <p:nvPicPr>
          <p:cNvPr id="4" name="Picture 3">
            <a:extLst>
              <a:ext uri="{FF2B5EF4-FFF2-40B4-BE49-F238E27FC236}">
                <a16:creationId xmlns:a16="http://schemas.microsoft.com/office/drawing/2014/main" id="{A3DC0427-51BC-6D41-B156-749FC7EA5E88}"/>
              </a:ext>
            </a:extLst>
          </p:cNvPr>
          <p:cNvPicPr>
            <a:picLocks noChangeAspect="1"/>
          </p:cNvPicPr>
          <p:nvPr/>
        </p:nvPicPr>
        <p:blipFill>
          <a:blip r:embed="rId2"/>
          <a:stretch>
            <a:fillRect/>
          </a:stretch>
        </p:blipFill>
        <p:spPr>
          <a:xfrm>
            <a:off x="2579893" y="1229485"/>
            <a:ext cx="6298230" cy="1833067"/>
          </a:xfrm>
          <a:prstGeom prst="rect">
            <a:avLst/>
          </a:prstGeom>
        </p:spPr>
      </p:pic>
      <p:pic>
        <p:nvPicPr>
          <p:cNvPr id="5" name="Picture 4">
            <a:extLst>
              <a:ext uri="{FF2B5EF4-FFF2-40B4-BE49-F238E27FC236}">
                <a16:creationId xmlns:a16="http://schemas.microsoft.com/office/drawing/2014/main" id="{4409A2E0-55BC-AD40-A010-547BA3590223}"/>
              </a:ext>
            </a:extLst>
          </p:cNvPr>
          <p:cNvPicPr>
            <a:picLocks noChangeAspect="1"/>
          </p:cNvPicPr>
          <p:nvPr/>
        </p:nvPicPr>
        <p:blipFill>
          <a:blip r:embed="rId3"/>
          <a:stretch>
            <a:fillRect/>
          </a:stretch>
        </p:blipFill>
        <p:spPr>
          <a:xfrm>
            <a:off x="2632535" y="3060382"/>
            <a:ext cx="6250454" cy="935287"/>
          </a:xfrm>
          <a:prstGeom prst="rect">
            <a:avLst/>
          </a:prstGeom>
        </p:spPr>
      </p:pic>
      <p:pic>
        <p:nvPicPr>
          <p:cNvPr id="6" name="Picture 5">
            <a:extLst>
              <a:ext uri="{FF2B5EF4-FFF2-40B4-BE49-F238E27FC236}">
                <a16:creationId xmlns:a16="http://schemas.microsoft.com/office/drawing/2014/main" id="{9FA0A917-012C-C54B-80FC-16CF122D8183}"/>
              </a:ext>
            </a:extLst>
          </p:cNvPr>
          <p:cNvPicPr>
            <a:picLocks noChangeAspect="1"/>
          </p:cNvPicPr>
          <p:nvPr/>
        </p:nvPicPr>
        <p:blipFill>
          <a:blip r:embed="rId4"/>
          <a:stretch>
            <a:fillRect/>
          </a:stretch>
        </p:blipFill>
        <p:spPr>
          <a:xfrm>
            <a:off x="2608649" y="4043610"/>
            <a:ext cx="6298229" cy="2020187"/>
          </a:xfrm>
          <a:prstGeom prst="rect">
            <a:avLst/>
          </a:prstGeom>
        </p:spPr>
      </p:pic>
      <p:sp>
        <p:nvSpPr>
          <p:cNvPr id="11" name="Rectangle: Top Corners Rounded 10">
            <a:extLst>
              <a:ext uri="{FF2B5EF4-FFF2-40B4-BE49-F238E27FC236}">
                <a16:creationId xmlns:a16="http://schemas.microsoft.com/office/drawing/2014/main" id="{22199C77-F16F-9E68-5EA8-F296B4585E4D}"/>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7" name="Picture 6" descr="A logo for a health care company&#10;&#10;AI-generated content may be incorrect.">
            <a:extLst>
              <a:ext uri="{FF2B5EF4-FFF2-40B4-BE49-F238E27FC236}">
                <a16:creationId xmlns:a16="http://schemas.microsoft.com/office/drawing/2014/main" id="{362B0FCC-7EB4-8582-226F-210D6F6B0E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2" name="Slide Number Placeholder 3">
            <a:extLst>
              <a:ext uri="{FF2B5EF4-FFF2-40B4-BE49-F238E27FC236}">
                <a16:creationId xmlns:a16="http://schemas.microsoft.com/office/drawing/2014/main" id="{129C8BC9-3C68-6375-389C-2839B09C42ED}"/>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59</a:t>
            </a:fld>
            <a:endParaRPr lang="en-US" sz="1400" dirty="0">
              <a:ea typeface="Calibri"/>
              <a:cs typeface="Calibri"/>
            </a:endParaRPr>
          </a:p>
        </p:txBody>
      </p:sp>
    </p:spTree>
    <p:extLst>
      <p:ext uri="{BB962C8B-B14F-4D97-AF65-F5344CB8AC3E}">
        <p14:creationId xmlns:p14="http://schemas.microsoft.com/office/powerpoint/2010/main" val="800209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783652" y="1414960"/>
            <a:ext cx="2583061" cy="289421"/>
          </a:xfrm>
          <a:prstGeom prst="rect">
            <a:avLst/>
          </a:prstGeom>
          <a:noFill/>
          <a:ln/>
        </p:spPr>
        <p:txBody>
          <a:bodyPr wrap="none" lIns="0" tIns="0" rIns="0" bIns="0" rtlCol="0" anchor="t"/>
          <a:lstStyle/>
          <a:p>
            <a:pPr>
              <a:lnSpc>
                <a:spcPts val="2250"/>
              </a:lnSpc>
            </a:pPr>
            <a:r>
              <a:rPr lang="en-US" sz="2800" b="1">
                <a:solidFill>
                  <a:srgbClr val="000000"/>
                </a:solidFill>
                <a:ea typeface="Montserrat" pitchFamily="34" charset="-122"/>
                <a:cs typeface="Montserrat" pitchFamily="34" charset="-120"/>
              </a:rPr>
              <a:t>The Nicotine Molecule</a:t>
            </a:r>
            <a:endParaRPr lang="en-US" sz="2800" b="1">
              <a:ea typeface="Calibri"/>
              <a:cs typeface="Calibri"/>
            </a:endParaRPr>
          </a:p>
        </p:txBody>
      </p:sp>
      <p:sp>
        <p:nvSpPr>
          <p:cNvPr id="5" name="Text 2"/>
          <p:cNvSpPr/>
          <p:nvPr/>
        </p:nvSpPr>
        <p:spPr>
          <a:xfrm>
            <a:off x="5691470" y="1380007"/>
            <a:ext cx="2070993" cy="216992"/>
          </a:xfrm>
          <a:prstGeom prst="rect">
            <a:avLst/>
          </a:prstGeom>
          <a:noFill/>
          <a:ln/>
        </p:spPr>
        <p:txBody>
          <a:bodyPr wrap="none" lIns="0" tIns="0" rIns="0" bIns="0" rtlCol="0" anchor="t"/>
          <a:lstStyle/>
          <a:p>
            <a:pPr>
              <a:lnSpc>
                <a:spcPts val="1708"/>
              </a:lnSpc>
            </a:pPr>
            <a:r>
              <a:rPr lang="en-US" b="1">
                <a:solidFill>
                  <a:srgbClr val="000000"/>
                </a:solidFill>
                <a:ea typeface="Montserrat" pitchFamily="34" charset="-122"/>
                <a:cs typeface="Montserrat" pitchFamily="34" charset="-120"/>
              </a:rPr>
              <a:t>Pharmacological Profile</a:t>
            </a:r>
            <a:endParaRPr lang="en-US" b="1"/>
          </a:p>
        </p:txBody>
      </p:sp>
      <p:sp>
        <p:nvSpPr>
          <p:cNvPr id="6" name="Shape 3"/>
          <p:cNvSpPr/>
          <p:nvPr/>
        </p:nvSpPr>
        <p:spPr>
          <a:xfrm>
            <a:off x="5691470" y="1727175"/>
            <a:ext cx="4735711" cy="738584"/>
          </a:xfrm>
          <a:prstGeom prst="roundRect">
            <a:avLst>
              <a:gd name="adj" fmla="val 6584"/>
            </a:avLst>
          </a:prstGeom>
          <a:solidFill>
            <a:srgbClr val="FFFFFF"/>
          </a:solidFill>
          <a:ln w="15240">
            <a:solidFill>
              <a:srgbClr val="B6D6E1"/>
            </a:solidFill>
            <a:prstDash val="solid"/>
          </a:ln>
        </p:spPr>
        <p:txBody>
          <a:bodyPr/>
          <a:lstStyle/>
          <a:p>
            <a:endParaRPr lang="en-IE" sz="1200"/>
          </a:p>
        </p:txBody>
      </p:sp>
      <p:sp>
        <p:nvSpPr>
          <p:cNvPr id="7" name="Text 4"/>
          <p:cNvSpPr/>
          <p:nvPr/>
        </p:nvSpPr>
        <p:spPr>
          <a:xfrm>
            <a:off x="5819859" y="1855564"/>
            <a:ext cx="1447205" cy="180876"/>
          </a:xfrm>
          <a:prstGeom prst="rect">
            <a:avLst/>
          </a:prstGeom>
          <a:noFill/>
          <a:ln/>
        </p:spPr>
        <p:txBody>
          <a:bodyPr wrap="none" lIns="0" tIns="0" rIns="0" bIns="0" rtlCol="0" anchor="t"/>
          <a:lstStyle/>
          <a:p>
            <a:pPr>
              <a:lnSpc>
                <a:spcPts val="1417"/>
              </a:lnSpc>
            </a:pPr>
            <a:r>
              <a:rPr lang="en-US" sz="1200" b="1">
                <a:solidFill>
                  <a:srgbClr val="000000"/>
                </a:solidFill>
                <a:ea typeface="Montserrat" pitchFamily="34" charset="-122"/>
                <a:cs typeface="Montserrat" pitchFamily="34" charset="-120"/>
              </a:rPr>
              <a:t>Classification</a:t>
            </a:r>
            <a:endParaRPr lang="en-US" sz="1200" b="1"/>
          </a:p>
        </p:txBody>
      </p:sp>
      <p:sp>
        <p:nvSpPr>
          <p:cNvPr id="8" name="Text 5"/>
          <p:cNvSpPr/>
          <p:nvPr/>
        </p:nvSpPr>
        <p:spPr>
          <a:xfrm>
            <a:off x="5819859" y="2152128"/>
            <a:ext cx="4478933" cy="185242"/>
          </a:xfrm>
          <a:prstGeom prst="rect">
            <a:avLst/>
          </a:prstGeom>
          <a:noFill/>
          <a:ln/>
        </p:spPr>
        <p:txBody>
          <a:bodyPr wrap="none" lIns="0" tIns="0" rIns="0" bIns="0" rtlCol="0" anchor="t"/>
          <a:lstStyle/>
          <a:p>
            <a:pPr>
              <a:lnSpc>
                <a:spcPts val="1458"/>
              </a:lnSpc>
            </a:pPr>
            <a:r>
              <a:rPr lang="en-US" sz="1200">
                <a:solidFill>
                  <a:srgbClr val="000000"/>
                </a:solidFill>
                <a:ea typeface="Nunito Sans" pitchFamily="34" charset="-122"/>
                <a:cs typeface="Nunito Sans" pitchFamily="34" charset="-120"/>
              </a:rPr>
              <a:t>Psychoactive drug and powerful stimulant</a:t>
            </a:r>
            <a:endParaRPr lang="en-US" sz="1200"/>
          </a:p>
        </p:txBody>
      </p:sp>
      <p:sp>
        <p:nvSpPr>
          <p:cNvPr id="9" name="Shape 6"/>
          <p:cNvSpPr/>
          <p:nvPr/>
        </p:nvSpPr>
        <p:spPr>
          <a:xfrm>
            <a:off x="5691470" y="2581448"/>
            <a:ext cx="4735711" cy="738584"/>
          </a:xfrm>
          <a:prstGeom prst="roundRect">
            <a:avLst>
              <a:gd name="adj" fmla="val 6584"/>
            </a:avLst>
          </a:prstGeom>
          <a:solidFill>
            <a:srgbClr val="FFFFFF"/>
          </a:solidFill>
          <a:ln w="15240">
            <a:solidFill>
              <a:srgbClr val="B6D6E1"/>
            </a:solidFill>
            <a:prstDash val="solid"/>
          </a:ln>
        </p:spPr>
        <p:txBody>
          <a:bodyPr/>
          <a:lstStyle/>
          <a:p>
            <a:endParaRPr lang="en-IE" sz="1200"/>
          </a:p>
        </p:txBody>
      </p:sp>
      <p:sp>
        <p:nvSpPr>
          <p:cNvPr id="10" name="Text 7"/>
          <p:cNvSpPr/>
          <p:nvPr/>
        </p:nvSpPr>
        <p:spPr>
          <a:xfrm>
            <a:off x="5819859" y="2709837"/>
            <a:ext cx="1447205" cy="180876"/>
          </a:xfrm>
          <a:prstGeom prst="rect">
            <a:avLst/>
          </a:prstGeom>
          <a:noFill/>
          <a:ln/>
        </p:spPr>
        <p:txBody>
          <a:bodyPr wrap="none" lIns="0" tIns="0" rIns="0" bIns="0" rtlCol="0" anchor="t"/>
          <a:lstStyle/>
          <a:p>
            <a:pPr>
              <a:lnSpc>
                <a:spcPts val="1417"/>
              </a:lnSpc>
            </a:pPr>
            <a:r>
              <a:rPr lang="en-US" sz="1200" b="1">
                <a:solidFill>
                  <a:srgbClr val="000000"/>
                </a:solidFill>
                <a:ea typeface="Montserrat" pitchFamily="34" charset="-122"/>
                <a:cs typeface="Montserrat" pitchFamily="34" charset="-120"/>
              </a:rPr>
              <a:t>Addiction Potential</a:t>
            </a:r>
            <a:endParaRPr lang="en-US" sz="1200" b="1"/>
          </a:p>
        </p:txBody>
      </p:sp>
      <p:sp>
        <p:nvSpPr>
          <p:cNvPr id="11" name="Text 8"/>
          <p:cNvSpPr/>
          <p:nvPr/>
        </p:nvSpPr>
        <p:spPr>
          <a:xfrm>
            <a:off x="5819859" y="2952928"/>
            <a:ext cx="4478933" cy="359030"/>
          </a:xfrm>
          <a:prstGeom prst="rect">
            <a:avLst/>
          </a:prstGeom>
          <a:noFill/>
          <a:ln/>
        </p:spPr>
        <p:txBody>
          <a:bodyPr wrap="none" lIns="0" tIns="0" rIns="0" bIns="0" rtlCol="0" anchor="t"/>
          <a:lstStyle/>
          <a:p>
            <a:pPr>
              <a:lnSpc>
                <a:spcPts val="1458"/>
              </a:lnSpc>
            </a:pPr>
            <a:r>
              <a:rPr lang="en-US" sz="1200">
                <a:solidFill>
                  <a:srgbClr val="000000"/>
                </a:solidFill>
                <a:ea typeface="Nunito Sans" pitchFamily="34" charset="-122"/>
                <a:cs typeface="Nunito Sans" pitchFamily="34" charset="-120"/>
              </a:rPr>
              <a:t>Highly addictive—comparable to heroin and cocaine</a:t>
            </a:r>
            <a:endParaRPr lang="en-US" sz="1200"/>
          </a:p>
        </p:txBody>
      </p:sp>
      <p:sp>
        <p:nvSpPr>
          <p:cNvPr id="12" name="Shape 9"/>
          <p:cNvSpPr/>
          <p:nvPr/>
        </p:nvSpPr>
        <p:spPr>
          <a:xfrm>
            <a:off x="5691470" y="3435721"/>
            <a:ext cx="4735711" cy="738584"/>
          </a:xfrm>
          <a:prstGeom prst="roundRect">
            <a:avLst>
              <a:gd name="adj" fmla="val 6584"/>
            </a:avLst>
          </a:prstGeom>
          <a:solidFill>
            <a:srgbClr val="FFFFFF"/>
          </a:solidFill>
          <a:ln w="15240">
            <a:solidFill>
              <a:srgbClr val="B6D6E1"/>
            </a:solidFill>
            <a:prstDash val="solid"/>
          </a:ln>
        </p:spPr>
        <p:txBody>
          <a:bodyPr/>
          <a:lstStyle/>
          <a:p>
            <a:endParaRPr lang="en-IE" sz="1200"/>
          </a:p>
        </p:txBody>
      </p:sp>
      <p:sp>
        <p:nvSpPr>
          <p:cNvPr id="13" name="Text 10"/>
          <p:cNvSpPr/>
          <p:nvPr/>
        </p:nvSpPr>
        <p:spPr>
          <a:xfrm>
            <a:off x="5819859" y="3564110"/>
            <a:ext cx="1481534" cy="180876"/>
          </a:xfrm>
          <a:prstGeom prst="rect">
            <a:avLst/>
          </a:prstGeom>
          <a:noFill/>
          <a:ln/>
        </p:spPr>
        <p:txBody>
          <a:bodyPr wrap="none" lIns="0" tIns="0" rIns="0" bIns="0" rtlCol="0" anchor="t"/>
          <a:lstStyle/>
          <a:p>
            <a:pPr>
              <a:lnSpc>
                <a:spcPts val="1417"/>
              </a:lnSpc>
            </a:pPr>
            <a:r>
              <a:rPr lang="en-US" sz="1200" b="1">
                <a:solidFill>
                  <a:srgbClr val="000000"/>
                </a:solidFill>
                <a:ea typeface="Montserrat" pitchFamily="34" charset="-122"/>
                <a:cs typeface="Montserrat" pitchFamily="34" charset="-120"/>
              </a:rPr>
              <a:t>Neurological Impact</a:t>
            </a:r>
            <a:endParaRPr lang="en-US" sz="1200" b="1"/>
          </a:p>
        </p:txBody>
      </p:sp>
      <p:sp>
        <p:nvSpPr>
          <p:cNvPr id="14" name="Text 11"/>
          <p:cNvSpPr/>
          <p:nvPr/>
        </p:nvSpPr>
        <p:spPr>
          <a:xfrm>
            <a:off x="5819859" y="3860675"/>
            <a:ext cx="4478933" cy="185242"/>
          </a:xfrm>
          <a:prstGeom prst="rect">
            <a:avLst/>
          </a:prstGeom>
          <a:noFill/>
          <a:ln/>
        </p:spPr>
        <p:txBody>
          <a:bodyPr wrap="none" lIns="0" tIns="0" rIns="0" bIns="0" rtlCol="0" anchor="t"/>
          <a:lstStyle/>
          <a:p>
            <a:pPr>
              <a:lnSpc>
                <a:spcPts val="1458"/>
              </a:lnSpc>
            </a:pPr>
            <a:r>
              <a:rPr lang="en-US" sz="1200">
                <a:solidFill>
                  <a:srgbClr val="000000"/>
                </a:solidFill>
                <a:ea typeface="Nunito Sans" pitchFamily="34" charset="-122"/>
                <a:cs typeface="Nunito Sans" pitchFamily="34" charset="-120"/>
              </a:rPr>
              <a:t>Causes permanent changes in brain chemistry and reward pathways</a:t>
            </a:r>
            <a:endParaRPr lang="en-US" sz="1200"/>
          </a:p>
        </p:txBody>
      </p:sp>
      <p:sp>
        <p:nvSpPr>
          <p:cNvPr id="15" name="Shape 12"/>
          <p:cNvSpPr/>
          <p:nvPr/>
        </p:nvSpPr>
        <p:spPr>
          <a:xfrm>
            <a:off x="5691470" y="4289995"/>
            <a:ext cx="4735711" cy="738584"/>
          </a:xfrm>
          <a:prstGeom prst="roundRect">
            <a:avLst>
              <a:gd name="adj" fmla="val 6584"/>
            </a:avLst>
          </a:prstGeom>
          <a:solidFill>
            <a:srgbClr val="FFFFFF"/>
          </a:solidFill>
          <a:ln w="15240">
            <a:solidFill>
              <a:srgbClr val="B6D6E1"/>
            </a:solidFill>
            <a:prstDash val="solid"/>
          </a:ln>
        </p:spPr>
        <p:txBody>
          <a:bodyPr/>
          <a:lstStyle/>
          <a:p>
            <a:endParaRPr lang="en-IE" sz="1200"/>
          </a:p>
        </p:txBody>
      </p:sp>
      <p:sp>
        <p:nvSpPr>
          <p:cNvPr id="16" name="Text 13"/>
          <p:cNvSpPr/>
          <p:nvPr/>
        </p:nvSpPr>
        <p:spPr>
          <a:xfrm>
            <a:off x="5819859" y="4418384"/>
            <a:ext cx="1447205" cy="180876"/>
          </a:xfrm>
          <a:prstGeom prst="rect">
            <a:avLst/>
          </a:prstGeom>
          <a:noFill/>
          <a:ln/>
        </p:spPr>
        <p:txBody>
          <a:bodyPr wrap="none" lIns="0" tIns="0" rIns="0" bIns="0" rtlCol="0" anchor="t"/>
          <a:lstStyle/>
          <a:p>
            <a:pPr>
              <a:lnSpc>
                <a:spcPts val="1417"/>
              </a:lnSpc>
            </a:pPr>
            <a:r>
              <a:rPr lang="en-US" sz="1200" b="1">
                <a:solidFill>
                  <a:srgbClr val="000000"/>
                </a:solidFill>
                <a:ea typeface="Montserrat" pitchFamily="34" charset="-122"/>
                <a:cs typeface="Montserrat" pitchFamily="34" charset="-120"/>
              </a:rPr>
              <a:t>Primary Source</a:t>
            </a:r>
            <a:endParaRPr lang="en-US" sz="1200" b="1"/>
          </a:p>
        </p:txBody>
      </p:sp>
      <p:sp>
        <p:nvSpPr>
          <p:cNvPr id="17" name="Text 14"/>
          <p:cNvSpPr/>
          <p:nvPr/>
        </p:nvSpPr>
        <p:spPr>
          <a:xfrm>
            <a:off x="5819859" y="4714948"/>
            <a:ext cx="4478933" cy="185242"/>
          </a:xfrm>
          <a:prstGeom prst="rect">
            <a:avLst/>
          </a:prstGeom>
          <a:noFill/>
          <a:ln/>
        </p:spPr>
        <p:txBody>
          <a:bodyPr wrap="none" lIns="0" tIns="0" rIns="0" bIns="0" rtlCol="0" anchor="t"/>
          <a:lstStyle/>
          <a:p>
            <a:pPr>
              <a:lnSpc>
                <a:spcPts val="1458"/>
              </a:lnSpc>
            </a:pPr>
            <a:r>
              <a:rPr lang="en-US" sz="1200">
                <a:solidFill>
                  <a:srgbClr val="000000"/>
                </a:solidFill>
                <a:ea typeface="Nunito Sans" pitchFamily="34" charset="-122"/>
                <a:cs typeface="Nunito Sans" pitchFamily="34" charset="-120"/>
              </a:rPr>
              <a:t>Found naturally in tobacco plants and products</a:t>
            </a:r>
            <a:endParaRPr lang="en-US" sz="1200"/>
          </a:p>
        </p:txBody>
      </p:sp>
      <p:sp>
        <p:nvSpPr>
          <p:cNvPr id="18" name="Shape 15"/>
          <p:cNvSpPr/>
          <p:nvPr/>
        </p:nvSpPr>
        <p:spPr>
          <a:xfrm>
            <a:off x="5691470" y="5144268"/>
            <a:ext cx="4735711" cy="738584"/>
          </a:xfrm>
          <a:prstGeom prst="roundRect">
            <a:avLst>
              <a:gd name="adj" fmla="val 6584"/>
            </a:avLst>
          </a:prstGeom>
          <a:solidFill>
            <a:srgbClr val="FFFFFF"/>
          </a:solidFill>
          <a:ln w="15240">
            <a:solidFill>
              <a:srgbClr val="B6D6E1"/>
            </a:solidFill>
            <a:prstDash val="solid"/>
          </a:ln>
        </p:spPr>
        <p:txBody>
          <a:bodyPr/>
          <a:lstStyle/>
          <a:p>
            <a:endParaRPr lang="en-IE" sz="1200"/>
          </a:p>
        </p:txBody>
      </p:sp>
      <p:sp>
        <p:nvSpPr>
          <p:cNvPr id="19" name="Text 16"/>
          <p:cNvSpPr/>
          <p:nvPr/>
        </p:nvSpPr>
        <p:spPr>
          <a:xfrm>
            <a:off x="5819859" y="5272657"/>
            <a:ext cx="1447205" cy="180876"/>
          </a:xfrm>
          <a:prstGeom prst="rect">
            <a:avLst/>
          </a:prstGeom>
          <a:noFill/>
          <a:ln/>
        </p:spPr>
        <p:txBody>
          <a:bodyPr wrap="none" lIns="0" tIns="0" rIns="0" bIns="0" rtlCol="0" anchor="t"/>
          <a:lstStyle/>
          <a:p>
            <a:pPr>
              <a:lnSpc>
                <a:spcPts val="1417"/>
              </a:lnSpc>
            </a:pPr>
            <a:r>
              <a:rPr lang="en-US" sz="1200" b="1">
                <a:solidFill>
                  <a:srgbClr val="000000"/>
                </a:solidFill>
                <a:ea typeface="Montserrat" pitchFamily="34" charset="-122"/>
                <a:cs typeface="Montserrat" pitchFamily="34" charset="-120"/>
              </a:rPr>
              <a:t>Commercial Use</a:t>
            </a:r>
            <a:endParaRPr lang="en-US" sz="1200" b="1"/>
          </a:p>
        </p:txBody>
      </p:sp>
      <p:sp>
        <p:nvSpPr>
          <p:cNvPr id="20" name="Text 17"/>
          <p:cNvSpPr/>
          <p:nvPr/>
        </p:nvSpPr>
        <p:spPr>
          <a:xfrm>
            <a:off x="5819859" y="5569221"/>
            <a:ext cx="4478933" cy="185242"/>
          </a:xfrm>
          <a:prstGeom prst="rect">
            <a:avLst/>
          </a:prstGeom>
          <a:noFill/>
          <a:ln/>
        </p:spPr>
        <p:txBody>
          <a:bodyPr wrap="none" lIns="0" tIns="0" rIns="0" bIns="0" rtlCol="0" anchor="t"/>
          <a:lstStyle/>
          <a:p>
            <a:pPr>
              <a:lnSpc>
                <a:spcPts val="1458"/>
              </a:lnSpc>
            </a:pPr>
            <a:r>
              <a:rPr lang="en-US" sz="1200">
                <a:solidFill>
                  <a:srgbClr val="000000"/>
                </a:solidFill>
                <a:ea typeface="Nunito Sans" pitchFamily="34" charset="-122"/>
                <a:cs typeface="Nunito Sans" pitchFamily="34" charset="-120"/>
              </a:rPr>
              <a:t>Also employed as an insecticide to kill ants, flies, and other pests</a:t>
            </a:r>
            <a:endParaRPr lang="en-US" sz="1200"/>
          </a:p>
        </p:txBody>
      </p:sp>
      <p:sp>
        <p:nvSpPr>
          <p:cNvPr id="21" name="Text 18"/>
          <p:cNvSpPr/>
          <p:nvPr/>
        </p:nvSpPr>
        <p:spPr>
          <a:xfrm>
            <a:off x="661492" y="5963961"/>
            <a:ext cx="10185846" cy="757935"/>
          </a:xfrm>
          <a:prstGeom prst="rect">
            <a:avLst/>
          </a:prstGeom>
          <a:noFill/>
          <a:ln/>
        </p:spPr>
        <p:txBody>
          <a:bodyPr wrap="square" lIns="0" tIns="0" rIns="0" bIns="0" rtlCol="0" anchor="t"/>
          <a:lstStyle/>
          <a:p>
            <a:pPr>
              <a:lnSpc>
                <a:spcPts val="1458"/>
              </a:lnSpc>
            </a:pPr>
            <a:r>
              <a:rPr lang="en-US">
                <a:solidFill>
                  <a:srgbClr val="000000"/>
                </a:solidFill>
                <a:ea typeface="Nunito Sans" pitchFamily="34" charset="-122"/>
                <a:cs typeface="Nunito Sans" pitchFamily="34" charset="-120"/>
              </a:rPr>
              <a:t>Nicotine's dual nature as both recreational drug and agricultural poison underscores its potency. The same chemical properties that make it lethal to insects at high concentrations create powerful addiction in humans at lower doses through rapid absorption and neurological effects.</a:t>
            </a:r>
            <a:endParaRPr lang="en-US"/>
          </a:p>
        </p:txBody>
      </p:sp>
      <p:pic>
        <p:nvPicPr>
          <p:cNvPr id="22" name="Picture 21">
            <a:extLst>
              <a:ext uri="{FF2B5EF4-FFF2-40B4-BE49-F238E27FC236}">
                <a16:creationId xmlns:a16="http://schemas.microsoft.com/office/drawing/2014/main" id="{C8BA34B9-F539-58C8-284D-10A10E8819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0808" y="1942835"/>
            <a:ext cx="3200536" cy="3200536"/>
          </a:xfrm>
          <a:prstGeom prst="rect">
            <a:avLst/>
          </a:prstGeom>
        </p:spPr>
      </p:pic>
      <p:sp>
        <p:nvSpPr>
          <p:cNvPr id="25" name="Rectangle: Top Corners Rounded 24">
            <a:extLst>
              <a:ext uri="{FF2B5EF4-FFF2-40B4-BE49-F238E27FC236}">
                <a16:creationId xmlns:a16="http://schemas.microsoft.com/office/drawing/2014/main" id="{D30F4E29-FA1F-A7F5-D777-7A7FBF4D6881}"/>
              </a:ext>
            </a:extLst>
          </p:cNvPr>
          <p:cNvSpPr/>
          <p:nvPr/>
        </p:nvSpPr>
        <p:spPr>
          <a:xfrm>
            <a:off x="-38100" y="-50919"/>
            <a:ext cx="12268199" cy="587592"/>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ts val="4042"/>
              </a:lnSpc>
            </a:pPr>
            <a:r>
              <a:rPr lang="en-US" sz="2000" dirty="0">
                <a:solidFill>
                  <a:srgbClr val="000000"/>
                </a:solidFill>
                <a:ea typeface="Montserrat" pitchFamily="34" charset="-122"/>
                <a:cs typeface="Montserrat" pitchFamily="34" charset="-120"/>
              </a:rPr>
              <a:t> </a:t>
            </a:r>
            <a:endParaRPr lang="en-US" sz="2000" b="1" dirty="0">
              <a:solidFill>
                <a:schemeClr val="bg1"/>
              </a:solidFill>
              <a:latin typeface="+mj-lt"/>
            </a:endParaRPr>
          </a:p>
        </p:txBody>
      </p:sp>
      <p:pic>
        <p:nvPicPr>
          <p:cNvPr id="2" name="Picture 1" descr="A logo for a health care company&#10;&#10;AI-generated content may be incorrect.">
            <a:extLst>
              <a:ext uri="{FF2B5EF4-FFF2-40B4-BE49-F238E27FC236}">
                <a16:creationId xmlns:a16="http://schemas.microsoft.com/office/drawing/2014/main" id="{B9C68124-92A3-AF49-3B1C-1ADAAA3AB4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24" name="Slide Number Placeholder 3">
            <a:extLst>
              <a:ext uri="{FF2B5EF4-FFF2-40B4-BE49-F238E27FC236}">
                <a16:creationId xmlns:a16="http://schemas.microsoft.com/office/drawing/2014/main" id="{ED972F63-05C5-6684-A8FE-F25E0A37645B}"/>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6</a:t>
            </a:fld>
            <a:endParaRPr lang="en-US" sz="1400" dirty="0">
              <a:ea typeface="Calibri"/>
              <a:cs typeface="Calibri"/>
            </a:endParaRPr>
          </a:p>
        </p:txBody>
      </p:sp>
      <p:sp>
        <p:nvSpPr>
          <p:cNvPr id="4" name="TextBox 3">
            <a:extLst>
              <a:ext uri="{FF2B5EF4-FFF2-40B4-BE49-F238E27FC236}">
                <a16:creationId xmlns:a16="http://schemas.microsoft.com/office/drawing/2014/main" id="{4246FFB6-4E85-2FA1-707A-A4B68A12D7F3}"/>
              </a:ext>
            </a:extLst>
          </p:cNvPr>
          <p:cNvSpPr txBox="1"/>
          <p:nvPr/>
        </p:nvSpPr>
        <p:spPr>
          <a:xfrm>
            <a:off x="661359" y="531962"/>
            <a:ext cx="489980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000000"/>
                </a:solidFill>
                <a:latin typeface="Calibri"/>
                <a:ea typeface="Calibri"/>
                <a:cs typeface="Calibri"/>
              </a:rPr>
              <a:t>What is Nicotine?</a:t>
            </a:r>
            <a:endParaRPr lang="en-US" sz="4400">
              <a:solidFill>
                <a:srgbClr val="000000"/>
              </a:solidFill>
              <a:latin typeface="Calibri"/>
              <a:ea typeface="Calibri"/>
              <a:cs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7" name="Shape 249">
            <a:extLst>
              <a:ext uri="{FF2B5EF4-FFF2-40B4-BE49-F238E27FC236}">
                <a16:creationId xmlns:a16="http://schemas.microsoft.com/office/drawing/2014/main" id="{A93866E6-6DDF-E241-A592-791A52788308}"/>
              </a:ext>
            </a:extLst>
          </p:cNvPr>
          <p:cNvSpPr txBox="1">
            <a:spLocks/>
          </p:cNvSpPr>
          <p:nvPr/>
        </p:nvSpPr>
        <p:spPr>
          <a:xfrm>
            <a:off x="1521254" y="409907"/>
            <a:ext cx="9144000" cy="1026900"/>
          </a:xfrm>
          <a:prstGeom prst="rect">
            <a:avLst/>
          </a:prstGeom>
          <a:noFill/>
          <a:ln>
            <a:noFill/>
          </a:ln>
        </p:spPr>
        <p:txBody>
          <a:bodyPr vert="horz" lIns="91425" tIns="91425" rIns="91425" bIns="91425"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685765">
              <a:buClr>
                <a:srgbClr val="0C343D"/>
              </a:buClr>
              <a:buSzPct val="25000"/>
            </a:pPr>
            <a:r>
              <a:rPr lang="en" sz="4400" b="1" dirty="0">
                <a:solidFill>
                  <a:prstClr val="black"/>
                </a:solidFill>
                <a:latin typeface="Calibri"/>
                <a:ea typeface="Calibri"/>
                <a:cs typeface="Calibri"/>
                <a:sym typeface="Calibri"/>
              </a:rPr>
              <a:t>Effects on Health</a:t>
            </a:r>
            <a:endParaRPr lang="en" sz="4400" b="1" dirty="0">
              <a:solidFill>
                <a:prstClr val="black"/>
              </a:solidFill>
              <a:latin typeface="Calibri"/>
              <a:ea typeface="Calibri"/>
              <a:cs typeface="Calibri"/>
            </a:endParaRPr>
          </a:p>
        </p:txBody>
      </p:sp>
      <p:pic>
        <p:nvPicPr>
          <p:cNvPr id="9" name="Picture 8" descr="A picture containing text, vector graphics&#10;&#10;Description automatically generated">
            <a:extLst>
              <a:ext uri="{FF2B5EF4-FFF2-40B4-BE49-F238E27FC236}">
                <a16:creationId xmlns:a16="http://schemas.microsoft.com/office/drawing/2014/main" id="{A744C0A9-00AF-3542-918C-56F2ABE22B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1255" y="1607266"/>
            <a:ext cx="2424701" cy="4618875"/>
          </a:xfrm>
          <a:prstGeom prst="rect">
            <a:avLst/>
          </a:prstGeom>
        </p:spPr>
      </p:pic>
      <p:pic>
        <p:nvPicPr>
          <p:cNvPr id="12" name="Picture 11" descr="A picture containing text, vector graphics&#10;&#10;Description automatically generated">
            <a:extLst>
              <a:ext uri="{FF2B5EF4-FFF2-40B4-BE49-F238E27FC236}">
                <a16:creationId xmlns:a16="http://schemas.microsoft.com/office/drawing/2014/main" id="{37070F1A-274C-C742-BE8D-870CD541165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205612" y="1607266"/>
            <a:ext cx="3203825" cy="4618875"/>
          </a:xfrm>
          <a:prstGeom prst="rect">
            <a:avLst/>
          </a:prstGeom>
        </p:spPr>
      </p:pic>
      <p:pic>
        <p:nvPicPr>
          <p:cNvPr id="13" name="Shape 248">
            <a:extLst>
              <a:ext uri="{FF2B5EF4-FFF2-40B4-BE49-F238E27FC236}">
                <a16:creationId xmlns:a16="http://schemas.microsoft.com/office/drawing/2014/main" id="{C691902D-9A20-1240-900E-B56EC0F8DA86}"/>
              </a:ext>
            </a:extLst>
          </p:cNvPr>
          <p:cNvPicPr preferRelativeResize="0"/>
          <p:nvPr/>
        </p:nvPicPr>
        <p:blipFill rotWithShape="1">
          <a:blip r:embed="rId5" cstate="email">
            <a:extLst>
              <a:ext uri="{28A0092B-C50C-407E-A947-70E740481C1C}">
                <a14:useLocalDpi xmlns:a14="http://schemas.microsoft.com/office/drawing/2010/main"/>
              </a:ext>
            </a:extLst>
          </a:blip>
          <a:srcRect t="-5686"/>
          <a:stretch/>
        </p:blipFill>
        <p:spPr>
          <a:xfrm>
            <a:off x="4393586" y="1567161"/>
            <a:ext cx="2702103" cy="4618875"/>
          </a:xfrm>
          <a:prstGeom prst="rect">
            <a:avLst/>
          </a:prstGeom>
          <a:noFill/>
          <a:ln>
            <a:noFill/>
          </a:ln>
        </p:spPr>
      </p:pic>
      <p:sp>
        <p:nvSpPr>
          <p:cNvPr id="14" name="Shape 63">
            <a:extLst>
              <a:ext uri="{FF2B5EF4-FFF2-40B4-BE49-F238E27FC236}">
                <a16:creationId xmlns:a16="http://schemas.microsoft.com/office/drawing/2014/main" id="{E752DE70-0B0E-F74A-8636-F17C8014E509}"/>
              </a:ext>
            </a:extLst>
          </p:cNvPr>
          <p:cNvSpPr/>
          <p:nvPr/>
        </p:nvSpPr>
        <p:spPr>
          <a:xfrm>
            <a:off x="1524000" y="1355839"/>
            <a:ext cx="91440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defTabSz="321440">
              <a:defRPr/>
            </a:pPr>
            <a:endParaRPr sz="844">
              <a:solidFill>
                <a:sysClr val="windowText" lastClr="000000"/>
              </a:solidFill>
              <a:latin typeface="Calibri"/>
              <a:sym typeface="Helvetica"/>
            </a:endParaRPr>
          </a:p>
        </p:txBody>
      </p:sp>
      <p:sp>
        <p:nvSpPr>
          <p:cNvPr id="15" name="TextBox 14">
            <a:extLst>
              <a:ext uri="{FF2B5EF4-FFF2-40B4-BE49-F238E27FC236}">
                <a16:creationId xmlns:a16="http://schemas.microsoft.com/office/drawing/2014/main" id="{847D70BF-F13B-3341-98F7-A696B215D655}"/>
              </a:ext>
            </a:extLst>
          </p:cNvPr>
          <p:cNvSpPr txBox="1"/>
          <p:nvPr/>
        </p:nvSpPr>
        <p:spPr>
          <a:xfrm>
            <a:off x="3899297" y="1382323"/>
            <a:ext cx="4393406" cy="373628"/>
          </a:xfrm>
          <a:prstGeom prst="rect">
            <a:avLst/>
          </a:prstGeom>
          <a:noFill/>
        </p:spPr>
        <p:txBody>
          <a:bodyPr wrap="square" rtlCol="0">
            <a:spAutoFit/>
          </a:bodyPr>
          <a:lstStyle/>
          <a:p>
            <a:pPr defTabSz="321440">
              <a:defRPr/>
            </a:pPr>
            <a:r>
              <a:rPr lang="en-US" sz="1828">
                <a:solidFill>
                  <a:prstClr val="white">
                    <a:lumMod val="85000"/>
                  </a:prstClr>
                </a:solidFill>
                <a:latin typeface="Calibri"/>
                <a:sym typeface="Helvetica"/>
              </a:rPr>
              <a:t>tobaccopreventiontoolkit.stanford.edu</a:t>
            </a:r>
          </a:p>
        </p:txBody>
      </p:sp>
      <p:sp>
        <p:nvSpPr>
          <p:cNvPr id="6" name="Rectangle: Top Corners Rounded 5">
            <a:extLst>
              <a:ext uri="{FF2B5EF4-FFF2-40B4-BE49-F238E27FC236}">
                <a16:creationId xmlns:a16="http://schemas.microsoft.com/office/drawing/2014/main" id="{936EAE4A-F832-9BE0-1EF8-A7FAADDCBD05}"/>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5" name="Picture 4" descr="A logo for a health care company&#10;&#10;AI-generated content may be incorrect.">
            <a:extLst>
              <a:ext uri="{FF2B5EF4-FFF2-40B4-BE49-F238E27FC236}">
                <a16:creationId xmlns:a16="http://schemas.microsoft.com/office/drawing/2014/main" id="{A0BDDE93-D230-784D-0F8D-F3B5F459C3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0" name="Slide Number Placeholder 3">
            <a:extLst>
              <a:ext uri="{FF2B5EF4-FFF2-40B4-BE49-F238E27FC236}">
                <a16:creationId xmlns:a16="http://schemas.microsoft.com/office/drawing/2014/main" id="{F8DE1519-041F-E7DE-C2DA-6080E60D87AD}"/>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60</a:t>
            </a:fld>
            <a:endParaRPr lang="en-US" sz="1400" dirty="0">
              <a:ea typeface="Calibri"/>
              <a:cs typeface="Calibri"/>
            </a:endParaRPr>
          </a:p>
        </p:txBody>
      </p:sp>
    </p:spTree>
    <p:extLst>
      <p:ext uri="{BB962C8B-B14F-4D97-AF65-F5344CB8AC3E}">
        <p14:creationId xmlns:p14="http://schemas.microsoft.com/office/powerpoint/2010/main" val="131269900"/>
      </p:ext>
    </p:extLst>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2714F-54AD-4A04-6467-970B0B3C5DDE}"/>
              </a:ext>
            </a:extLst>
          </p:cNvPr>
          <p:cNvSpPr>
            <a:spLocks noGrp="1"/>
          </p:cNvSpPr>
          <p:nvPr>
            <p:ph type="title"/>
          </p:nvPr>
        </p:nvSpPr>
        <p:spPr>
          <a:xfrm>
            <a:off x="838200" y="667049"/>
            <a:ext cx="10515600" cy="1325563"/>
          </a:xfrm>
        </p:spPr>
        <p:txBody>
          <a:bodyPr>
            <a:normAutofit/>
          </a:bodyPr>
          <a:lstStyle/>
          <a:p>
            <a:r>
              <a:rPr lang="en-US" b="1">
                <a:latin typeface="Calibri"/>
                <a:ea typeface="Calibri"/>
                <a:cs typeface="Calibri"/>
              </a:rPr>
              <a:t>Are E-cigarettes safer- especially compared to standard cigarettes?</a:t>
            </a:r>
          </a:p>
        </p:txBody>
      </p:sp>
      <p:sp>
        <p:nvSpPr>
          <p:cNvPr id="3" name="Content Placeholder 2">
            <a:extLst>
              <a:ext uri="{FF2B5EF4-FFF2-40B4-BE49-F238E27FC236}">
                <a16:creationId xmlns:a16="http://schemas.microsoft.com/office/drawing/2014/main" id="{B9A40608-AE4C-638F-9EAA-E055F620BD5A}"/>
              </a:ext>
            </a:extLst>
          </p:cNvPr>
          <p:cNvSpPr>
            <a:spLocks noGrp="1"/>
          </p:cNvSpPr>
          <p:nvPr>
            <p:ph idx="1"/>
          </p:nvPr>
        </p:nvSpPr>
        <p:spPr>
          <a:xfrm>
            <a:off x="838200" y="1998153"/>
            <a:ext cx="10515600" cy="4351338"/>
          </a:xfrm>
        </p:spPr>
        <p:txBody>
          <a:bodyPr vert="horz" lIns="91440" tIns="45720" rIns="91440" bIns="45720" rtlCol="0" anchor="t">
            <a:normAutofit/>
          </a:bodyPr>
          <a:lstStyle/>
          <a:p>
            <a:r>
              <a:rPr lang="en-US"/>
              <a:t>Nicotine</a:t>
            </a:r>
            <a:endParaRPr lang="en-US">
              <a:ea typeface="Calibri"/>
              <a:cs typeface="Calibri"/>
            </a:endParaRPr>
          </a:p>
          <a:p>
            <a:r>
              <a:rPr lang="en-US"/>
              <a:t>Other chemicals (propylene glycol=antifreeze)</a:t>
            </a:r>
          </a:p>
          <a:p>
            <a:r>
              <a:rPr lang="en-US" err="1"/>
              <a:t>Flavourings</a:t>
            </a:r>
            <a:r>
              <a:rPr lang="en-US"/>
              <a:t> (cinnamon </a:t>
            </a:r>
            <a:r>
              <a:rPr lang="en-US" err="1"/>
              <a:t>flavour</a:t>
            </a:r>
            <a:r>
              <a:rPr lang="en-US"/>
              <a:t> can burn through plastic)</a:t>
            </a:r>
          </a:p>
          <a:p>
            <a:r>
              <a:rPr lang="en-US"/>
              <a:t>Highly addictive</a:t>
            </a:r>
          </a:p>
          <a:p>
            <a:r>
              <a:rPr lang="en-US"/>
              <a:t>Presumptions that they are safe, safer than standard cigarettes and help with smoking cessation- all not proven</a:t>
            </a:r>
          </a:p>
          <a:p>
            <a:r>
              <a:rPr lang="en-US"/>
              <a:t>Only was to answer long term safety is to monitor teenagers who start vaping and vape alone without smoking cigarettes for 30 years</a:t>
            </a:r>
          </a:p>
        </p:txBody>
      </p:sp>
      <p:sp>
        <p:nvSpPr>
          <p:cNvPr id="8" name="Rectangle: Top Corners Rounded 7">
            <a:extLst>
              <a:ext uri="{FF2B5EF4-FFF2-40B4-BE49-F238E27FC236}">
                <a16:creationId xmlns:a16="http://schemas.microsoft.com/office/drawing/2014/main" id="{0E7C6749-4A2B-0216-2A77-28B2ABF32B7D}"/>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5" name="Picture 4" descr="A logo for a health care company&#10;&#10;AI-generated content may be incorrect.">
            <a:extLst>
              <a:ext uri="{FF2B5EF4-FFF2-40B4-BE49-F238E27FC236}">
                <a16:creationId xmlns:a16="http://schemas.microsoft.com/office/drawing/2014/main" id="{56242717-DE89-8150-7DEC-BDD5CF932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0" name="Slide Number Placeholder 3">
            <a:extLst>
              <a:ext uri="{FF2B5EF4-FFF2-40B4-BE49-F238E27FC236}">
                <a16:creationId xmlns:a16="http://schemas.microsoft.com/office/drawing/2014/main" id="{78D76AE5-A4DB-BA93-2151-3FFAC34BF5C0}"/>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61</a:t>
            </a:fld>
            <a:endParaRPr lang="en-US" sz="1400" dirty="0">
              <a:ea typeface="Calibri"/>
              <a:cs typeface="Calibri"/>
            </a:endParaRPr>
          </a:p>
        </p:txBody>
      </p:sp>
    </p:spTree>
    <p:extLst>
      <p:ext uri="{BB962C8B-B14F-4D97-AF65-F5344CB8AC3E}">
        <p14:creationId xmlns:p14="http://schemas.microsoft.com/office/powerpoint/2010/main" val="359320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522" y="793580"/>
            <a:ext cx="10288033" cy="422671"/>
          </a:xfrm>
          <a:noFill/>
        </p:spPr>
        <p:txBody>
          <a:bodyPr>
            <a:noAutofit/>
          </a:bodyPr>
          <a:lstStyle/>
          <a:p>
            <a:pPr algn="ctr"/>
            <a:r>
              <a:rPr lang="en-US" b="1">
                <a:latin typeface="Calibri"/>
                <a:ea typeface="Calibri"/>
                <a:cs typeface="Calibri"/>
              </a:rPr>
              <a:t>Where Else Can You Find These Chemicals?</a:t>
            </a:r>
          </a:p>
        </p:txBody>
      </p:sp>
      <p:sp>
        <p:nvSpPr>
          <p:cNvPr id="11" name="Shape 157"/>
          <p:cNvSpPr/>
          <p:nvPr/>
        </p:nvSpPr>
        <p:spPr>
          <a:xfrm>
            <a:off x="1524000" y="1344811"/>
            <a:ext cx="9144000" cy="309600"/>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endParaRPr/>
          </a:p>
        </p:txBody>
      </p:sp>
      <p:sp>
        <p:nvSpPr>
          <p:cNvPr id="6" name="Rectangle 5"/>
          <p:cNvSpPr/>
          <p:nvPr/>
        </p:nvSpPr>
        <p:spPr>
          <a:xfrm>
            <a:off x="5106418" y="5583085"/>
            <a:ext cx="987771" cy="369332"/>
          </a:xfrm>
          <a:prstGeom prst="rect">
            <a:avLst/>
          </a:prstGeom>
        </p:spPr>
        <p:txBody>
          <a:bodyPr wrap="none">
            <a:spAutoFit/>
          </a:bodyPr>
          <a:lstStyle/>
          <a:p>
            <a:pPr>
              <a:spcBef>
                <a:spcPts val="225"/>
              </a:spcBef>
              <a:spcAft>
                <a:spcPts val="225"/>
              </a:spcAft>
            </a:pPr>
            <a:r>
              <a:rPr lang="en-US" b="1">
                <a:latin typeface="Calibri" charset="0"/>
                <a:ea typeface="Calibri" charset="0"/>
                <a:cs typeface="Calibri" charset="0"/>
              </a:rPr>
              <a:t>Nicotine</a:t>
            </a:r>
          </a:p>
        </p:txBody>
      </p:sp>
      <p:sp>
        <p:nvSpPr>
          <p:cNvPr id="8" name="Rectangle 7"/>
          <p:cNvSpPr/>
          <p:nvPr/>
        </p:nvSpPr>
        <p:spPr>
          <a:xfrm>
            <a:off x="1655025" y="5578441"/>
            <a:ext cx="1563248" cy="369332"/>
          </a:xfrm>
          <a:prstGeom prst="rect">
            <a:avLst/>
          </a:prstGeom>
        </p:spPr>
        <p:txBody>
          <a:bodyPr wrap="none">
            <a:spAutoFit/>
          </a:bodyPr>
          <a:lstStyle/>
          <a:p>
            <a:pPr>
              <a:spcBef>
                <a:spcPts val="225"/>
              </a:spcBef>
              <a:spcAft>
                <a:spcPts val="225"/>
              </a:spcAft>
            </a:pPr>
            <a:r>
              <a:rPr lang="en-US" b="1">
                <a:latin typeface="Calibri" charset="0"/>
                <a:ea typeface="Calibri" charset="0"/>
                <a:cs typeface="Calibri" charset="0"/>
              </a:rPr>
              <a:t>Formaldehyde</a:t>
            </a:r>
          </a:p>
        </p:txBody>
      </p:sp>
      <p:sp>
        <p:nvSpPr>
          <p:cNvPr id="16" name="Rectangle 15"/>
          <p:cNvSpPr/>
          <p:nvPr/>
        </p:nvSpPr>
        <p:spPr>
          <a:xfrm>
            <a:off x="4628453" y="1610697"/>
            <a:ext cx="978153" cy="369332"/>
          </a:xfrm>
          <a:prstGeom prst="rect">
            <a:avLst/>
          </a:prstGeom>
        </p:spPr>
        <p:txBody>
          <a:bodyPr wrap="none">
            <a:spAutoFit/>
          </a:bodyPr>
          <a:lstStyle/>
          <a:p>
            <a:pPr>
              <a:spcBef>
                <a:spcPts val="225"/>
              </a:spcBef>
              <a:spcAft>
                <a:spcPts val="225"/>
              </a:spcAft>
            </a:pPr>
            <a:r>
              <a:rPr lang="en-US" b="1">
                <a:latin typeface="Calibri" charset="0"/>
                <a:ea typeface="Calibri" charset="0"/>
                <a:cs typeface="Calibri" charset="0"/>
              </a:rPr>
              <a:t>Acetone</a:t>
            </a:r>
          </a:p>
        </p:txBody>
      </p:sp>
      <p:sp>
        <p:nvSpPr>
          <p:cNvPr id="18" name="Rectangle 17"/>
          <p:cNvSpPr/>
          <p:nvPr/>
        </p:nvSpPr>
        <p:spPr>
          <a:xfrm>
            <a:off x="8065134" y="5578441"/>
            <a:ext cx="1107996" cy="369332"/>
          </a:xfrm>
          <a:prstGeom prst="rect">
            <a:avLst/>
          </a:prstGeom>
        </p:spPr>
        <p:txBody>
          <a:bodyPr wrap="none">
            <a:spAutoFit/>
          </a:bodyPr>
          <a:lstStyle/>
          <a:p>
            <a:pPr>
              <a:spcBef>
                <a:spcPts val="225"/>
              </a:spcBef>
              <a:spcAft>
                <a:spcPts val="225"/>
              </a:spcAft>
            </a:pPr>
            <a:r>
              <a:rPr lang="en-US" b="1">
                <a:latin typeface="Calibri" charset="0"/>
                <a:ea typeface="Calibri" charset="0"/>
                <a:cs typeface="Calibri" charset="0"/>
              </a:rPr>
              <a:t>Rubidium</a:t>
            </a:r>
          </a:p>
        </p:txBody>
      </p:sp>
      <p:sp>
        <p:nvSpPr>
          <p:cNvPr id="5" name="TextBox 4"/>
          <p:cNvSpPr txBox="1"/>
          <p:nvPr/>
        </p:nvSpPr>
        <p:spPr>
          <a:xfrm>
            <a:off x="1513956" y="1618672"/>
            <a:ext cx="1813810" cy="369332"/>
          </a:xfrm>
          <a:prstGeom prst="rect">
            <a:avLst/>
          </a:prstGeom>
          <a:noFill/>
        </p:spPr>
        <p:txBody>
          <a:bodyPr wrap="square" rtlCol="0">
            <a:spAutoFit/>
          </a:bodyPr>
          <a:lstStyle/>
          <a:p>
            <a:pPr>
              <a:spcBef>
                <a:spcPts val="225"/>
              </a:spcBef>
              <a:spcAft>
                <a:spcPts val="225"/>
              </a:spcAft>
            </a:pPr>
            <a:r>
              <a:rPr lang="en-US" b="1">
                <a:latin typeface="Calibri" charset="0"/>
                <a:ea typeface="Calibri" charset="0"/>
                <a:cs typeface="Calibri" charset="0"/>
              </a:rPr>
              <a:t>Propylene glycol</a:t>
            </a:r>
          </a:p>
        </p:txBody>
      </p:sp>
      <p:grpSp>
        <p:nvGrpSpPr>
          <p:cNvPr id="39" name="Group 38"/>
          <p:cNvGrpSpPr/>
          <p:nvPr/>
        </p:nvGrpSpPr>
        <p:grpSpPr>
          <a:xfrm>
            <a:off x="1757430" y="1616194"/>
            <a:ext cx="2794288" cy="2120170"/>
            <a:chOff x="233428" y="758944"/>
            <a:chExt cx="2794288" cy="2120170"/>
          </a:xfrm>
        </p:grpSpPr>
        <p:pic>
          <p:nvPicPr>
            <p:cNvPr id="19" name="Picture 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3428" y="1080733"/>
              <a:ext cx="2247977" cy="17983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xtBox 21"/>
            <p:cNvSpPr txBox="1"/>
            <p:nvPr/>
          </p:nvSpPr>
          <p:spPr>
            <a:xfrm>
              <a:off x="1518080" y="758944"/>
              <a:ext cx="1509636" cy="369332"/>
            </a:xfrm>
            <a:prstGeom prst="rect">
              <a:avLst/>
            </a:prstGeom>
            <a:noFill/>
          </p:spPr>
          <p:txBody>
            <a:bodyPr wrap="square" lIns="91440" tIns="45720" rIns="91440" bIns="45720" rtlCol="0" anchor="t">
              <a:spAutoFit/>
            </a:bodyPr>
            <a:lstStyle/>
            <a:p>
              <a:pPr algn="ctr"/>
              <a:r>
                <a:rPr lang="en-US" b="1">
                  <a:solidFill>
                    <a:srgbClr val="FF0000"/>
                  </a:solidFill>
                  <a:sym typeface="Wingdings"/>
                </a:rPr>
                <a:t></a:t>
              </a:r>
              <a:r>
                <a:rPr lang="en-US" b="1">
                  <a:solidFill>
                    <a:srgbClr val="FF0000"/>
                  </a:solidFill>
                </a:rPr>
                <a:t>Antifreeze</a:t>
              </a:r>
            </a:p>
          </p:txBody>
        </p:sp>
      </p:grpSp>
      <p:sp>
        <p:nvSpPr>
          <p:cNvPr id="7" name="Rectangle 6"/>
          <p:cNvSpPr/>
          <p:nvPr/>
        </p:nvSpPr>
        <p:spPr>
          <a:xfrm>
            <a:off x="7200912" y="1556792"/>
            <a:ext cx="1461619" cy="369332"/>
          </a:xfrm>
          <a:prstGeom prst="rect">
            <a:avLst/>
          </a:prstGeom>
        </p:spPr>
        <p:txBody>
          <a:bodyPr wrap="none">
            <a:spAutoFit/>
          </a:bodyPr>
          <a:lstStyle/>
          <a:p>
            <a:pPr>
              <a:spcBef>
                <a:spcPts val="225"/>
              </a:spcBef>
              <a:spcAft>
                <a:spcPts val="225"/>
              </a:spcAft>
            </a:pPr>
            <a:r>
              <a:rPr lang="en-US" b="1">
                <a:latin typeface="Calibri" charset="0"/>
                <a:ea typeface="Calibri" charset="0"/>
                <a:cs typeface="Calibri" charset="0"/>
              </a:rPr>
              <a:t>Ethylbenzene</a:t>
            </a:r>
          </a:p>
        </p:txBody>
      </p:sp>
      <p:grpSp>
        <p:nvGrpSpPr>
          <p:cNvPr id="41" name="Group 40"/>
          <p:cNvGrpSpPr/>
          <p:nvPr/>
        </p:nvGrpSpPr>
        <p:grpSpPr>
          <a:xfrm>
            <a:off x="8065134" y="1609442"/>
            <a:ext cx="3011380" cy="2073275"/>
            <a:chOff x="6541134" y="752190"/>
            <a:chExt cx="3011380" cy="2073275"/>
          </a:xfrm>
        </p:grpSpPr>
        <p:pic>
          <p:nvPicPr>
            <p:cNvPr id="27" name="Picture 2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41134" y="1034233"/>
              <a:ext cx="2480167" cy="17912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5" name="TextBox 24"/>
            <p:cNvSpPr txBox="1"/>
            <p:nvPr/>
          </p:nvSpPr>
          <p:spPr>
            <a:xfrm>
              <a:off x="7197476" y="752190"/>
              <a:ext cx="2355038" cy="369332"/>
            </a:xfrm>
            <a:prstGeom prst="rect">
              <a:avLst/>
            </a:prstGeom>
            <a:noFill/>
          </p:spPr>
          <p:txBody>
            <a:bodyPr wrap="square" rtlCol="0">
              <a:spAutoFit/>
            </a:bodyPr>
            <a:lstStyle/>
            <a:p>
              <a:r>
                <a:rPr lang="en-US" b="1">
                  <a:solidFill>
                    <a:srgbClr val="FF0000"/>
                  </a:solidFill>
                  <a:sym typeface="Wingdings"/>
                </a:rPr>
                <a:t></a:t>
              </a:r>
              <a:r>
                <a:rPr lang="en-US" b="1">
                  <a:solidFill>
                    <a:srgbClr val="FF0000"/>
                  </a:solidFill>
                </a:rPr>
                <a:t>Paints, Pesticides</a:t>
              </a:r>
            </a:p>
          </p:txBody>
        </p:sp>
      </p:grpSp>
      <p:grpSp>
        <p:nvGrpSpPr>
          <p:cNvPr id="43" name="Group 42"/>
          <p:cNvGrpSpPr/>
          <p:nvPr/>
        </p:nvGrpSpPr>
        <p:grpSpPr>
          <a:xfrm>
            <a:off x="4987462" y="3747538"/>
            <a:ext cx="2616414" cy="2261791"/>
            <a:chOff x="3463461" y="2890287"/>
            <a:chExt cx="2616414" cy="2261791"/>
          </a:xfrm>
        </p:grpSpPr>
        <p:pic>
          <p:nvPicPr>
            <p:cNvPr id="28" name="Picture 2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63461" y="2890287"/>
              <a:ext cx="2213449" cy="18616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9" name="TextBox 28"/>
            <p:cNvSpPr txBox="1"/>
            <p:nvPr/>
          </p:nvSpPr>
          <p:spPr>
            <a:xfrm>
              <a:off x="4431847" y="4782746"/>
              <a:ext cx="1648028" cy="369332"/>
            </a:xfrm>
            <a:prstGeom prst="rect">
              <a:avLst/>
            </a:prstGeom>
            <a:noFill/>
          </p:spPr>
          <p:txBody>
            <a:bodyPr wrap="square" rtlCol="0">
              <a:spAutoFit/>
            </a:bodyPr>
            <a:lstStyle/>
            <a:p>
              <a:pPr algn="ctr"/>
              <a:r>
                <a:rPr lang="en-US" b="1">
                  <a:solidFill>
                    <a:srgbClr val="FF0000"/>
                  </a:solidFill>
                  <a:sym typeface="Wingdings"/>
                </a:rPr>
                <a:t></a:t>
              </a:r>
              <a:r>
                <a:rPr lang="en-US" b="1">
                  <a:solidFill>
                    <a:srgbClr val="FF0000"/>
                  </a:solidFill>
                </a:rPr>
                <a:t>Cigarettes</a:t>
              </a:r>
            </a:p>
          </p:txBody>
        </p:sp>
      </p:grpSp>
      <p:grpSp>
        <p:nvGrpSpPr>
          <p:cNvPr id="40" name="Group 39"/>
          <p:cNvGrpSpPr/>
          <p:nvPr/>
        </p:nvGrpSpPr>
        <p:grpSpPr>
          <a:xfrm>
            <a:off x="4783254" y="1618615"/>
            <a:ext cx="2709980" cy="2064100"/>
            <a:chOff x="3259254" y="761365"/>
            <a:chExt cx="2709980" cy="2064100"/>
          </a:xfrm>
        </p:grpSpPr>
        <p:pic>
          <p:nvPicPr>
            <p:cNvPr id="30" name="Picture 29"/>
            <p:cNvPicPr>
              <a:picLocks noChangeAspect="1"/>
            </p:cNvPicPr>
            <p:nvPr/>
          </p:nvPicPr>
          <p:blipFill>
            <a:blip r:embed="rId6"/>
            <a:stretch>
              <a:fillRect/>
            </a:stretch>
          </p:blipFill>
          <p:spPr>
            <a:xfrm>
              <a:off x="3259254" y="1080733"/>
              <a:ext cx="2621865" cy="17447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1" name="TextBox 30"/>
            <p:cNvSpPr txBox="1"/>
            <p:nvPr/>
          </p:nvSpPr>
          <p:spPr>
            <a:xfrm>
              <a:off x="3871197" y="761365"/>
              <a:ext cx="2098037" cy="646331"/>
            </a:xfrm>
            <a:prstGeom prst="rect">
              <a:avLst/>
            </a:prstGeom>
            <a:noFill/>
          </p:spPr>
          <p:txBody>
            <a:bodyPr wrap="square" rtlCol="0">
              <a:spAutoFit/>
            </a:bodyPr>
            <a:lstStyle/>
            <a:p>
              <a:pPr algn="ctr"/>
              <a:r>
                <a:rPr lang="en-US" b="1">
                  <a:solidFill>
                    <a:srgbClr val="FF0000"/>
                  </a:solidFill>
                  <a:sym typeface="Wingdings"/>
                </a:rPr>
                <a:t></a:t>
              </a:r>
              <a:r>
                <a:rPr lang="en-US" b="1">
                  <a:solidFill>
                    <a:srgbClr val="FF0000"/>
                  </a:solidFill>
                </a:rPr>
                <a:t>Nail Polish Remover</a:t>
              </a:r>
            </a:p>
          </p:txBody>
        </p:sp>
      </p:grpSp>
      <p:grpSp>
        <p:nvGrpSpPr>
          <p:cNvPr id="44" name="Group 43"/>
          <p:cNvGrpSpPr/>
          <p:nvPr/>
        </p:nvGrpSpPr>
        <p:grpSpPr>
          <a:xfrm>
            <a:off x="1637003" y="3820130"/>
            <a:ext cx="3141954" cy="2149112"/>
            <a:chOff x="113002" y="2962879"/>
            <a:chExt cx="3141954" cy="2149112"/>
          </a:xfrm>
        </p:grpSpPr>
        <p:sp>
          <p:nvSpPr>
            <p:cNvPr id="32" name="TextBox 31"/>
            <p:cNvSpPr txBox="1"/>
            <p:nvPr/>
          </p:nvSpPr>
          <p:spPr>
            <a:xfrm>
              <a:off x="1328218" y="4742659"/>
              <a:ext cx="1926738" cy="369332"/>
            </a:xfrm>
            <a:prstGeom prst="rect">
              <a:avLst/>
            </a:prstGeom>
            <a:noFill/>
          </p:spPr>
          <p:txBody>
            <a:bodyPr wrap="square" rtlCol="0">
              <a:spAutoFit/>
            </a:bodyPr>
            <a:lstStyle/>
            <a:p>
              <a:pPr algn="ctr"/>
              <a:r>
                <a:rPr lang="en-US" b="1">
                  <a:solidFill>
                    <a:srgbClr val="FF0000"/>
                  </a:solidFill>
                  <a:sym typeface="Wingdings"/>
                </a:rPr>
                <a:t></a:t>
              </a:r>
              <a:r>
                <a:rPr lang="en-US" b="1">
                  <a:solidFill>
                    <a:srgbClr val="FF0000"/>
                  </a:solidFill>
                </a:rPr>
                <a:t>Embalming</a:t>
              </a:r>
            </a:p>
          </p:txBody>
        </p:sp>
        <p:pic>
          <p:nvPicPr>
            <p:cNvPr id="33" name="Picture 3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3002" y="2962879"/>
              <a:ext cx="2736644" cy="18198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42" name="Group 41"/>
          <p:cNvGrpSpPr/>
          <p:nvPr/>
        </p:nvGrpSpPr>
        <p:grpSpPr>
          <a:xfrm>
            <a:off x="8058918" y="3747538"/>
            <a:ext cx="2609083" cy="2231013"/>
            <a:chOff x="6534916" y="2890287"/>
            <a:chExt cx="2609083" cy="2231013"/>
          </a:xfrm>
        </p:grpSpPr>
        <p:sp>
          <p:nvSpPr>
            <p:cNvPr id="36" name="TextBox 35"/>
            <p:cNvSpPr txBox="1"/>
            <p:nvPr/>
          </p:nvSpPr>
          <p:spPr>
            <a:xfrm>
              <a:off x="7465853" y="4751968"/>
              <a:ext cx="1678146" cy="369332"/>
            </a:xfrm>
            <a:prstGeom prst="rect">
              <a:avLst/>
            </a:prstGeom>
            <a:noFill/>
          </p:spPr>
          <p:txBody>
            <a:bodyPr wrap="square" rtlCol="0">
              <a:spAutoFit/>
            </a:bodyPr>
            <a:lstStyle/>
            <a:p>
              <a:pPr algn="ctr"/>
              <a:r>
                <a:rPr lang="en-US" b="1">
                  <a:solidFill>
                    <a:srgbClr val="FF0000"/>
                  </a:solidFill>
                  <a:sym typeface="Wingdings"/>
                </a:rPr>
                <a:t></a:t>
              </a:r>
              <a:r>
                <a:rPr lang="en-US" b="1">
                  <a:solidFill>
                    <a:srgbClr val="FF0000"/>
                  </a:solidFill>
                </a:rPr>
                <a:t>Fireworks</a:t>
              </a:r>
            </a:p>
          </p:txBody>
        </p:sp>
        <p:pic>
          <p:nvPicPr>
            <p:cNvPr id="38" name="Picture 3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534916" y="2890287"/>
              <a:ext cx="2486385" cy="18616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12" name="Rectangle: Top Corners Rounded 11">
            <a:extLst>
              <a:ext uri="{FF2B5EF4-FFF2-40B4-BE49-F238E27FC236}">
                <a16:creationId xmlns:a16="http://schemas.microsoft.com/office/drawing/2014/main" id="{C624A09C-319B-FBCB-2AB2-C04F8B3FA229}"/>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4" name="Picture 3" descr="A logo for a health care company&#10;&#10;AI-generated content may be incorrect.">
            <a:extLst>
              <a:ext uri="{FF2B5EF4-FFF2-40B4-BE49-F238E27FC236}">
                <a16:creationId xmlns:a16="http://schemas.microsoft.com/office/drawing/2014/main" id="{37D3FCF2-6E20-DAE7-60C8-552247DE00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4" name="Slide Number Placeholder 3">
            <a:extLst>
              <a:ext uri="{FF2B5EF4-FFF2-40B4-BE49-F238E27FC236}">
                <a16:creationId xmlns:a16="http://schemas.microsoft.com/office/drawing/2014/main" id="{3A0BDC87-7E69-AC40-AA0C-CB6ED950B53F}"/>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62</a:t>
            </a:fld>
            <a:endParaRPr lang="en-US" sz="1400" dirty="0">
              <a:ea typeface="Calibri"/>
              <a:cs typeface="Calibri"/>
            </a:endParaRPr>
          </a:p>
        </p:txBody>
      </p:sp>
    </p:spTree>
    <p:extLst>
      <p:ext uri="{BB962C8B-B14F-4D97-AF65-F5344CB8AC3E}">
        <p14:creationId xmlns:p14="http://schemas.microsoft.com/office/powerpoint/2010/main" val="80327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1760913" y="1582222"/>
            <a:ext cx="8663076" cy="2880189"/>
          </a:xfrm>
          <a:ln>
            <a:solidFill>
              <a:schemeClr val="tx1"/>
            </a:solidFill>
          </a:ln>
        </p:spPr>
        <p:txBody>
          <a:bodyPr>
            <a:noAutofit/>
          </a:bodyPr>
          <a:lstStyle/>
          <a:p>
            <a:r>
              <a:rPr lang="en-US" sz="3200" b="1">
                <a:solidFill>
                  <a:sysClr val="windowText" lastClr="000000"/>
                </a:solidFill>
              </a:rPr>
              <a:t>Cinnamon flavors may contain: </a:t>
            </a:r>
          </a:p>
          <a:p>
            <a:r>
              <a:rPr lang="en-US" sz="3200">
                <a:solidFill>
                  <a:sysClr val="windowText" lastClr="000000"/>
                </a:solidFill>
              </a:rPr>
              <a:t>Cinnamaldehyde, 2-Methoxycinnamaldehyde</a:t>
            </a:r>
            <a:endParaRPr lang="en-US" sz="3200" b="1">
              <a:solidFill>
                <a:sysClr val="windowText" lastClr="000000"/>
              </a:solidFill>
            </a:endParaRPr>
          </a:p>
          <a:p>
            <a:endParaRPr lang="en-US" sz="3200" b="1">
              <a:solidFill>
                <a:sysClr val="windowText" lastClr="000000"/>
              </a:solidFill>
            </a:endParaRPr>
          </a:p>
          <a:p>
            <a:r>
              <a:rPr lang="en-US" sz="3200" b="1">
                <a:solidFill>
                  <a:sysClr val="windowText" lastClr="000000"/>
                </a:solidFill>
              </a:rPr>
              <a:t>Cherry flavors may contain: </a:t>
            </a:r>
          </a:p>
          <a:p>
            <a:r>
              <a:rPr lang="en-US" sz="3200">
                <a:solidFill>
                  <a:sysClr val="windowText" lastClr="000000"/>
                </a:solidFill>
              </a:rPr>
              <a:t>Benzaldehyde</a:t>
            </a:r>
            <a:endParaRPr lang="en-US" sz="3200" b="1">
              <a:solidFill>
                <a:sysClr val="windowText" lastClr="000000"/>
              </a:solidFill>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60914" y="4670487"/>
            <a:ext cx="2822377" cy="1910715"/>
          </a:xfrm>
          <a:prstGeom prst="rect">
            <a:avLst/>
          </a:prstGeom>
          <a:ln>
            <a:solidFill>
              <a:schemeClr val="tx1"/>
            </a:solidFill>
          </a:ln>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062678" y="4670485"/>
            <a:ext cx="2361310" cy="1910715"/>
          </a:xfrm>
          <a:prstGeom prst="rect">
            <a:avLst/>
          </a:prstGeom>
          <a:ln>
            <a:solidFill>
              <a:schemeClr val="tx1"/>
            </a:solidFill>
          </a:ln>
        </p:spPr>
      </p:pic>
      <p:pic>
        <p:nvPicPr>
          <p:cNvPr id="10" name="Picture 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83291" y="4670486"/>
            <a:ext cx="3479389" cy="1910715"/>
          </a:xfrm>
          <a:prstGeom prst="rect">
            <a:avLst/>
          </a:prstGeom>
          <a:ln>
            <a:solidFill>
              <a:schemeClr val="tx1"/>
            </a:solidFill>
          </a:ln>
        </p:spPr>
      </p:pic>
      <p:sp>
        <p:nvSpPr>
          <p:cNvPr id="11" name="Shape 63">
            <a:extLst>
              <a:ext uri="{FF2B5EF4-FFF2-40B4-BE49-F238E27FC236}">
                <a16:creationId xmlns:a16="http://schemas.microsoft.com/office/drawing/2014/main" id="{AFC89B70-770D-B741-91DF-D2C0259E3F92}"/>
              </a:ext>
            </a:extLst>
          </p:cNvPr>
          <p:cNvSpPr/>
          <p:nvPr/>
        </p:nvSpPr>
        <p:spPr>
          <a:xfrm>
            <a:off x="1524000" y="1111424"/>
            <a:ext cx="91440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defTabSz="321440">
              <a:defRPr/>
            </a:pPr>
            <a:endParaRPr sz="844">
              <a:solidFill>
                <a:sysClr val="windowText" lastClr="000000"/>
              </a:solidFill>
              <a:latin typeface="Calibri"/>
              <a:sym typeface="Helvetica"/>
            </a:endParaRPr>
          </a:p>
        </p:txBody>
      </p:sp>
      <p:sp>
        <p:nvSpPr>
          <p:cNvPr id="13" name="TextBox 12">
            <a:extLst>
              <a:ext uri="{FF2B5EF4-FFF2-40B4-BE49-F238E27FC236}">
                <a16:creationId xmlns:a16="http://schemas.microsoft.com/office/drawing/2014/main" id="{FC060827-1F9B-E245-983F-FD175B810D07}"/>
              </a:ext>
            </a:extLst>
          </p:cNvPr>
          <p:cNvSpPr txBox="1"/>
          <p:nvPr/>
        </p:nvSpPr>
        <p:spPr>
          <a:xfrm>
            <a:off x="3899297" y="1137908"/>
            <a:ext cx="4393406" cy="373628"/>
          </a:xfrm>
          <a:prstGeom prst="rect">
            <a:avLst/>
          </a:prstGeom>
          <a:noFill/>
        </p:spPr>
        <p:txBody>
          <a:bodyPr wrap="square" rtlCol="0">
            <a:spAutoFit/>
          </a:bodyPr>
          <a:lstStyle/>
          <a:p>
            <a:pPr defTabSz="321440">
              <a:defRPr/>
            </a:pPr>
            <a:r>
              <a:rPr lang="en-US" sz="1828">
                <a:solidFill>
                  <a:prstClr val="white">
                    <a:lumMod val="85000"/>
                  </a:prstClr>
                </a:solidFill>
                <a:latin typeface="Calibri"/>
                <a:sym typeface="Helvetica"/>
              </a:rPr>
              <a:t>tobaccopreventiontoolkit.stanford.edu</a:t>
            </a:r>
          </a:p>
        </p:txBody>
      </p:sp>
      <p:sp>
        <p:nvSpPr>
          <p:cNvPr id="14" name="Shape 249">
            <a:extLst>
              <a:ext uri="{FF2B5EF4-FFF2-40B4-BE49-F238E27FC236}">
                <a16:creationId xmlns:a16="http://schemas.microsoft.com/office/drawing/2014/main" id="{2D4AF6E1-A394-F340-90BC-71EF3C796FAA}"/>
              </a:ext>
            </a:extLst>
          </p:cNvPr>
          <p:cNvSpPr txBox="1">
            <a:spLocks/>
          </p:cNvSpPr>
          <p:nvPr/>
        </p:nvSpPr>
        <p:spPr>
          <a:xfrm>
            <a:off x="1521254" y="294888"/>
            <a:ext cx="9144000" cy="1026900"/>
          </a:xfrm>
          <a:prstGeom prst="rect">
            <a:avLst/>
          </a:prstGeom>
          <a:noFill/>
          <a:ln>
            <a:noFill/>
          </a:ln>
        </p:spPr>
        <p:txBody>
          <a:bodyPr vert="horz" lIns="91425" tIns="91425" rIns="91425" bIns="91425"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685765">
              <a:buClr>
                <a:srgbClr val="0C343D"/>
              </a:buClr>
              <a:buSzPct val="25000"/>
            </a:pPr>
            <a:r>
              <a:rPr lang="en" sz="4400" b="1">
                <a:solidFill>
                  <a:prstClr val="black"/>
                </a:solidFill>
                <a:latin typeface="Calibri"/>
                <a:ea typeface="Calibri"/>
                <a:cs typeface="Calibri"/>
                <a:sym typeface="Calibri"/>
              </a:rPr>
              <a:t>Cytotoxic Flavors</a:t>
            </a:r>
            <a:endParaRPr lang="en" sz="4400" b="1">
              <a:solidFill>
                <a:prstClr val="black"/>
              </a:solidFill>
              <a:latin typeface="Calibri"/>
              <a:ea typeface="Calibri"/>
              <a:cs typeface="Calibri"/>
            </a:endParaRPr>
          </a:p>
        </p:txBody>
      </p:sp>
      <p:sp>
        <p:nvSpPr>
          <p:cNvPr id="9" name="Rectangle: Top Corners Rounded 8">
            <a:extLst>
              <a:ext uri="{FF2B5EF4-FFF2-40B4-BE49-F238E27FC236}">
                <a16:creationId xmlns:a16="http://schemas.microsoft.com/office/drawing/2014/main" id="{D0567990-647E-564C-DDF2-B7EA781E0C82}"/>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a:ea typeface="Calibri"/>
              <a:cs typeface="Calibri"/>
            </a:endParaRPr>
          </a:p>
        </p:txBody>
      </p:sp>
      <p:pic>
        <p:nvPicPr>
          <p:cNvPr id="3" name="Picture 2" descr="A logo for a health care company&#10;&#10;AI-generated content may be incorrect.">
            <a:extLst>
              <a:ext uri="{FF2B5EF4-FFF2-40B4-BE49-F238E27FC236}">
                <a16:creationId xmlns:a16="http://schemas.microsoft.com/office/drawing/2014/main" id="{34BD5B7E-5B5B-AC38-FFCB-E3A864C4BF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5" name="Slide Number Placeholder 3">
            <a:extLst>
              <a:ext uri="{FF2B5EF4-FFF2-40B4-BE49-F238E27FC236}">
                <a16:creationId xmlns:a16="http://schemas.microsoft.com/office/drawing/2014/main" id="{10C2A62B-4574-D8B7-8044-3E5177E97D09}"/>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63</a:t>
            </a:fld>
            <a:endParaRPr lang="en-US" sz="1400" dirty="0">
              <a:ea typeface="Calibri"/>
              <a:cs typeface="Calibri"/>
            </a:endParaRPr>
          </a:p>
        </p:txBody>
      </p:sp>
    </p:spTree>
    <p:extLst>
      <p:ext uri="{BB962C8B-B14F-4D97-AF65-F5344CB8AC3E}">
        <p14:creationId xmlns:p14="http://schemas.microsoft.com/office/powerpoint/2010/main" val="843901979"/>
      </p:ext>
    </p:extLst>
  </p:cSld>
  <p:clrMapOvr>
    <a:masterClrMapping/>
  </p:clrMapOvr>
  <p:transition spd="med">
    <p:wipe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text&#10;&#10;Description automatically generated">
            <a:extLst>
              <a:ext uri="{FF2B5EF4-FFF2-40B4-BE49-F238E27FC236}">
                <a16:creationId xmlns:a16="http://schemas.microsoft.com/office/drawing/2014/main" id="{D2D55181-40BD-8509-F8C9-EDC939B764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57038" y="1072908"/>
            <a:ext cx="5017684" cy="1515182"/>
          </a:xfrm>
          <a:prstGeom prst="rect">
            <a:avLst/>
          </a:prstGeom>
        </p:spPr>
      </p:pic>
      <p:pic>
        <p:nvPicPr>
          <p:cNvPr id="7" name="Picture 6" descr="A white rectangular sign with black text&#10;&#10;Description automatically generated">
            <a:extLst>
              <a:ext uri="{FF2B5EF4-FFF2-40B4-BE49-F238E27FC236}">
                <a16:creationId xmlns:a16="http://schemas.microsoft.com/office/drawing/2014/main" id="{6F5B6C87-8097-FD2C-3977-6CB6804E878A}"/>
              </a:ext>
            </a:extLst>
          </p:cNvPr>
          <p:cNvPicPr>
            <a:picLocks noChangeAspect="1"/>
          </p:cNvPicPr>
          <p:nvPr/>
        </p:nvPicPr>
        <p:blipFill>
          <a:blip r:embed="rId4"/>
          <a:stretch>
            <a:fillRect/>
          </a:stretch>
        </p:blipFill>
        <p:spPr>
          <a:xfrm>
            <a:off x="2024901" y="4363659"/>
            <a:ext cx="2067297" cy="885986"/>
          </a:xfrm>
          <a:prstGeom prst="rect">
            <a:avLst/>
          </a:prstGeom>
        </p:spPr>
      </p:pic>
      <p:pic>
        <p:nvPicPr>
          <p:cNvPr id="5" name="Picture 4" descr="A pie chart with different colored numbers&#10;&#10;Description automatically generated">
            <a:extLst>
              <a:ext uri="{FF2B5EF4-FFF2-40B4-BE49-F238E27FC236}">
                <a16:creationId xmlns:a16="http://schemas.microsoft.com/office/drawing/2014/main" id="{F1ED0010-254D-CA2B-7B66-CC37A99B6A8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29821" y="2780929"/>
            <a:ext cx="4662508" cy="2599347"/>
          </a:xfrm>
          <a:prstGeom prst="rect">
            <a:avLst/>
          </a:prstGeom>
        </p:spPr>
      </p:pic>
      <p:sp>
        <p:nvSpPr>
          <p:cNvPr id="9" name="Rectangle: Top Corners Rounded 8">
            <a:extLst>
              <a:ext uri="{FF2B5EF4-FFF2-40B4-BE49-F238E27FC236}">
                <a16:creationId xmlns:a16="http://schemas.microsoft.com/office/drawing/2014/main" id="{80C0B1B2-865A-9B04-E36A-F2F71418B3C2}"/>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a:solidFill>
                <a:schemeClr val="bg1"/>
              </a:solidFill>
              <a:latin typeface="Calibri"/>
              <a:ea typeface="Calibri"/>
              <a:cs typeface="Calibri"/>
            </a:endParaRPr>
          </a:p>
        </p:txBody>
      </p:sp>
      <p:pic>
        <p:nvPicPr>
          <p:cNvPr id="3" name="Picture 2" descr="A logo for a health care company&#10;&#10;AI-generated content may be incorrect.">
            <a:extLst>
              <a:ext uri="{FF2B5EF4-FFF2-40B4-BE49-F238E27FC236}">
                <a16:creationId xmlns:a16="http://schemas.microsoft.com/office/drawing/2014/main" id="{2A527728-F838-6560-418C-6F05DB6A0D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1" name="Slide Number Placeholder 3">
            <a:extLst>
              <a:ext uri="{FF2B5EF4-FFF2-40B4-BE49-F238E27FC236}">
                <a16:creationId xmlns:a16="http://schemas.microsoft.com/office/drawing/2014/main" id="{35281DB2-2310-92C8-7380-16369C1591AD}"/>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64</a:t>
            </a:fld>
            <a:endParaRPr lang="en-US" sz="1400" dirty="0">
              <a:ea typeface="Calibri"/>
              <a:cs typeface="Calibri"/>
            </a:endParaRPr>
          </a:p>
        </p:txBody>
      </p:sp>
    </p:spTree>
    <p:extLst>
      <p:ext uri="{BB962C8B-B14F-4D97-AF65-F5344CB8AC3E}">
        <p14:creationId xmlns:p14="http://schemas.microsoft.com/office/powerpoint/2010/main" val="34840511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BF067-2731-F94A-B6B3-9AFA0A8ECF72}"/>
              </a:ext>
            </a:extLst>
          </p:cNvPr>
          <p:cNvSpPr>
            <a:spLocks noGrp="1"/>
          </p:cNvSpPr>
          <p:nvPr>
            <p:ph type="title"/>
          </p:nvPr>
        </p:nvSpPr>
        <p:spPr/>
        <p:txBody>
          <a:bodyPr/>
          <a:lstStyle/>
          <a:p>
            <a:r>
              <a:rPr lang="en-US" b="1">
                <a:latin typeface="Calibri"/>
                <a:ea typeface="Calibri"/>
                <a:cs typeface="Calibri"/>
              </a:rPr>
              <a:t>The Nicotine “arms race”</a:t>
            </a:r>
          </a:p>
        </p:txBody>
      </p:sp>
      <p:sp>
        <p:nvSpPr>
          <p:cNvPr id="6" name="TextBox 5">
            <a:extLst>
              <a:ext uri="{FF2B5EF4-FFF2-40B4-BE49-F238E27FC236}">
                <a16:creationId xmlns:a16="http://schemas.microsoft.com/office/drawing/2014/main" id="{C5E510F2-A7DB-CA40-AE09-AA36EBF914D5}"/>
              </a:ext>
            </a:extLst>
          </p:cNvPr>
          <p:cNvSpPr txBox="1"/>
          <p:nvPr/>
        </p:nvSpPr>
        <p:spPr>
          <a:xfrm>
            <a:off x="1750997" y="5038140"/>
            <a:ext cx="2855372" cy="253916"/>
          </a:xfrm>
          <a:prstGeom prst="rect">
            <a:avLst/>
          </a:prstGeom>
          <a:noFill/>
        </p:spPr>
        <p:txBody>
          <a:bodyPr wrap="square" rtlCol="0">
            <a:spAutoFit/>
          </a:bodyPr>
          <a:lstStyle/>
          <a:p>
            <a:r>
              <a:rPr lang="en-US" sz="1050">
                <a:solidFill>
                  <a:schemeClr val="tx2"/>
                </a:solidFill>
              </a:rPr>
              <a:t>Source: Science News for Students</a:t>
            </a:r>
          </a:p>
        </p:txBody>
      </p:sp>
      <p:grpSp>
        <p:nvGrpSpPr>
          <p:cNvPr id="5" name="Group 4">
            <a:extLst>
              <a:ext uri="{FF2B5EF4-FFF2-40B4-BE49-F238E27FC236}">
                <a16:creationId xmlns:a16="http://schemas.microsoft.com/office/drawing/2014/main" id="{D942CBDB-0F6D-4121-B8CB-DF5746D4640E}"/>
              </a:ext>
            </a:extLst>
          </p:cNvPr>
          <p:cNvGrpSpPr/>
          <p:nvPr/>
        </p:nvGrpSpPr>
        <p:grpSpPr>
          <a:xfrm>
            <a:off x="2728150" y="2226589"/>
            <a:ext cx="2082295" cy="2595899"/>
            <a:chOff x="385468" y="1825783"/>
            <a:chExt cx="2776393" cy="3461198"/>
          </a:xfrm>
        </p:grpSpPr>
        <p:pic>
          <p:nvPicPr>
            <p:cNvPr id="18" name="Picture 17">
              <a:extLst>
                <a:ext uri="{FF2B5EF4-FFF2-40B4-BE49-F238E27FC236}">
                  <a16:creationId xmlns:a16="http://schemas.microsoft.com/office/drawing/2014/main" id="{28204F65-21B7-4DE2-A85B-216B6A24758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38024" y="2474379"/>
              <a:ext cx="1066800" cy="1728216"/>
            </a:xfrm>
            <a:prstGeom prst="rect">
              <a:avLst/>
            </a:prstGeom>
          </p:spPr>
        </p:pic>
        <p:sp>
          <p:nvSpPr>
            <p:cNvPr id="21" name="TextBox 20">
              <a:extLst>
                <a:ext uri="{FF2B5EF4-FFF2-40B4-BE49-F238E27FC236}">
                  <a16:creationId xmlns:a16="http://schemas.microsoft.com/office/drawing/2014/main" id="{489DBCC3-601E-416F-A40F-6E16049FDDCA}"/>
                </a:ext>
              </a:extLst>
            </p:cNvPr>
            <p:cNvSpPr txBox="1"/>
            <p:nvPr/>
          </p:nvSpPr>
          <p:spPr>
            <a:xfrm>
              <a:off x="385468" y="1825783"/>
              <a:ext cx="2776393" cy="646331"/>
            </a:xfrm>
            <a:prstGeom prst="rect">
              <a:avLst/>
            </a:prstGeom>
            <a:noFill/>
          </p:spPr>
          <p:txBody>
            <a:bodyPr wrap="square" rtlCol="0">
              <a:spAutoFit/>
            </a:bodyPr>
            <a:lstStyle/>
            <a:p>
              <a:pPr algn="ctr"/>
              <a:r>
                <a:rPr lang="en-US" sz="1500" b="1">
                  <a:solidFill>
                    <a:schemeClr val="tx2"/>
                  </a:solidFill>
                </a:rPr>
                <a:t>1 pack of Cigarettes </a:t>
              </a:r>
              <a:br>
                <a:rPr lang="en-US" sz="1050">
                  <a:solidFill>
                    <a:schemeClr val="tx2"/>
                  </a:solidFill>
                </a:rPr>
              </a:br>
              <a:r>
                <a:rPr lang="en-US" sz="1050">
                  <a:solidFill>
                    <a:schemeClr val="tx2"/>
                  </a:solidFill>
                </a:rPr>
                <a:t>≈ 20 mg of inhaled nicotine</a:t>
              </a:r>
            </a:p>
          </p:txBody>
        </p:sp>
        <p:sp>
          <p:nvSpPr>
            <p:cNvPr id="27" name="TextBox 26">
              <a:extLst>
                <a:ext uri="{FF2B5EF4-FFF2-40B4-BE49-F238E27FC236}">
                  <a16:creationId xmlns:a16="http://schemas.microsoft.com/office/drawing/2014/main" id="{077D3DEF-58F3-4D7C-A6EB-4B87849FEE6D}"/>
                </a:ext>
              </a:extLst>
            </p:cNvPr>
            <p:cNvSpPr txBox="1"/>
            <p:nvPr/>
          </p:nvSpPr>
          <p:spPr>
            <a:xfrm>
              <a:off x="757024" y="4240541"/>
              <a:ext cx="1828800" cy="1046440"/>
            </a:xfrm>
            <a:prstGeom prst="rect">
              <a:avLst/>
            </a:prstGeom>
            <a:noFill/>
          </p:spPr>
          <p:txBody>
            <a:bodyPr wrap="square" rtlCol="0">
              <a:spAutoFit/>
            </a:bodyPr>
            <a:lstStyle/>
            <a:p>
              <a:pPr algn="ctr"/>
              <a:r>
                <a:rPr lang="en-US" sz="1050">
                  <a:solidFill>
                    <a:srgbClr val="772583"/>
                  </a:solidFill>
                </a:rPr>
                <a:t>= </a:t>
              </a:r>
              <a:r>
                <a:rPr lang="en-US" sz="2400" b="1">
                  <a:solidFill>
                    <a:srgbClr val="772583"/>
                  </a:solidFill>
                </a:rPr>
                <a:t>20</a:t>
              </a:r>
              <a:endParaRPr lang="en-US" sz="1050" b="1">
                <a:solidFill>
                  <a:srgbClr val="772583"/>
                </a:solidFill>
              </a:endParaRPr>
            </a:p>
            <a:p>
              <a:pPr algn="ctr"/>
              <a:r>
                <a:rPr lang="en-US" sz="1050">
                  <a:solidFill>
                    <a:srgbClr val="772583"/>
                  </a:solidFill>
                </a:rPr>
                <a:t>Cigarettes </a:t>
              </a:r>
              <a:br>
                <a:rPr lang="en-US" sz="1050">
                  <a:solidFill>
                    <a:srgbClr val="772583"/>
                  </a:solidFill>
                </a:rPr>
              </a:br>
              <a:endParaRPr lang="en-US" sz="1050">
                <a:solidFill>
                  <a:srgbClr val="772583"/>
                </a:solidFill>
              </a:endParaRPr>
            </a:p>
          </p:txBody>
        </p:sp>
      </p:grpSp>
      <p:grpSp>
        <p:nvGrpSpPr>
          <p:cNvPr id="9" name="Group 8">
            <a:extLst>
              <a:ext uri="{FF2B5EF4-FFF2-40B4-BE49-F238E27FC236}">
                <a16:creationId xmlns:a16="http://schemas.microsoft.com/office/drawing/2014/main" id="{C17DA3ED-FED2-4BB4-A66A-C959C317065F}"/>
              </a:ext>
            </a:extLst>
          </p:cNvPr>
          <p:cNvGrpSpPr/>
          <p:nvPr/>
        </p:nvGrpSpPr>
        <p:grpSpPr>
          <a:xfrm>
            <a:off x="4769287" y="2226589"/>
            <a:ext cx="1386932" cy="2595899"/>
            <a:chOff x="2803050" y="1825783"/>
            <a:chExt cx="1849242" cy="3461198"/>
          </a:xfrm>
        </p:grpSpPr>
        <p:pic>
          <p:nvPicPr>
            <p:cNvPr id="12" name="Picture 11">
              <a:extLst>
                <a:ext uri="{FF2B5EF4-FFF2-40B4-BE49-F238E27FC236}">
                  <a16:creationId xmlns:a16="http://schemas.microsoft.com/office/drawing/2014/main" id="{A74F32F2-3C41-411C-B451-036C3B1D4FD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82069" y="2545207"/>
              <a:ext cx="870763" cy="1657388"/>
            </a:xfrm>
            <a:prstGeom prst="rect">
              <a:avLst/>
            </a:prstGeom>
          </p:spPr>
        </p:pic>
        <p:sp>
          <p:nvSpPr>
            <p:cNvPr id="22" name="TextBox 21">
              <a:extLst>
                <a:ext uri="{FF2B5EF4-FFF2-40B4-BE49-F238E27FC236}">
                  <a16:creationId xmlns:a16="http://schemas.microsoft.com/office/drawing/2014/main" id="{44595F0B-4794-4206-ABDC-FACECFC367AD}"/>
                </a:ext>
              </a:extLst>
            </p:cNvPr>
            <p:cNvSpPr txBox="1"/>
            <p:nvPr/>
          </p:nvSpPr>
          <p:spPr>
            <a:xfrm>
              <a:off x="2803050" y="1825783"/>
              <a:ext cx="1828799" cy="646331"/>
            </a:xfrm>
            <a:prstGeom prst="rect">
              <a:avLst/>
            </a:prstGeom>
            <a:noFill/>
          </p:spPr>
          <p:txBody>
            <a:bodyPr wrap="square" rtlCol="0">
              <a:spAutoFit/>
            </a:bodyPr>
            <a:lstStyle/>
            <a:p>
              <a:pPr algn="ctr"/>
              <a:r>
                <a:rPr lang="en-US" sz="1500" b="1">
                  <a:solidFill>
                    <a:schemeClr val="tx2"/>
                  </a:solidFill>
                </a:rPr>
                <a:t>1 JUUL pod</a:t>
              </a:r>
              <a:br>
                <a:rPr lang="en-US" sz="1050">
                  <a:solidFill>
                    <a:schemeClr val="tx2"/>
                  </a:solidFill>
                </a:rPr>
              </a:br>
              <a:r>
                <a:rPr lang="en-US" sz="1050">
                  <a:solidFill>
                    <a:schemeClr val="tx2"/>
                  </a:solidFill>
                </a:rPr>
                <a:t>≈ 41.3 mg of nicotine</a:t>
              </a:r>
            </a:p>
          </p:txBody>
        </p:sp>
        <p:sp>
          <p:nvSpPr>
            <p:cNvPr id="31" name="TextBox 30">
              <a:extLst>
                <a:ext uri="{FF2B5EF4-FFF2-40B4-BE49-F238E27FC236}">
                  <a16:creationId xmlns:a16="http://schemas.microsoft.com/office/drawing/2014/main" id="{EAA7EEAC-B641-48CA-96F8-1E802CCABD9F}"/>
                </a:ext>
              </a:extLst>
            </p:cNvPr>
            <p:cNvSpPr txBox="1"/>
            <p:nvPr/>
          </p:nvSpPr>
          <p:spPr>
            <a:xfrm>
              <a:off x="2823493" y="4240541"/>
              <a:ext cx="1828799" cy="1046440"/>
            </a:xfrm>
            <a:prstGeom prst="rect">
              <a:avLst/>
            </a:prstGeom>
            <a:noFill/>
          </p:spPr>
          <p:txBody>
            <a:bodyPr wrap="square" rtlCol="0">
              <a:spAutoFit/>
            </a:bodyPr>
            <a:lstStyle/>
            <a:p>
              <a:pPr algn="ctr"/>
              <a:r>
                <a:rPr lang="en-US" sz="1050">
                  <a:solidFill>
                    <a:srgbClr val="772583"/>
                  </a:solidFill>
                </a:rPr>
                <a:t>= </a:t>
              </a:r>
              <a:r>
                <a:rPr lang="en-US" sz="2400" b="1">
                  <a:solidFill>
                    <a:srgbClr val="772583"/>
                  </a:solidFill>
                </a:rPr>
                <a:t>44</a:t>
              </a:r>
              <a:endParaRPr lang="en-US" sz="1050" b="1">
                <a:solidFill>
                  <a:srgbClr val="772583"/>
                </a:solidFill>
              </a:endParaRPr>
            </a:p>
            <a:p>
              <a:pPr algn="ctr"/>
              <a:r>
                <a:rPr lang="en-US" sz="1050">
                  <a:solidFill>
                    <a:srgbClr val="772583"/>
                  </a:solidFill>
                </a:rPr>
                <a:t>Cigarettes </a:t>
              </a:r>
              <a:br>
                <a:rPr lang="en-US" sz="1050">
                  <a:solidFill>
                    <a:srgbClr val="772583"/>
                  </a:solidFill>
                </a:rPr>
              </a:br>
              <a:endParaRPr lang="en-US" sz="1050">
                <a:solidFill>
                  <a:srgbClr val="772583"/>
                </a:solidFill>
              </a:endParaRPr>
            </a:p>
          </p:txBody>
        </p:sp>
      </p:grpSp>
      <p:grpSp>
        <p:nvGrpSpPr>
          <p:cNvPr id="10" name="Group 9">
            <a:extLst>
              <a:ext uri="{FF2B5EF4-FFF2-40B4-BE49-F238E27FC236}">
                <a16:creationId xmlns:a16="http://schemas.microsoft.com/office/drawing/2014/main" id="{FE802B33-B31B-4128-B561-5FC88F5F22E2}"/>
              </a:ext>
            </a:extLst>
          </p:cNvPr>
          <p:cNvGrpSpPr/>
          <p:nvPr/>
        </p:nvGrpSpPr>
        <p:grpSpPr>
          <a:xfrm>
            <a:off x="6303807" y="2226589"/>
            <a:ext cx="1371600" cy="2595899"/>
            <a:chOff x="4849076" y="1825783"/>
            <a:chExt cx="1828800" cy="3461198"/>
          </a:xfrm>
        </p:grpSpPr>
        <p:pic>
          <p:nvPicPr>
            <p:cNvPr id="16" name="Picture 15">
              <a:extLst>
                <a:ext uri="{FF2B5EF4-FFF2-40B4-BE49-F238E27FC236}">
                  <a16:creationId xmlns:a16="http://schemas.microsoft.com/office/drawing/2014/main" id="{0EECFC6D-50AC-4555-9289-6515D3515B9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358743" y="2573367"/>
              <a:ext cx="809467" cy="1629228"/>
            </a:xfrm>
            <a:prstGeom prst="rect">
              <a:avLst/>
            </a:prstGeom>
          </p:spPr>
        </p:pic>
        <p:sp>
          <p:nvSpPr>
            <p:cNvPr id="23" name="TextBox 22">
              <a:extLst>
                <a:ext uri="{FF2B5EF4-FFF2-40B4-BE49-F238E27FC236}">
                  <a16:creationId xmlns:a16="http://schemas.microsoft.com/office/drawing/2014/main" id="{85A1C5E1-FB42-48CB-BA82-6AC16F17270F}"/>
                </a:ext>
              </a:extLst>
            </p:cNvPr>
            <p:cNvSpPr txBox="1"/>
            <p:nvPr/>
          </p:nvSpPr>
          <p:spPr>
            <a:xfrm>
              <a:off x="4849076" y="1825783"/>
              <a:ext cx="1828800" cy="646331"/>
            </a:xfrm>
            <a:prstGeom prst="rect">
              <a:avLst/>
            </a:prstGeom>
            <a:noFill/>
          </p:spPr>
          <p:txBody>
            <a:bodyPr wrap="square" rtlCol="0">
              <a:spAutoFit/>
            </a:bodyPr>
            <a:lstStyle/>
            <a:p>
              <a:pPr algn="ctr"/>
              <a:r>
                <a:rPr lang="en-US" sz="1500" b="1">
                  <a:solidFill>
                    <a:schemeClr val="tx2"/>
                  </a:solidFill>
                </a:rPr>
                <a:t>1 PHIX pod</a:t>
              </a:r>
              <a:br>
                <a:rPr lang="en-US" sz="1050">
                  <a:solidFill>
                    <a:schemeClr val="tx2"/>
                  </a:solidFill>
                </a:rPr>
              </a:br>
              <a:r>
                <a:rPr lang="en-US" sz="1050">
                  <a:solidFill>
                    <a:schemeClr val="tx2"/>
                  </a:solidFill>
                </a:rPr>
                <a:t>≈ 75 mg of nicotine</a:t>
              </a:r>
            </a:p>
          </p:txBody>
        </p:sp>
        <p:sp>
          <p:nvSpPr>
            <p:cNvPr id="32" name="TextBox 31">
              <a:extLst>
                <a:ext uri="{FF2B5EF4-FFF2-40B4-BE49-F238E27FC236}">
                  <a16:creationId xmlns:a16="http://schemas.microsoft.com/office/drawing/2014/main" id="{458E87BF-AB52-42FD-8B03-B7E06AEBD33C}"/>
                </a:ext>
              </a:extLst>
            </p:cNvPr>
            <p:cNvSpPr txBox="1"/>
            <p:nvPr/>
          </p:nvSpPr>
          <p:spPr>
            <a:xfrm>
              <a:off x="4849076" y="4240541"/>
              <a:ext cx="1828800" cy="1046440"/>
            </a:xfrm>
            <a:prstGeom prst="rect">
              <a:avLst/>
            </a:prstGeom>
            <a:noFill/>
          </p:spPr>
          <p:txBody>
            <a:bodyPr wrap="square" rtlCol="0">
              <a:spAutoFit/>
            </a:bodyPr>
            <a:lstStyle/>
            <a:p>
              <a:pPr algn="ctr"/>
              <a:r>
                <a:rPr lang="en-US" sz="1050">
                  <a:solidFill>
                    <a:srgbClr val="772583"/>
                  </a:solidFill>
                </a:rPr>
                <a:t>= </a:t>
              </a:r>
              <a:r>
                <a:rPr lang="en-US" sz="2400" b="1">
                  <a:solidFill>
                    <a:srgbClr val="772583"/>
                  </a:solidFill>
                </a:rPr>
                <a:t>75</a:t>
              </a:r>
              <a:endParaRPr lang="en-US" sz="1050" b="1">
                <a:solidFill>
                  <a:srgbClr val="772583"/>
                </a:solidFill>
              </a:endParaRPr>
            </a:p>
            <a:p>
              <a:pPr algn="ctr"/>
              <a:r>
                <a:rPr lang="en-US" sz="1050">
                  <a:solidFill>
                    <a:srgbClr val="772583"/>
                  </a:solidFill>
                </a:rPr>
                <a:t>Cigarettes </a:t>
              </a:r>
              <a:br>
                <a:rPr lang="en-US" sz="1050">
                  <a:solidFill>
                    <a:srgbClr val="772583"/>
                  </a:solidFill>
                </a:rPr>
              </a:br>
              <a:endParaRPr lang="en-US" sz="1050">
                <a:solidFill>
                  <a:srgbClr val="772583"/>
                </a:solidFill>
              </a:endParaRPr>
            </a:p>
          </p:txBody>
        </p:sp>
      </p:grpSp>
      <p:grpSp>
        <p:nvGrpSpPr>
          <p:cNvPr id="11" name="Group 10">
            <a:extLst>
              <a:ext uri="{FF2B5EF4-FFF2-40B4-BE49-F238E27FC236}">
                <a16:creationId xmlns:a16="http://schemas.microsoft.com/office/drawing/2014/main" id="{88C9813D-2DBA-4077-B85F-A81B945D9599}"/>
              </a:ext>
            </a:extLst>
          </p:cNvPr>
          <p:cNvGrpSpPr/>
          <p:nvPr/>
        </p:nvGrpSpPr>
        <p:grpSpPr>
          <a:xfrm>
            <a:off x="7759064" y="2226589"/>
            <a:ext cx="1371600" cy="2595899"/>
            <a:chOff x="6789418" y="1825783"/>
            <a:chExt cx="1828800" cy="3461198"/>
          </a:xfrm>
        </p:grpSpPr>
        <p:pic>
          <p:nvPicPr>
            <p:cNvPr id="14" name="Picture 13">
              <a:extLst>
                <a:ext uri="{FF2B5EF4-FFF2-40B4-BE49-F238E27FC236}">
                  <a16:creationId xmlns:a16="http://schemas.microsoft.com/office/drawing/2014/main" id="{59703615-4B88-4E62-8A02-24C8391A06C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040863" y="2545207"/>
              <a:ext cx="1325910" cy="1657388"/>
            </a:xfrm>
            <a:prstGeom prst="rect">
              <a:avLst/>
            </a:prstGeom>
          </p:spPr>
        </p:pic>
        <p:sp>
          <p:nvSpPr>
            <p:cNvPr id="24" name="TextBox 23">
              <a:extLst>
                <a:ext uri="{FF2B5EF4-FFF2-40B4-BE49-F238E27FC236}">
                  <a16:creationId xmlns:a16="http://schemas.microsoft.com/office/drawing/2014/main" id="{F34DF11E-E1FA-45AD-A4B3-E8E2787DA6F3}"/>
                </a:ext>
              </a:extLst>
            </p:cNvPr>
            <p:cNvSpPr txBox="1"/>
            <p:nvPr/>
          </p:nvSpPr>
          <p:spPr>
            <a:xfrm>
              <a:off x="6789418" y="1825783"/>
              <a:ext cx="1828800" cy="646331"/>
            </a:xfrm>
            <a:prstGeom prst="rect">
              <a:avLst/>
            </a:prstGeom>
            <a:noFill/>
          </p:spPr>
          <p:txBody>
            <a:bodyPr wrap="square" rtlCol="0">
              <a:spAutoFit/>
            </a:bodyPr>
            <a:lstStyle/>
            <a:p>
              <a:pPr algn="ctr"/>
              <a:r>
                <a:rPr lang="en-US" sz="1500" b="1">
                  <a:solidFill>
                    <a:schemeClr val="tx2"/>
                  </a:solidFill>
                </a:rPr>
                <a:t>1 Suorin pod</a:t>
              </a:r>
              <a:br>
                <a:rPr lang="en-US" sz="1050">
                  <a:solidFill>
                    <a:schemeClr val="tx2"/>
                  </a:solidFill>
                </a:rPr>
              </a:br>
              <a:r>
                <a:rPr lang="en-US" sz="1050">
                  <a:solidFill>
                    <a:schemeClr val="tx2"/>
                  </a:solidFill>
                </a:rPr>
                <a:t>≈ 90 mg of nicotine</a:t>
              </a:r>
            </a:p>
          </p:txBody>
        </p:sp>
        <p:sp>
          <p:nvSpPr>
            <p:cNvPr id="33" name="TextBox 32">
              <a:extLst>
                <a:ext uri="{FF2B5EF4-FFF2-40B4-BE49-F238E27FC236}">
                  <a16:creationId xmlns:a16="http://schemas.microsoft.com/office/drawing/2014/main" id="{52F2114B-2677-48D3-B30D-E40C4B58EC36}"/>
                </a:ext>
              </a:extLst>
            </p:cNvPr>
            <p:cNvSpPr txBox="1"/>
            <p:nvPr/>
          </p:nvSpPr>
          <p:spPr>
            <a:xfrm>
              <a:off x="6789418" y="4240541"/>
              <a:ext cx="1828800" cy="1046440"/>
            </a:xfrm>
            <a:prstGeom prst="rect">
              <a:avLst/>
            </a:prstGeom>
            <a:noFill/>
          </p:spPr>
          <p:txBody>
            <a:bodyPr wrap="square" rtlCol="0">
              <a:spAutoFit/>
            </a:bodyPr>
            <a:lstStyle/>
            <a:p>
              <a:pPr algn="ctr"/>
              <a:r>
                <a:rPr lang="en-US" sz="1050">
                  <a:solidFill>
                    <a:srgbClr val="772583"/>
                  </a:solidFill>
                </a:rPr>
                <a:t>= </a:t>
              </a:r>
              <a:r>
                <a:rPr lang="en-US" sz="2400" b="1">
                  <a:solidFill>
                    <a:srgbClr val="772583"/>
                  </a:solidFill>
                </a:rPr>
                <a:t>90</a:t>
              </a:r>
              <a:endParaRPr lang="en-US" sz="1050" b="1">
                <a:solidFill>
                  <a:srgbClr val="772583"/>
                </a:solidFill>
              </a:endParaRPr>
            </a:p>
            <a:p>
              <a:pPr algn="ctr"/>
              <a:r>
                <a:rPr lang="en-US" sz="1050">
                  <a:solidFill>
                    <a:srgbClr val="772583"/>
                  </a:solidFill>
                </a:rPr>
                <a:t>Cigarettes </a:t>
              </a:r>
              <a:br>
                <a:rPr lang="en-US" sz="1050">
                  <a:solidFill>
                    <a:srgbClr val="772583"/>
                  </a:solidFill>
                </a:rPr>
              </a:br>
              <a:endParaRPr lang="en-US" sz="1050">
                <a:solidFill>
                  <a:srgbClr val="772583"/>
                </a:solidFill>
              </a:endParaRPr>
            </a:p>
          </p:txBody>
        </p:sp>
      </p:grpSp>
      <p:sp>
        <p:nvSpPr>
          <p:cNvPr id="13" name="Rectangle: Top Corners Rounded 12">
            <a:extLst>
              <a:ext uri="{FF2B5EF4-FFF2-40B4-BE49-F238E27FC236}">
                <a16:creationId xmlns:a16="http://schemas.microsoft.com/office/drawing/2014/main" id="{71ADD538-AA16-C776-848B-2E1293E8C308}"/>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4" name="Picture 3" descr="A logo for a health care company&#10;&#10;AI-generated content may be incorrect.">
            <a:extLst>
              <a:ext uri="{FF2B5EF4-FFF2-40B4-BE49-F238E27FC236}">
                <a16:creationId xmlns:a16="http://schemas.microsoft.com/office/drawing/2014/main" id="{002C1E3F-BA42-9660-AC4F-97E8DDF7F7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7" name="Slide Number Placeholder 3">
            <a:extLst>
              <a:ext uri="{FF2B5EF4-FFF2-40B4-BE49-F238E27FC236}">
                <a16:creationId xmlns:a16="http://schemas.microsoft.com/office/drawing/2014/main" id="{1AAF5820-F432-2026-42A9-8810BDAA28F7}"/>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65</a:t>
            </a:fld>
            <a:endParaRPr lang="en-US" sz="1400" dirty="0">
              <a:ea typeface="Calibri"/>
              <a:cs typeface="Calibri"/>
            </a:endParaRPr>
          </a:p>
        </p:txBody>
      </p:sp>
    </p:spTree>
    <p:extLst>
      <p:ext uri="{BB962C8B-B14F-4D97-AF65-F5344CB8AC3E}">
        <p14:creationId xmlns:p14="http://schemas.microsoft.com/office/powerpoint/2010/main" val="30350158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381467"/>
            <a:ext cx="9143999" cy="784435"/>
          </a:xfrm>
        </p:spPr>
        <p:txBody>
          <a:bodyPr>
            <a:normAutofit/>
          </a:bodyPr>
          <a:lstStyle/>
          <a:p>
            <a:pPr algn="ctr"/>
            <a:r>
              <a:rPr lang="en-US" b="1">
                <a:latin typeface="Calibri"/>
                <a:ea typeface="Arial" charset="0"/>
                <a:cs typeface="Arial"/>
              </a:rPr>
              <a:t>How Much is That?</a:t>
            </a:r>
          </a:p>
        </p:txBody>
      </p:sp>
      <p:sp>
        <p:nvSpPr>
          <p:cNvPr id="9" name="Shape 63"/>
          <p:cNvSpPr/>
          <p:nvPr/>
        </p:nvSpPr>
        <p:spPr>
          <a:xfrm>
            <a:off x="1524000" y="1058376"/>
            <a:ext cx="91440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defTabSz="321440"/>
            <a:endParaRPr sz="1266">
              <a:latin typeface="Calibri"/>
            </a:endParaRPr>
          </a:p>
        </p:txBody>
      </p:sp>
      <p:sp>
        <p:nvSpPr>
          <p:cNvPr id="14" name="TextBox 13"/>
          <p:cNvSpPr txBox="1"/>
          <p:nvPr/>
        </p:nvSpPr>
        <p:spPr>
          <a:xfrm>
            <a:off x="6673657" y="1763447"/>
            <a:ext cx="172829" cy="5741444"/>
          </a:xfrm>
          <a:prstGeom prst="rect">
            <a:avLst/>
          </a:prstGeom>
          <a:solidFill>
            <a:schemeClr val="bg1"/>
          </a:solidFill>
        </p:spPr>
        <p:txBody>
          <a:bodyPr wrap="square" rtlCol="0">
            <a:spAutoFit/>
          </a:bodyPr>
          <a:lstStyle/>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solidFill>
                <a:prstClr val="white"/>
              </a:solidFill>
              <a:latin typeface="Calibri"/>
            </a:endParaRPr>
          </a:p>
          <a:p>
            <a:pPr defTabSz="321440"/>
            <a:endParaRPr lang="en-US" sz="1266">
              <a:solidFill>
                <a:prstClr val="white"/>
              </a:solidFill>
              <a:latin typeface="Calibri"/>
            </a:endParaRPr>
          </a:p>
          <a:p>
            <a:pPr defTabSz="321440"/>
            <a:endParaRPr lang="en-US" sz="1266">
              <a:solidFill>
                <a:prstClr val="white"/>
              </a:solidFill>
              <a:latin typeface="Calibri"/>
            </a:endParaRPr>
          </a:p>
          <a:p>
            <a:pPr defTabSz="321440"/>
            <a:r>
              <a:rPr lang="en-US" sz="1266">
                <a:solidFill>
                  <a:prstClr val="white"/>
                </a:solidFill>
                <a:latin typeface="Calibri"/>
              </a:rPr>
              <a:t>A</a:t>
            </a:r>
          </a:p>
        </p:txBody>
      </p:sp>
      <p:sp>
        <p:nvSpPr>
          <p:cNvPr id="4" name="TextBox 3"/>
          <p:cNvSpPr txBox="1"/>
          <p:nvPr/>
        </p:nvSpPr>
        <p:spPr>
          <a:xfrm>
            <a:off x="3956760" y="1804761"/>
            <a:ext cx="1517610" cy="5741444"/>
          </a:xfrm>
          <a:prstGeom prst="rect">
            <a:avLst/>
          </a:prstGeom>
          <a:solidFill>
            <a:schemeClr val="bg1"/>
          </a:solidFill>
        </p:spPr>
        <p:txBody>
          <a:bodyPr wrap="square" rtlCol="0">
            <a:spAutoFit/>
          </a:bodyPr>
          <a:lstStyle/>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latin typeface="Calibri"/>
            </a:endParaRPr>
          </a:p>
          <a:p>
            <a:pPr defTabSz="321440"/>
            <a:endParaRPr lang="en-US" sz="1266">
              <a:solidFill>
                <a:prstClr val="white"/>
              </a:solidFill>
              <a:latin typeface="Calibri"/>
            </a:endParaRPr>
          </a:p>
          <a:p>
            <a:pPr defTabSz="321440"/>
            <a:endParaRPr lang="en-US" sz="1266">
              <a:solidFill>
                <a:prstClr val="white"/>
              </a:solidFill>
              <a:latin typeface="Calibri"/>
            </a:endParaRPr>
          </a:p>
          <a:p>
            <a:pPr defTabSz="321440"/>
            <a:endParaRPr lang="en-US" sz="1266">
              <a:solidFill>
                <a:prstClr val="white"/>
              </a:solidFill>
              <a:latin typeface="Calibri"/>
            </a:endParaRPr>
          </a:p>
          <a:p>
            <a:pPr defTabSz="321440"/>
            <a:r>
              <a:rPr lang="en-US" sz="1266">
                <a:solidFill>
                  <a:prstClr val="white"/>
                </a:solidFill>
                <a:latin typeface="Calibri"/>
              </a:rPr>
              <a:t>A</a:t>
            </a:r>
          </a:p>
        </p:txBody>
      </p:sp>
      <p:sp>
        <p:nvSpPr>
          <p:cNvPr id="13" name="TextBox 12">
            <a:extLst>
              <a:ext uri="{FF2B5EF4-FFF2-40B4-BE49-F238E27FC236}">
                <a16:creationId xmlns:a16="http://schemas.microsoft.com/office/drawing/2014/main" id="{2A637EF7-3A00-D44A-9592-70E6F5022CCF}"/>
              </a:ext>
            </a:extLst>
          </p:cNvPr>
          <p:cNvSpPr txBox="1"/>
          <p:nvPr/>
        </p:nvSpPr>
        <p:spPr>
          <a:xfrm>
            <a:off x="8239125" y="2576432"/>
            <a:ext cx="2185350" cy="2818849"/>
          </a:xfrm>
          <a:prstGeom prst="rect">
            <a:avLst/>
          </a:prstGeom>
          <a:noFill/>
        </p:spPr>
        <p:txBody>
          <a:bodyPr wrap="square" rtlCol="0">
            <a:spAutoFit/>
          </a:bodyPr>
          <a:lstStyle/>
          <a:p>
            <a:pPr defTabSz="321440"/>
            <a:r>
              <a:rPr lang="en-US" sz="2953" b="1">
                <a:solidFill>
                  <a:srgbClr val="FF0000"/>
                </a:solidFill>
                <a:latin typeface="Calibri"/>
              </a:rPr>
              <a:t>5% strength of what? </a:t>
            </a:r>
          </a:p>
          <a:p>
            <a:pPr defTabSz="321440"/>
            <a:endParaRPr lang="en-US" sz="2953" b="1">
              <a:solidFill>
                <a:srgbClr val="FF0000"/>
              </a:solidFill>
              <a:latin typeface="Calibri"/>
            </a:endParaRPr>
          </a:p>
          <a:p>
            <a:pPr defTabSz="321440"/>
            <a:endParaRPr lang="en-US" sz="2953" b="1">
              <a:solidFill>
                <a:srgbClr val="FF0000"/>
              </a:solidFill>
              <a:latin typeface="Calibri"/>
            </a:endParaRPr>
          </a:p>
          <a:p>
            <a:pPr defTabSz="321440"/>
            <a:r>
              <a:rPr lang="en-US" sz="2953" b="1">
                <a:solidFill>
                  <a:srgbClr val="FF0000"/>
                </a:solidFill>
                <a:latin typeface="Calibri"/>
              </a:rPr>
              <a:t>How much is 5%?</a:t>
            </a:r>
          </a:p>
        </p:txBody>
      </p:sp>
      <p:pic>
        <p:nvPicPr>
          <p:cNvPr id="3" name="Picture 2">
            <a:extLst>
              <a:ext uri="{FF2B5EF4-FFF2-40B4-BE49-F238E27FC236}">
                <a16:creationId xmlns:a16="http://schemas.microsoft.com/office/drawing/2014/main" id="{938C6D5E-85B8-FB42-965C-4280299BEA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9752" y="1660924"/>
            <a:ext cx="2520717" cy="2520717"/>
          </a:xfrm>
          <a:prstGeom prst="rect">
            <a:avLst/>
          </a:prstGeom>
        </p:spPr>
      </p:pic>
      <p:grpSp>
        <p:nvGrpSpPr>
          <p:cNvPr id="11" name="Group 10">
            <a:extLst>
              <a:ext uri="{FF2B5EF4-FFF2-40B4-BE49-F238E27FC236}">
                <a16:creationId xmlns:a16="http://schemas.microsoft.com/office/drawing/2014/main" id="{C09D99E5-1EC3-4C4B-8E1A-905DA673A706}"/>
              </a:ext>
            </a:extLst>
          </p:cNvPr>
          <p:cNvGrpSpPr/>
          <p:nvPr/>
        </p:nvGrpSpPr>
        <p:grpSpPr>
          <a:xfrm>
            <a:off x="1916906" y="4250183"/>
            <a:ext cx="2798658" cy="2313619"/>
            <a:chOff x="558800" y="6044702"/>
            <a:chExt cx="3980314" cy="3290481"/>
          </a:xfrm>
        </p:grpSpPr>
        <p:pic>
          <p:nvPicPr>
            <p:cNvPr id="6" name="Picture 5">
              <a:extLst>
                <a:ext uri="{FF2B5EF4-FFF2-40B4-BE49-F238E27FC236}">
                  <a16:creationId xmlns:a16="http://schemas.microsoft.com/office/drawing/2014/main" id="{D2247459-BFDF-4F4E-9C50-40BC7C74967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58800" y="6044702"/>
              <a:ext cx="3556663" cy="2966751"/>
            </a:xfrm>
            <a:prstGeom prst="rect">
              <a:avLst/>
            </a:prstGeom>
          </p:spPr>
        </p:pic>
        <p:sp>
          <p:nvSpPr>
            <p:cNvPr id="8" name="Rectangle 7">
              <a:extLst>
                <a:ext uri="{FF2B5EF4-FFF2-40B4-BE49-F238E27FC236}">
                  <a16:creationId xmlns:a16="http://schemas.microsoft.com/office/drawing/2014/main" id="{88CED14D-603A-6246-B593-B72505DB9291}"/>
                </a:ext>
              </a:extLst>
            </p:cNvPr>
            <p:cNvSpPr/>
            <p:nvPr/>
          </p:nvSpPr>
          <p:spPr>
            <a:xfrm>
              <a:off x="2785959" y="8626853"/>
              <a:ext cx="1753155" cy="7083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1440"/>
              <a:endParaRPr lang="en-US" sz="1266">
                <a:solidFill>
                  <a:prstClr val="white"/>
                </a:solidFill>
                <a:latin typeface="Calibri"/>
              </a:endParaRPr>
            </a:p>
          </p:txBody>
        </p:sp>
      </p:grpSp>
      <p:pic>
        <p:nvPicPr>
          <p:cNvPr id="12" name="Picture 11">
            <a:extLst>
              <a:ext uri="{FF2B5EF4-FFF2-40B4-BE49-F238E27FC236}">
                <a16:creationId xmlns:a16="http://schemas.microsoft.com/office/drawing/2014/main" id="{AF63B349-537D-5E4A-8024-4DDD6142DC9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38513" y="2059491"/>
            <a:ext cx="3622642" cy="3825510"/>
          </a:xfrm>
          <a:prstGeom prst="rect">
            <a:avLst/>
          </a:prstGeom>
        </p:spPr>
      </p:pic>
      <p:sp>
        <p:nvSpPr>
          <p:cNvPr id="10" name="TextBox 9">
            <a:extLst>
              <a:ext uri="{FF2B5EF4-FFF2-40B4-BE49-F238E27FC236}">
                <a16:creationId xmlns:a16="http://schemas.microsoft.com/office/drawing/2014/main" id="{CECA5253-09A1-334B-9599-A391020BA7D3}"/>
              </a:ext>
            </a:extLst>
          </p:cNvPr>
          <p:cNvSpPr txBox="1"/>
          <p:nvPr/>
        </p:nvSpPr>
        <p:spPr>
          <a:xfrm>
            <a:off x="4238513" y="4186370"/>
            <a:ext cx="2417919" cy="1261114"/>
          </a:xfrm>
          <a:prstGeom prst="rect">
            <a:avLst/>
          </a:prstGeom>
          <a:noFill/>
        </p:spPr>
        <p:txBody>
          <a:bodyPr wrap="square" rtlCol="0">
            <a:spAutoFit/>
          </a:bodyPr>
          <a:lstStyle/>
          <a:p>
            <a:pPr algn="r" defTabSz="321440"/>
            <a:r>
              <a:rPr lang="en-US" sz="1266">
                <a:solidFill>
                  <a:srgbClr val="E7E6E6">
                    <a:lumMod val="50000"/>
                  </a:srgbClr>
                </a:solidFill>
                <a:latin typeface="Calibri"/>
                <a:ea typeface="Calibri"/>
                <a:cs typeface="Calibri"/>
              </a:rPr>
              <a:t>They </a:t>
            </a:r>
          </a:p>
          <a:p>
            <a:pPr algn="r" defTabSz="321440"/>
            <a:r>
              <a:rPr lang="en-US" sz="1266">
                <a:solidFill>
                  <a:srgbClr val="E7E6E6">
                    <a:lumMod val="50000"/>
                  </a:srgbClr>
                </a:solidFill>
                <a:latin typeface="Calibri"/>
                <a:ea typeface="Calibri"/>
                <a:cs typeface="Calibri"/>
              </a:rPr>
              <a:t>want </a:t>
            </a:r>
          </a:p>
          <a:p>
            <a:pPr algn="r" defTabSz="321440"/>
            <a:r>
              <a:rPr lang="en-US" sz="1266">
                <a:solidFill>
                  <a:srgbClr val="E7E6E6">
                    <a:lumMod val="50000"/>
                  </a:srgbClr>
                </a:solidFill>
                <a:latin typeface="Calibri"/>
                <a:ea typeface="Calibri"/>
                <a:cs typeface="Calibri"/>
              </a:rPr>
              <a:t>you </a:t>
            </a:r>
          </a:p>
          <a:p>
            <a:pPr algn="r" defTabSz="321440"/>
            <a:r>
              <a:rPr lang="en-US" sz="1266">
                <a:solidFill>
                  <a:srgbClr val="E7E6E6">
                    <a:lumMod val="50000"/>
                  </a:srgbClr>
                </a:solidFill>
                <a:latin typeface="Calibri"/>
                <a:ea typeface="Calibri"/>
                <a:cs typeface="Calibri"/>
              </a:rPr>
              <a:t>to </a:t>
            </a:r>
          </a:p>
          <a:p>
            <a:pPr algn="r" defTabSz="321440"/>
            <a:r>
              <a:rPr lang="en-US" sz="1266">
                <a:solidFill>
                  <a:srgbClr val="E7E6E6">
                    <a:lumMod val="50000"/>
                  </a:srgbClr>
                </a:solidFill>
                <a:latin typeface="Calibri"/>
                <a:ea typeface="Calibri"/>
                <a:cs typeface="Calibri"/>
              </a:rPr>
              <a:t>be </a:t>
            </a:r>
          </a:p>
          <a:p>
            <a:pPr algn="r" defTabSz="321440"/>
            <a:r>
              <a:rPr lang="en-US" sz="1266">
                <a:solidFill>
                  <a:srgbClr val="E7E6E6">
                    <a:lumMod val="50000"/>
                  </a:srgbClr>
                </a:solidFill>
                <a:latin typeface="Calibri"/>
                <a:ea typeface="Calibri"/>
                <a:cs typeface="Calibri"/>
              </a:rPr>
              <a:t>confused!</a:t>
            </a:r>
          </a:p>
        </p:txBody>
      </p:sp>
      <p:sp>
        <p:nvSpPr>
          <p:cNvPr id="17" name="Donut 16"/>
          <p:cNvSpPr/>
          <p:nvPr/>
        </p:nvSpPr>
        <p:spPr>
          <a:xfrm>
            <a:off x="5756125" y="3181648"/>
            <a:ext cx="982815" cy="499728"/>
          </a:xfrm>
          <a:prstGeom prst="donut">
            <a:avLst>
              <a:gd name="adj" fmla="val 11599"/>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1440"/>
            <a:endParaRPr lang="en-US" sz="1266">
              <a:solidFill>
                <a:prstClr val="black"/>
              </a:solidFill>
              <a:latin typeface="Calibri"/>
            </a:endParaRPr>
          </a:p>
        </p:txBody>
      </p:sp>
      <p:sp>
        <p:nvSpPr>
          <p:cNvPr id="22" name="TextBox 21"/>
          <p:cNvSpPr txBox="1"/>
          <p:nvPr/>
        </p:nvSpPr>
        <p:spPr>
          <a:xfrm>
            <a:off x="3377054" y="3305711"/>
            <a:ext cx="4323025" cy="1336648"/>
          </a:xfrm>
          <a:prstGeom prst="rect">
            <a:avLst/>
          </a:prstGeom>
          <a:solidFill>
            <a:schemeClr val="bg1">
              <a:lumMod val="85000"/>
            </a:schemeClr>
          </a:solidFill>
          <a:ln w="57150">
            <a:solidFill>
              <a:schemeClr val="tx1">
                <a:lumMod val="65000"/>
                <a:lumOff val="35000"/>
              </a:schemeClr>
            </a:solidFill>
          </a:ln>
        </p:spPr>
        <p:txBody>
          <a:bodyPr wrap="square" rtlCol="0">
            <a:spAutoFit/>
          </a:bodyPr>
          <a:lstStyle/>
          <a:p>
            <a:pPr defTabSz="321440"/>
            <a:r>
              <a:rPr lang="en-US" sz="8086" b="1" i="1">
                <a:solidFill>
                  <a:srgbClr val="FF0000"/>
                </a:solidFill>
                <a:latin typeface="Calibri"/>
              </a:rPr>
              <a:t>41.3 mg!</a:t>
            </a:r>
          </a:p>
        </p:txBody>
      </p:sp>
      <p:pic>
        <p:nvPicPr>
          <p:cNvPr id="18" name="Picture 17">
            <a:extLst>
              <a:ext uri="{FF2B5EF4-FFF2-40B4-BE49-F238E27FC236}">
                <a16:creationId xmlns:a16="http://schemas.microsoft.com/office/drawing/2014/main" id="{0516BD5F-6F17-0B4C-BF07-B24CE74462A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93608" y="5725384"/>
            <a:ext cx="1857293" cy="947007"/>
          </a:xfrm>
          <a:prstGeom prst="rect">
            <a:avLst/>
          </a:prstGeom>
        </p:spPr>
      </p:pic>
      <p:pic>
        <p:nvPicPr>
          <p:cNvPr id="16" name="Picture 15">
            <a:extLst>
              <a:ext uri="{FF2B5EF4-FFF2-40B4-BE49-F238E27FC236}">
                <a16:creationId xmlns:a16="http://schemas.microsoft.com/office/drawing/2014/main" id="{8D752401-B74A-0746-B6B4-9D03344F735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30302" y="1660923"/>
            <a:ext cx="4765426" cy="4765426"/>
          </a:xfrm>
          <a:prstGeom prst="rect">
            <a:avLst/>
          </a:prstGeom>
        </p:spPr>
      </p:pic>
      <p:sp>
        <p:nvSpPr>
          <p:cNvPr id="20" name="Rectangle: Top Corners Rounded 19">
            <a:extLst>
              <a:ext uri="{FF2B5EF4-FFF2-40B4-BE49-F238E27FC236}">
                <a16:creationId xmlns:a16="http://schemas.microsoft.com/office/drawing/2014/main" id="{F80F1B61-E044-AB7C-5160-5A28EA35EFAC}"/>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7" name="Picture 6" descr="A logo for a health care company&#10;&#10;AI-generated content may be incorrect.">
            <a:extLst>
              <a:ext uri="{FF2B5EF4-FFF2-40B4-BE49-F238E27FC236}">
                <a16:creationId xmlns:a16="http://schemas.microsoft.com/office/drawing/2014/main" id="{90A50A56-F23D-E2E9-238E-405C090192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23" name="Slide Number Placeholder 3">
            <a:extLst>
              <a:ext uri="{FF2B5EF4-FFF2-40B4-BE49-F238E27FC236}">
                <a16:creationId xmlns:a16="http://schemas.microsoft.com/office/drawing/2014/main" id="{7A31F0F9-8DD3-817E-46B4-A344F44BFAB8}"/>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66</a:t>
            </a:fld>
            <a:endParaRPr lang="en-US" sz="1400" dirty="0">
              <a:ea typeface="Calibri"/>
              <a:cs typeface="Calibri"/>
            </a:endParaRPr>
          </a:p>
        </p:txBody>
      </p:sp>
    </p:spTree>
    <p:extLst>
      <p:ext uri="{BB962C8B-B14F-4D97-AF65-F5344CB8AC3E}">
        <p14:creationId xmlns:p14="http://schemas.microsoft.com/office/powerpoint/2010/main" val="421030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p:cTn id="32"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10">
                                            <p:txEl>
                                              <p:pRg st="0" end="0"/>
                                            </p:txEl>
                                          </p:spTgt>
                                        </p:tgtEl>
                                      </p:cBhvr>
                                    </p:animEffect>
                                  </p:childTnLst>
                                </p:cTn>
                              </p:par>
                              <p:par>
                                <p:cTn id="35" presetID="53" presetClass="entr" presetSubtype="16" fill="hold" nodeType="withEffect">
                                  <p:stCondLst>
                                    <p:cond delay="500"/>
                                  </p:stCondLst>
                                  <p:childTnLst>
                                    <p:set>
                                      <p:cBhvr>
                                        <p:cTn id="36" dur="1" fill="hold">
                                          <p:stCondLst>
                                            <p:cond delay="0"/>
                                          </p:stCondLst>
                                        </p:cTn>
                                        <p:tgtEl>
                                          <p:spTgt spid="10">
                                            <p:txEl>
                                              <p:pRg st="1" end="1"/>
                                            </p:txEl>
                                          </p:spTgt>
                                        </p:tgtEl>
                                        <p:attrNameLst>
                                          <p:attrName>style.visibility</p:attrName>
                                        </p:attrNameLst>
                                      </p:cBhvr>
                                      <p:to>
                                        <p:strVal val="visible"/>
                                      </p:to>
                                    </p:set>
                                    <p:anim calcmode="lin" valueType="num">
                                      <p:cBhvr>
                                        <p:cTn id="37"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38"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39" dur="500"/>
                                        <p:tgtEl>
                                          <p:spTgt spid="10">
                                            <p:txEl>
                                              <p:pRg st="1" end="1"/>
                                            </p:txEl>
                                          </p:spTgt>
                                        </p:tgtEl>
                                      </p:cBhvr>
                                    </p:animEffect>
                                  </p:childTnLst>
                                </p:cTn>
                              </p:par>
                              <p:par>
                                <p:cTn id="40" presetID="53" presetClass="entr" presetSubtype="16" fill="hold" nodeType="withEffect">
                                  <p:stCondLst>
                                    <p:cond delay="1000"/>
                                  </p:stCondLst>
                                  <p:childTnLst>
                                    <p:set>
                                      <p:cBhvr>
                                        <p:cTn id="41" dur="1" fill="hold">
                                          <p:stCondLst>
                                            <p:cond delay="0"/>
                                          </p:stCondLst>
                                        </p:cTn>
                                        <p:tgtEl>
                                          <p:spTgt spid="10">
                                            <p:txEl>
                                              <p:pRg st="2" end="2"/>
                                            </p:txEl>
                                          </p:spTgt>
                                        </p:tgtEl>
                                        <p:attrNameLst>
                                          <p:attrName>style.visibility</p:attrName>
                                        </p:attrNameLst>
                                      </p:cBhvr>
                                      <p:to>
                                        <p:strVal val="visible"/>
                                      </p:to>
                                    </p:set>
                                    <p:anim calcmode="lin" valueType="num">
                                      <p:cBhvr>
                                        <p:cTn id="42"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43"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44" dur="500"/>
                                        <p:tgtEl>
                                          <p:spTgt spid="10">
                                            <p:txEl>
                                              <p:pRg st="2" end="2"/>
                                            </p:txEl>
                                          </p:spTgt>
                                        </p:tgtEl>
                                      </p:cBhvr>
                                    </p:animEffect>
                                  </p:childTnLst>
                                </p:cTn>
                              </p:par>
                              <p:par>
                                <p:cTn id="45" presetID="53" presetClass="entr" presetSubtype="16" fill="hold" nodeType="withEffect">
                                  <p:stCondLst>
                                    <p:cond delay="1500"/>
                                  </p:stCondLst>
                                  <p:childTnLst>
                                    <p:set>
                                      <p:cBhvr>
                                        <p:cTn id="46" dur="1" fill="hold">
                                          <p:stCondLst>
                                            <p:cond delay="0"/>
                                          </p:stCondLst>
                                        </p:cTn>
                                        <p:tgtEl>
                                          <p:spTgt spid="10">
                                            <p:txEl>
                                              <p:pRg st="3" end="3"/>
                                            </p:txEl>
                                          </p:spTgt>
                                        </p:tgtEl>
                                        <p:attrNameLst>
                                          <p:attrName>style.visibility</p:attrName>
                                        </p:attrNameLst>
                                      </p:cBhvr>
                                      <p:to>
                                        <p:strVal val="visible"/>
                                      </p:to>
                                    </p:set>
                                    <p:anim calcmode="lin" valueType="num">
                                      <p:cBhvr>
                                        <p:cTn id="47"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48"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49" dur="500"/>
                                        <p:tgtEl>
                                          <p:spTgt spid="10">
                                            <p:txEl>
                                              <p:pRg st="3" end="3"/>
                                            </p:txEl>
                                          </p:spTgt>
                                        </p:tgtEl>
                                      </p:cBhvr>
                                    </p:animEffect>
                                  </p:childTnLst>
                                </p:cTn>
                              </p:par>
                              <p:par>
                                <p:cTn id="50" presetID="53" presetClass="entr" presetSubtype="16" fill="hold" nodeType="withEffect">
                                  <p:stCondLst>
                                    <p:cond delay="2000"/>
                                  </p:stCondLst>
                                  <p:childTnLst>
                                    <p:set>
                                      <p:cBhvr>
                                        <p:cTn id="51" dur="1" fill="hold">
                                          <p:stCondLst>
                                            <p:cond delay="0"/>
                                          </p:stCondLst>
                                        </p:cTn>
                                        <p:tgtEl>
                                          <p:spTgt spid="10">
                                            <p:txEl>
                                              <p:pRg st="4" end="4"/>
                                            </p:txEl>
                                          </p:spTgt>
                                        </p:tgtEl>
                                        <p:attrNameLst>
                                          <p:attrName>style.visibility</p:attrName>
                                        </p:attrNameLst>
                                      </p:cBhvr>
                                      <p:to>
                                        <p:strVal val="visible"/>
                                      </p:to>
                                    </p:set>
                                    <p:anim calcmode="lin" valueType="num">
                                      <p:cBhvr>
                                        <p:cTn id="52"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53"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54" dur="500"/>
                                        <p:tgtEl>
                                          <p:spTgt spid="10">
                                            <p:txEl>
                                              <p:pRg st="4" end="4"/>
                                            </p:txEl>
                                          </p:spTgt>
                                        </p:tgtEl>
                                      </p:cBhvr>
                                    </p:animEffect>
                                  </p:childTnLst>
                                </p:cTn>
                              </p:par>
                              <p:par>
                                <p:cTn id="55" presetID="53" presetClass="entr" presetSubtype="16" fill="hold" nodeType="withEffect">
                                  <p:stCondLst>
                                    <p:cond delay="2500"/>
                                  </p:stCondLst>
                                  <p:childTnLst>
                                    <p:set>
                                      <p:cBhvr>
                                        <p:cTn id="56" dur="1" fill="hold">
                                          <p:stCondLst>
                                            <p:cond delay="0"/>
                                          </p:stCondLst>
                                        </p:cTn>
                                        <p:tgtEl>
                                          <p:spTgt spid="10">
                                            <p:txEl>
                                              <p:pRg st="5" end="5"/>
                                            </p:txEl>
                                          </p:spTgt>
                                        </p:tgtEl>
                                        <p:attrNameLst>
                                          <p:attrName>style.visibility</p:attrName>
                                        </p:attrNameLst>
                                      </p:cBhvr>
                                      <p:to>
                                        <p:strVal val="visible"/>
                                      </p:to>
                                    </p:set>
                                    <p:anim calcmode="lin" valueType="num">
                                      <p:cBhvr>
                                        <p:cTn id="57" dur="500" fill="hold"/>
                                        <p:tgtEl>
                                          <p:spTgt spid="10">
                                            <p:txEl>
                                              <p:pRg st="5" end="5"/>
                                            </p:txEl>
                                          </p:spTgt>
                                        </p:tgtEl>
                                        <p:attrNameLst>
                                          <p:attrName>ppt_w</p:attrName>
                                        </p:attrNameLst>
                                      </p:cBhvr>
                                      <p:tavLst>
                                        <p:tav tm="0">
                                          <p:val>
                                            <p:fltVal val="0"/>
                                          </p:val>
                                        </p:tav>
                                        <p:tav tm="100000">
                                          <p:val>
                                            <p:strVal val="#ppt_w"/>
                                          </p:val>
                                        </p:tav>
                                      </p:tavLst>
                                    </p:anim>
                                    <p:anim calcmode="lin" valueType="num">
                                      <p:cBhvr>
                                        <p:cTn id="58" dur="500" fill="hold"/>
                                        <p:tgtEl>
                                          <p:spTgt spid="10">
                                            <p:txEl>
                                              <p:pRg st="5" end="5"/>
                                            </p:txEl>
                                          </p:spTgt>
                                        </p:tgtEl>
                                        <p:attrNameLst>
                                          <p:attrName>ppt_h</p:attrName>
                                        </p:attrNameLst>
                                      </p:cBhvr>
                                      <p:tavLst>
                                        <p:tav tm="0">
                                          <p:val>
                                            <p:fltVal val="0"/>
                                          </p:val>
                                        </p:tav>
                                        <p:tav tm="100000">
                                          <p:val>
                                            <p:strVal val="#ppt_h"/>
                                          </p:val>
                                        </p:tav>
                                      </p:tavLst>
                                    </p:anim>
                                    <p:animEffect transition="in" filter="fade">
                                      <p:cBhvr>
                                        <p:cTn id="59" dur="500"/>
                                        <p:tgtEl>
                                          <p:spTgt spid="10">
                                            <p:txEl>
                                              <p:pRg st="5" end="5"/>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3">
                                            <p:txEl>
                                              <p:pRg st="0" end="0"/>
                                            </p:txEl>
                                          </p:spTgt>
                                        </p:tgtEl>
                                        <p:attrNameLst>
                                          <p:attrName>style.visibility</p:attrName>
                                        </p:attrNameLst>
                                      </p:cBhvr>
                                      <p:to>
                                        <p:strVal val="visible"/>
                                      </p:to>
                                    </p:set>
                                    <p:animEffect transition="in" filter="fade">
                                      <p:cBhvr>
                                        <p:cTn id="64" dur="500"/>
                                        <p:tgtEl>
                                          <p:spTgt spid="13">
                                            <p:txEl>
                                              <p:pRg st="0" end="0"/>
                                            </p:txEl>
                                          </p:spTgt>
                                        </p:tgtEl>
                                      </p:cBhvr>
                                    </p:animEffect>
                                  </p:childTnLst>
                                </p:cTn>
                              </p:par>
                              <p:par>
                                <p:cTn id="65" presetID="10" presetClass="entr" presetSubtype="0" fill="hold" nodeType="withEffect">
                                  <p:stCondLst>
                                    <p:cond delay="1500"/>
                                  </p:stCondLst>
                                  <p:childTnLst>
                                    <p:set>
                                      <p:cBhvr>
                                        <p:cTn id="66" dur="1" fill="hold">
                                          <p:stCondLst>
                                            <p:cond delay="0"/>
                                          </p:stCondLst>
                                        </p:cTn>
                                        <p:tgtEl>
                                          <p:spTgt spid="13">
                                            <p:txEl>
                                              <p:pRg st="3" end="3"/>
                                            </p:txEl>
                                          </p:spTgt>
                                        </p:tgtEl>
                                        <p:attrNameLst>
                                          <p:attrName>style.visibility</p:attrName>
                                        </p:attrNameLst>
                                      </p:cBhvr>
                                      <p:to>
                                        <p:strVal val="visible"/>
                                      </p:to>
                                    </p:set>
                                    <p:animEffect transition="in" filter="fade">
                                      <p:cBhvr>
                                        <p:cTn id="67" dur="500"/>
                                        <p:tgtEl>
                                          <p:spTgt spid="13">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p:cTn id="72" dur="1250" fill="hold"/>
                                        <p:tgtEl>
                                          <p:spTgt spid="22"/>
                                        </p:tgtEl>
                                        <p:attrNameLst>
                                          <p:attrName>ppt_w</p:attrName>
                                        </p:attrNameLst>
                                      </p:cBhvr>
                                      <p:tavLst>
                                        <p:tav tm="0">
                                          <p:val>
                                            <p:fltVal val="0"/>
                                          </p:val>
                                        </p:tav>
                                        <p:tav tm="100000">
                                          <p:val>
                                            <p:strVal val="#ppt_w"/>
                                          </p:val>
                                        </p:tav>
                                      </p:tavLst>
                                    </p:anim>
                                    <p:anim calcmode="lin" valueType="num">
                                      <p:cBhvr>
                                        <p:cTn id="73" dur="1250" fill="hold"/>
                                        <p:tgtEl>
                                          <p:spTgt spid="22"/>
                                        </p:tgtEl>
                                        <p:attrNameLst>
                                          <p:attrName>ppt_h</p:attrName>
                                        </p:attrNameLst>
                                      </p:cBhvr>
                                      <p:tavLst>
                                        <p:tav tm="0">
                                          <p:val>
                                            <p:fltVal val="0"/>
                                          </p:val>
                                        </p:tav>
                                        <p:tav tm="100000">
                                          <p:val>
                                            <p:strVal val="#ppt_h"/>
                                          </p:val>
                                        </p:tav>
                                      </p:tavLst>
                                    </p:anim>
                                    <p:animEffect transition="in" filter="fade">
                                      <p:cBhvr>
                                        <p:cTn id="74" dur="1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animBg="1"/>
      <p:bldP spid="17" grpId="0" animBg="1"/>
      <p:bldP spid="2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TextBox 283">
            <a:extLst>
              <a:ext uri="{FF2B5EF4-FFF2-40B4-BE49-F238E27FC236}">
                <a16:creationId xmlns:a16="http://schemas.microsoft.com/office/drawing/2014/main" id="{D57FDE2E-DBA4-B44B-89F2-869526715E7A}"/>
              </a:ext>
            </a:extLst>
          </p:cNvPr>
          <p:cNvSpPr txBox="1"/>
          <p:nvPr/>
        </p:nvSpPr>
        <p:spPr>
          <a:xfrm>
            <a:off x="7025772" y="9044108"/>
            <a:ext cx="184731" cy="369332"/>
          </a:xfrm>
          <a:prstGeom prst="rect">
            <a:avLst/>
          </a:prstGeom>
          <a:noFill/>
        </p:spPr>
        <p:txBody>
          <a:bodyPr wrap="none" rtlCol="0">
            <a:spAutoFit/>
          </a:bodyPr>
          <a:lstStyle/>
          <a:p>
            <a:pPr defTabSz="914259">
              <a:defRPr/>
            </a:pPr>
            <a:endParaRPr lang="en-US">
              <a:solidFill>
                <a:prstClr val="black"/>
              </a:solidFill>
              <a:latin typeface="Calibri" panose="020F0502020204030204"/>
              <a:sym typeface="Helvetica"/>
            </a:endParaRPr>
          </a:p>
        </p:txBody>
      </p:sp>
      <p:grpSp>
        <p:nvGrpSpPr>
          <p:cNvPr id="4" name="Group 3">
            <a:extLst>
              <a:ext uri="{FF2B5EF4-FFF2-40B4-BE49-F238E27FC236}">
                <a16:creationId xmlns:a16="http://schemas.microsoft.com/office/drawing/2014/main" id="{27FBEE69-D0C5-D7E1-6F68-977A296F0C61}"/>
              </a:ext>
            </a:extLst>
          </p:cNvPr>
          <p:cNvGrpSpPr/>
          <p:nvPr/>
        </p:nvGrpSpPr>
        <p:grpSpPr>
          <a:xfrm>
            <a:off x="1783936" y="365962"/>
            <a:ext cx="9100037" cy="6492039"/>
            <a:chOff x="1516567" y="126213"/>
            <a:chExt cx="9151436" cy="6731787"/>
          </a:xfrm>
        </p:grpSpPr>
        <p:pic>
          <p:nvPicPr>
            <p:cNvPr id="13" name="Picture 12">
              <a:extLst>
                <a:ext uri="{FF2B5EF4-FFF2-40B4-BE49-F238E27FC236}">
                  <a16:creationId xmlns:a16="http://schemas.microsoft.com/office/drawing/2014/main" id="{2A9C0349-C8A8-8F4F-A1A9-21DFAD3A63DE}"/>
                </a:ext>
              </a:extLst>
            </p:cNvPr>
            <p:cNvPicPr>
              <a:picLocks noChangeAspect="1"/>
            </p:cNvPicPr>
            <p:nvPr/>
          </p:nvPicPr>
          <p:blipFill rotWithShape="1">
            <a:blip r:embed="rId3" cstate="email">
              <a:alphaModFix amt="68000"/>
              <a:extLst>
                <a:ext uri="{BEBA8EAE-BF5A-486C-A8C5-ECC9F3942E4B}">
                  <a14:imgProps xmlns:a14="http://schemas.microsoft.com/office/drawing/2010/main">
                    <a14:imgLayer r:embed="rId4">
                      <a14:imgEffect>
                        <a14:brightnessContrast contrast="18000"/>
                      </a14:imgEffect>
                    </a14:imgLayer>
                  </a14:imgProps>
                </a:ext>
                <a:ext uri="{28A0092B-C50C-407E-A947-70E740481C1C}">
                  <a14:useLocalDpi xmlns:a14="http://schemas.microsoft.com/office/drawing/2010/main"/>
                </a:ext>
              </a:extLst>
            </a:blip>
            <a:srcRect/>
            <a:stretch/>
          </p:blipFill>
          <p:spPr>
            <a:xfrm>
              <a:off x="1520286" y="864722"/>
              <a:ext cx="9147717" cy="5993278"/>
            </a:xfrm>
            <a:prstGeom prst="rect">
              <a:avLst/>
            </a:prstGeom>
          </p:spPr>
        </p:pic>
        <p:pic>
          <p:nvPicPr>
            <p:cNvPr id="15" name="image12.png">
              <a:extLst>
                <a:ext uri="{FF2B5EF4-FFF2-40B4-BE49-F238E27FC236}">
                  <a16:creationId xmlns:a16="http://schemas.microsoft.com/office/drawing/2014/main" id="{81BD328F-1996-4D4E-86E5-0E6ECDF388C2}"/>
                </a:ext>
              </a:extLst>
            </p:cNvPr>
            <p:cNvPicPr/>
            <p:nvPr/>
          </p:nvPicPr>
          <p:blipFill>
            <a:blip r:embed="rId5" cstate="email">
              <a:extLst>
                <a:ext uri="{28A0092B-C50C-407E-A947-70E740481C1C}">
                  <a14:useLocalDpi xmlns:a14="http://schemas.microsoft.com/office/drawing/2010/main"/>
                </a:ext>
              </a:extLst>
            </a:blip>
            <a:srcRect/>
            <a:stretch>
              <a:fillRect/>
            </a:stretch>
          </p:blipFill>
          <p:spPr>
            <a:xfrm>
              <a:off x="2183752" y="2510806"/>
              <a:ext cx="594706" cy="1063450"/>
            </a:xfrm>
            <a:prstGeom prst="rect">
              <a:avLst/>
            </a:prstGeom>
            <a:ln w="12700">
              <a:miter lim="400000"/>
            </a:ln>
          </p:spPr>
        </p:pic>
        <p:pic>
          <p:nvPicPr>
            <p:cNvPr id="18" name="Picture 17">
              <a:extLst>
                <a:ext uri="{FF2B5EF4-FFF2-40B4-BE49-F238E27FC236}">
                  <a16:creationId xmlns:a16="http://schemas.microsoft.com/office/drawing/2014/main" id="{9AB17225-8832-1144-95BD-D29A4576722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124521" y="2507432"/>
              <a:ext cx="703649" cy="1070284"/>
            </a:xfrm>
            <a:prstGeom prst="rect">
              <a:avLst/>
            </a:prstGeom>
          </p:spPr>
        </p:pic>
        <p:pic>
          <p:nvPicPr>
            <p:cNvPr id="20" name="Picture 19">
              <a:extLst>
                <a:ext uri="{FF2B5EF4-FFF2-40B4-BE49-F238E27FC236}">
                  <a16:creationId xmlns:a16="http://schemas.microsoft.com/office/drawing/2014/main" id="{1DCF4BCB-E321-774F-85AE-7747DEB7B93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18201" y="2073478"/>
              <a:ext cx="1944885" cy="1944885"/>
            </a:xfrm>
            <a:prstGeom prst="rect">
              <a:avLst/>
            </a:prstGeom>
          </p:spPr>
        </p:pic>
        <p:grpSp>
          <p:nvGrpSpPr>
            <p:cNvPr id="26" name="Group 25">
              <a:extLst>
                <a:ext uri="{FF2B5EF4-FFF2-40B4-BE49-F238E27FC236}">
                  <a16:creationId xmlns:a16="http://schemas.microsoft.com/office/drawing/2014/main" id="{175EDC9A-16D7-9F44-82D2-1D30A67A1AA8}"/>
                </a:ext>
              </a:extLst>
            </p:cNvPr>
            <p:cNvGrpSpPr/>
            <p:nvPr/>
          </p:nvGrpSpPr>
          <p:grpSpPr>
            <a:xfrm>
              <a:off x="1802086" y="3763245"/>
              <a:ext cx="1358038" cy="1181622"/>
              <a:chOff x="338222" y="1106501"/>
              <a:chExt cx="1358038" cy="1181622"/>
            </a:xfrm>
          </p:grpSpPr>
          <p:cxnSp>
            <p:nvCxnSpPr>
              <p:cNvPr id="22" name="Straight Connector 21">
                <a:extLst>
                  <a:ext uri="{FF2B5EF4-FFF2-40B4-BE49-F238E27FC236}">
                    <a16:creationId xmlns:a16="http://schemas.microsoft.com/office/drawing/2014/main" id="{60A59D16-02BC-464B-85BF-AA1BF0EF64E9}"/>
                  </a:ext>
                </a:extLst>
              </p:cNvPr>
              <p:cNvCxnSpPr>
                <a:cxnSpLocks/>
              </p:cNvCxnSpPr>
              <p:nvPr/>
            </p:nvCxnSpPr>
            <p:spPr>
              <a:xfrm>
                <a:off x="1032434" y="1106501"/>
                <a:ext cx="0" cy="407254"/>
              </a:xfrm>
              <a:prstGeom prst="line">
                <a:avLst/>
              </a:prstGeom>
              <a:ln w="19050">
                <a:solidFill>
                  <a:srgbClr val="83000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18F5612-945D-1648-9B6B-6C16ADB7A017}"/>
                  </a:ext>
                </a:extLst>
              </p:cNvPr>
              <p:cNvSpPr txBox="1"/>
              <p:nvPr/>
            </p:nvSpPr>
            <p:spPr>
              <a:xfrm>
                <a:off x="338222" y="1586010"/>
                <a:ext cx="1358038" cy="702113"/>
              </a:xfrm>
              <a:prstGeom prst="rect">
                <a:avLst/>
              </a:prstGeom>
              <a:solidFill>
                <a:srgbClr val="830001">
                  <a:alpha val="50000"/>
                </a:srgbClr>
              </a:solidFill>
              <a:effectLst>
                <a:outerShdw blurRad="50800" dist="38100" dir="5400000" algn="t" rotWithShape="0">
                  <a:prstClr val="black">
                    <a:alpha val="40000"/>
                  </a:prstClr>
                </a:outerShdw>
                <a:softEdge rad="31750"/>
              </a:effectLst>
            </p:spPr>
            <p:txBody>
              <a:bodyPr wrap="square" rtlCol="0">
                <a:spAutoFit/>
              </a:bodyPr>
              <a:lstStyle/>
              <a:p>
                <a:pPr defTabSz="914259">
                  <a:defRPr/>
                </a:pPr>
                <a:r>
                  <a:rPr lang="en-US" sz="2400" b="1">
                    <a:solidFill>
                      <a:prstClr val="white"/>
                    </a:solidFill>
                    <a:latin typeface="Calibri"/>
                    <a:ea typeface="Calibri"/>
                    <a:cs typeface="Calibri"/>
                    <a:sym typeface="Helvetica"/>
                  </a:rPr>
                  <a:t>=20 </a:t>
                </a:r>
              </a:p>
              <a:p>
                <a:pPr defTabSz="914259">
                  <a:defRPr/>
                </a:pPr>
                <a:r>
                  <a:rPr lang="en-US" sz="1400">
                    <a:solidFill>
                      <a:prstClr val="white">
                        <a:lumMod val="85000"/>
                      </a:prstClr>
                    </a:solidFill>
                    <a:latin typeface="Calibri"/>
                    <a:ea typeface="Calibri"/>
                    <a:cs typeface="Calibri"/>
                    <a:sym typeface="Helvetica"/>
                  </a:rPr>
                  <a:t>CIGARETTES</a:t>
                </a:r>
              </a:p>
            </p:txBody>
          </p:sp>
        </p:grpSp>
        <p:cxnSp>
          <p:nvCxnSpPr>
            <p:cNvPr id="28" name="Straight Connector 27">
              <a:extLst>
                <a:ext uri="{FF2B5EF4-FFF2-40B4-BE49-F238E27FC236}">
                  <a16:creationId xmlns:a16="http://schemas.microsoft.com/office/drawing/2014/main" id="{A4C2C028-96B8-A041-A9EC-EBCC1A55C5B5}"/>
                </a:ext>
              </a:extLst>
            </p:cNvPr>
            <p:cNvCxnSpPr>
              <a:cxnSpLocks/>
            </p:cNvCxnSpPr>
            <p:nvPr/>
          </p:nvCxnSpPr>
          <p:spPr>
            <a:xfrm>
              <a:off x="4489378" y="3737162"/>
              <a:ext cx="0" cy="407254"/>
            </a:xfrm>
            <a:prstGeom prst="line">
              <a:avLst/>
            </a:prstGeom>
            <a:ln w="19050">
              <a:solidFill>
                <a:srgbClr val="83000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102E907-B071-784A-B308-C907EA28819C}"/>
                </a:ext>
              </a:extLst>
            </p:cNvPr>
            <p:cNvSpPr txBox="1"/>
            <p:nvPr/>
          </p:nvSpPr>
          <p:spPr>
            <a:xfrm>
              <a:off x="3819413" y="4245394"/>
              <a:ext cx="1355149" cy="702113"/>
            </a:xfrm>
            <a:prstGeom prst="rect">
              <a:avLst/>
            </a:prstGeom>
            <a:solidFill>
              <a:srgbClr val="830001">
                <a:alpha val="50000"/>
              </a:srgbClr>
            </a:solidFill>
            <a:effectLst>
              <a:softEdge rad="31750"/>
            </a:effectLst>
          </p:spPr>
          <p:txBody>
            <a:bodyPr wrap="square" rtlCol="0">
              <a:spAutoFit/>
            </a:bodyPr>
            <a:lstStyle/>
            <a:p>
              <a:pPr defTabSz="914259">
                <a:defRPr/>
              </a:pPr>
              <a:r>
                <a:rPr lang="en-US" sz="2400" b="1">
                  <a:solidFill>
                    <a:prstClr val="white"/>
                  </a:solidFill>
                  <a:latin typeface="Calibri"/>
                  <a:ea typeface="Calibri"/>
                  <a:cs typeface="Calibri"/>
                  <a:sym typeface="Helvetica"/>
                </a:rPr>
                <a:t>≈41 </a:t>
              </a:r>
            </a:p>
            <a:p>
              <a:pPr defTabSz="914259">
                <a:defRPr/>
              </a:pPr>
              <a:r>
                <a:rPr lang="en-US" sz="1400">
                  <a:solidFill>
                    <a:prstClr val="white">
                      <a:lumMod val="85000"/>
                    </a:prstClr>
                  </a:solidFill>
                  <a:latin typeface="Calibri"/>
                  <a:ea typeface="Calibri"/>
                  <a:cs typeface="Calibri"/>
                  <a:sym typeface="Helvetica"/>
                </a:rPr>
                <a:t>CIGARETTES</a:t>
              </a:r>
            </a:p>
          </p:txBody>
        </p:sp>
        <p:cxnSp>
          <p:nvCxnSpPr>
            <p:cNvPr id="33" name="Straight Connector 32">
              <a:extLst>
                <a:ext uri="{FF2B5EF4-FFF2-40B4-BE49-F238E27FC236}">
                  <a16:creationId xmlns:a16="http://schemas.microsoft.com/office/drawing/2014/main" id="{708C6641-81D6-A349-A813-8262A706683D}"/>
                </a:ext>
              </a:extLst>
            </p:cNvPr>
            <p:cNvCxnSpPr>
              <a:cxnSpLocks/>
            </p:cNvCxnSpPr>
            <p:nvPr/>
          </p:nvCxnSpPr>
          <p:spPr>
            <a:xfrm>
              <a:off x="6736482" y="3737162"/>
              <a:ext cx="0" cy="407254"/>
            </a:xfrm>
            <a:prstGeom prst="line">
              <a:avLst/>
            </a:prstGeom>
            <a:ln w="19050">
              <a:solidFill>
                <a:srgbClr val="83000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E40661E-1C34-FE42-ACA9-26BB7EF6E4A3}"/>
                </a:ext>
              </a:extLst>
            </p:cNvPr>
            <p:cNvSpPr txBox="1"/>
            <p:nvPr/>
          </p:nvSpPr>
          <p:spPr>
            <a:xfrm>
              <a:off x="6106124" y="4236707"/>
              <a:ext cx="1275091" cy="702113"/>
            </a:xfrm>
            <a:prstGeom prst="rect">
              <a:avLst/>
            </a:prstGeom>
            <a:solidFill>
              <a:srgbClr val="830001">
                <a:alpha val="50000"/>
              </a:srgbClr>
            </a:solidFill>
            <a:effectLst>
              <a:softEdge rad="31750"/>
            </a:effectLst>
          </p:spPr>
          <p:txBody>
            <a:bodyPr wrap="square" rtlCol="0">
              <a:spAutoFit/>
            </a:bodyPr>
            <a:lstStyle/>
            <a:p>
              <a:pPr defTabSz="914259">
                <a:defRPr/>
              </a:pPr>
              <a:r>
                <a:rPr lang="en-US" sz="2400" b="1">
                  <a:solidFill>
                    <a:prstClr val="white"/>
                  </a:solidFill>
                  <a:latin typeface="Calibri"/>
                  <a:ea typeface="Calibri"/>
                  <a:cs typeface="Calibri"/>
                  <a:sym typeface="Helvetica"/>
                </a:rPr>
                <a:t>≈50</a:t>
              </a:r>
            </a:p>
            <a:p>
              <a:pPr defTabSz="914259">
                <a:defRPr/>
              </a:pPr>
              <a:r>
                <a:rPr lang="en-US" sz="1400">
                  <a:solidFill>
                    <a:prstClr val="white">
                      <a:lumMod val="85000"/>
                    </a:prstClr>
                  </a:solidFill>
                  <a:latin typeface="Calibri"/>
                  <a:ea typeface="Calibri"/>
                  <a:cs typeface="Calibri"/>
                  <a:sym typeface="Helvetica"/>
                </a:rPr>
                <a:t>CIGARETTES</a:t>
              </a:r>
            </a:p>
          </p:txBody>
        </p:sp>
        <p:cxnSp>
          <p:nvCxnSpPr>
            <p:cNvPr id="36" name="Straight Connector 35">
              <a:extLst>
                <a:ext uri="{FF2B5EF4-FFF2-40B4-BE49-F238E27FC236}">
                  <a16:creationId xmlns:a16="http://schemas.microsoft.com/office/drawing/2014/main" id="{ACCF3032-902C-3C46-8177-E6D05777620D}"/>
                </a:ext>
              </a:extLst>
            </p:cNvPr>
            <p:cNvCxnSpPr>
              <a:cxnSpLocks/>
            </p:cNvCxnSpPr>
            <p:nvPr/>
          </p:nvCxnSpPr>
          <p:spPr>
            <a:xfrm>
              <a:off x="9290941" y="3737162"/>
              <a:ext cx="0" cy="407254"/>
            </a:xfrm>
            <a:prstGeom prst="line">
              <a:avLst/>
            </a:prstGeom>
            <a:ln w="19050">
              <a:solidFill>
                <a:srgbClr val="83000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D59D8523-BDC3-FA43-94C8-A6348FEEFFDB}"/>
                </a:ext>
              </a:extLst>
            </p:cNvPr>
            <p:cNvSpPr txBox="1"/>
            <p:nvPr/>
          </p:nvSpPr>
          <p:spPr>
            <a:xfrm>
              <a:off x="8658003" y="4227203"/>
              <a:ext cx="1265281" cy="702113"/>
            </a:xfrm>
            <a:prstGeom prst="rect">
              <a:avLst/>
            </a:prstGeom>
            <a:solidFill>
              <a:srgbClr val="830001">
                <a:alpha val="50000"/>
              </a:srgbClr>
            </a:solidFill>
            <a:effectLst>
              <a:softEdge rad="31750"/>
            </a:effectLst>
          </p:spPr>
          <p:txBody>
            <a:bodyPr wrap="square" rtlCol="0">
              <a:spAutoFit/>
            </a:bodyPr>
            <a:lstStyle/>
            <a:p>
              <a:pPr defTabSz="914259">
                <a:defRPr/>
              </a:pPr>
              <a:r>
                <a:rPr lang="en-US" sz="2400" b="1">
                  <a:solidFill>
                    <a:prstClr val="white"/>
                  </a:solidFill>
                  <a:latin typeface="Calibri"/>
                  <a:ea typeface="Calibri"/>
                  <a:cs typeface="Calibri"/>
                  <a:sym typeface="Helvetica"/>
                </a:rPr>
                <a:t>≈90 </a:t>
              </a:r>
            </a:p>
            <a:p>
              <a:pPr defTabSz="914259">
                <a:defRPr/>
              </a:pPr>
              <a:r>
                <a:rPr lang="en-US" sz="1400">
                  <a:solidFill>
                    <a:prstClr val="white">
                      <a:lumMod val="85000"/>
                    </a:prstClr>
                  </a:solidFill>
                  <a:latin typeface="Calibri"/>
                  <a:ea typeface="Calibri"/>
                  <a:cs typeface="Calibri"/>
                  <a:sym typeface="Helvetica"/>
                </a:rPr>
                <a:t>CIGARETTES</a:t>
              </a:r>
            </a:p>
          </p:txBody>
        </p:sp>
        <p:cxnSp>
          <p:nvCxnSpPr>
            <p:cNvPr id="38" name="Straight Connector 37">
              <a:extLst>
                <a:ext uri="{FF2B5EF4-FFF2-40B4-BE49-F238E27FC236}">
                  <a16:creationId xmlns:a16="http://schemas.microsoft.com/office/drawing/2014/main" id="{3305487B-5AB4-534C-BCFA-C63291308388}"/>
                </a:ext>
              </a:extLst>
            </p:cNvPr>
            <p:cNvCxnSpPr>
              <a:cxnSpLocks/>
            </p:cNvCxnSpPr>
            <p:nvPr/>
          </p:nvCxnSpPr>
          <p:spPr>
            <a:xfrm>
              <a:off x="2510238" y="1980677"/>
              <a:ext cx="0" cy="407254"/>
            </a:xfrm>
            <a:prstGeom prst="line">
              <a:avLst/>
            </a:prstGeom>
            <a:ln w="19050">
              <a:solidFill>
                <a:srgbClr val="83000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D4DCFC67-4FB6-254A-8E8C-6DC052AA6F4F}"/>
                </a:ext>
              </a:extLst>
            </p:cNvPr>
            <p:cNvSpPr/>
            <p:nvPr/>
          </p:nvSpPr>
          <p:spPr>
            <a:xfrm>
              <a:off x="1688988" y="1388327"/>
              <a:ext cx="1622253" cy="510629"/>
            </a:xfrm>
            <a:prstGeom prst="rect">
              <a:avLst/>
            </a:prstGeom>
            <a:solidFill>
              <a:schemeClr val="bg1">
                <a:alpha val="74000"/>
              </a:schemeClr>
            </a:solidFill>
            <a:effectLst>
              <a:outerShdw blurRad="50800" dist="38100" dir="5400000" algn="t" rotWithShape="0">
                <a:prstClr val="black">
                  <a:alpha val="40000"/>
                </a:prstClr>
              </a:outerShdw>
              <a:softEdge rad="31750"/>
            </a:effectLst>
          </p:spPr>
          <p:txBody>
            <a:bodyPr wrap="none">
              <a:spAutoFit/>
            </a:bodyPr>
            <a:lstStyle/>
            <a:p>
              <a:pPr defTabSz="914259">
                <a:defRPr/>
              </a:pPr>
              <a:r>
                <a:rPr lang="en-US" sz="1400" b="1">
                  <a:solidFill>
                    <a:srgbClr val="830001"/>
                  </a:solidFill>
                  <a:latin typeface="Calibri"/>
                  <a:ea typeface="Calibri"/>
                  <a:cs typeface="Calibri"/>
                  <a:sym typeface="Helvetica"/>
                </a:rPr>
                <a:t>1 Pack of Cigarettes</a:t>
              </a:r>
            </a:p>
            <a:p>
              <a:pPr defTabSz="914259">
                <a:defRPr/>
              </a:pPr>
              <a:r>
                <a:rPr lang="en-US" sz="1200" b="1">
                  <a:solidFill>
                    <a:srgbClr val="830001"/>
                  </a:solidFill>
                  <a:latin typeface="Calibri"/>
                  <a:ea typeface="Calibri"/>
                  <a:cs typeface="Calibri"/>
                  <a:sym typeface="Helvetica"/>
                </a:rPr>
                <a:t>≈20 mg of nicotine</a:t>
              </a:r>
            </a:p>
          </p:txBody>
        </p:sp>
        <p:cxnSp>
          <p:nvCxnSpPr>
            <p:cNvPr id="42" name="Straight Connector 41">
              <a:extLst>
                <a:ext uri="{FF2B5EF4-FFF2-40B4-BE49-F238E27FC236}">
                  <a16:creationId xmlns:a16="http://schemas.microsoft.com/office/drawing/2014/main" id="{A995A187-5101-8344-A81A-6BEB940DF6EF}"/>
                </a:ext>
              </a:extLst>
            </p:cNvPr>
            <p:cNvCxnSpPr>
              <a:cxnSpLocks/>
            </p:cNvCxnSpPr>
            <p:nvPr/>
          </p:nvCxnSpPr>
          <p:spPr>
            <a:xfrm>
              <a:off x="4496983" y="1980677"/>
              <a:ext cx="0" cy="407254"/>
            </a:xfrm>
            <a:prstGeom prst="line">
              <a:avLst/>
            </a:prstGeom>
            <a:ln w="19050">
              <a:solidFill>
                <a:srgbClr val="83000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8AE0F03A-3CAA-0C44-B430-5D491C3EA014}"/>
                </a:ext>
              </a:extLst>
            </p:cNvPr>
            <p:cNvSpPr/>
            <p:nvPr/>
          </p:nvSpPr>
          <p:spPr>
            <a:xfrm>
              <a:off x="3768831" y="1391279"/>
              <a:ext cx="1484312" cy="510629"/>
            </a:xfrm>
            <a:prstGeom prst="rect">
              <a:avLst/>
            </a:prstGeom>
            <a:solidFill>
              <a:schemeClr val="bg1">
                <a:alpha val="74000"/>
              </a:schemeClr>
            </a:solidFill>
            <a:effectLst>
              <a:outerShdw blurRad="50800" dist="38100" dir="5400000" algn="t" rotWithShape="0">
                <a:prstClr val="black">
                  <a:alpha val="40000"/>
                </a:prstClr>
              </a:outerShdw>
              <a:softEdge rad="31750"/>
            </a:effectLst>
          </p:spPr>
          <p:txBody>
            <a:bodyPr wrap="none">
              <a:spAutoFit/>
            </a:bodyPr>
            <a:lstStyle/>
            <a:p>
              <a:pPr defTabSz="914259">
                <a:defRPr/>
              </a:pPr>
              <a:r>
                <a:rPr lang="en-US" sz="1400" b="1">
                  <a:solidFill>
                    <a:srgbClr val="830001"/>
                  </a:solidFill>
                  <a:latin typeface="Calibri"/>
                  <a:ea typeface="Calibri"/>
                  <a:cs typeface="Calibri"/>
                  <a:sym typeface="Helvetica"/>
                </a:rPr>
                <a:t>1 JUUL pod</a:t>
              </a:r>
              <a:endParaRPr lang="en-US" sz="1200" b="1">
                <a:solidFill>
                  <a:srgbClr val="830001"/>
                </a:solidFill>
                <a:latin typeface="Calibri"/>
                <a:ea typeface="Calibri"/>
                <a:cs typeface="Calibri"/>
                <a:sym typeface="Helvetica"/>
              </a:endParaRPr>
            </a:p>
            <a:p>
              <a:pPr defTabSz="914259">
                <a:defRPr/>
              </a:pPr>
              <a:r>
                <a:rPr lang="en-US" sz="1200" b="1">
                  <a:solidFill>
                    <a:srgbClr val="830001"/>
                  </a:solidFill>
                  <a:latin typeface="Calibri"/>
                  <a:ea typeface="Calibri"/>
                  <a:cs typeface="Calibri"/>
                  <a:sym typeface="Helvetica"/>
                </a:rPr>
                <a:t>≈41.3 mg of nicotine</a:t>
              </a:r>
            </a:p>
          </p:txBody>
        </p:sp>
        <p:cxnSp>
          <p:nvCxnSpPr>
            <p:cNvPr id="45" name="Straight Connector 44">
              <a:extLst>
                <a:ext uri="{FF2B5EF4-FFF2-40B4-BE49-F238E27FC236}">
                  <a16:creationId xmlns:a16="http://schemas.microsoft.com/office/drawing/2014/main" id="{3BA28E30-F1D0-604C-9556-81DDAF2470E2}"/>
                </a:ext>
              </a:extLst>
            </p:cNvPr>
            <p:cNvCxnSpPr>
              <a:cxnSpLocks/>
            </p:cNvCxnSpPr>
            <p:nvPr/>
          </p:nvCxnSpPr>
          <p:spPr>
            <a:xfrm>
              <a:off x="6705517" y="1980677"/>
              <a:ext cx="0" cy="407254"/>
            </a:xfrm>
            <a:prstGeom prst="line">
              <a:avLst/>
            </a:prstGeom>
            <a:ln w="19050">
              <a:solidFill>
                <a:srgbClr val="830001"/>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A5EC3856-48AB-3047-902B-1B060BFE8F85}"/>
                </a:ext>
              </a:extLst>
            </p:cNvPr>
            <p:cNvSpPr/>
            <p:nvPr/>
          </p:nvSpPr>
          <p:spPr>
            <a:xfrm>
              <a:off x="6001524" y="1393540"/>
              <a:ext cx="1364958" cy="510629"/>
            </a:xfrm>
            <a:prstGeom prst="rect">
              <a:avLst/>
            </a:prstGeom>
            <a:solidFill>
              <a:schemeClr val="bg1">
                <a:alpha val="74000"/>
              </a:schemeClr>
            </a:solidFill>
            <a:effectLst>
              <a:outerShdw blurRad="50800" dist="38100" dir="5400000" algn="t" rotWithShape="0">
                <a:prstClr val="black">
                  <a:alpha val="40000"/>
                </a:prstClr>
              </a:outerShdw>
              <a:softEdge rad="31750"/>
            </a:effectLst>
          </p:spPr>
          <p:txBody>
            <a:bodyPr wrap="none">
              <a:spAutoFit/>
            </a:bodyPr>
            <a:lstStyle/>
            <a:p>
              <a:pPr defTabSz="914259">
                <a:defRPr/>
              </a:pPr>
              <a:r>
                <a:rPr lang="en-US" sz="1400" b="1">
                  <a:solidFill>
                    <a:srgbClr val="830001"/>
                  </a:solidFill>
                  <a:latin typeface="Calibri"/>
                  <a:ea typeface="Calibri"/>
                  <a:cs typeface="Calibri"/>
                  <a:sym typeface="Helvetica"/>
                </a:rPr>
                <a:t>1 Puff bar</a:t>
              </a:r>
            </a:p>
            <a:p>
              <a:pPr defTabSz="914259">
                <a:defRPr/>
              </a:pPr>
              <a:r>
                <a:rPr lang="en-US" sz="1200" b="1">
                  <a:solidFill>
                    <a:srgbClr val="830001"/>
                  </a:solidFill>
                  <a:latin typeface="Calibri"/>
                  <a:ea typeface="Calibri"/>
                  <a:cs typeface="Calibri"/>
                  <a:sym typeface="Helvetica"/>
                </a:rPr>
                <a:t>≈50 mg of nicotine</a:t>
              </a:r>
            </a:p>
          </p:txBody>
        </p:sp>
        <p:cxnSp>
          <p:nvCxnSpPr>
            <p:cNvPr id="48" name="Straight Connector 47">
              <a:extLst>
                <a:ext uri="{FF2B5EF4-FFF2-40B4-BE49-F238E27FC236}">
                  <a16:creationId xmlns:a16="http://schemas.microsoft.com/office/drawing/2014/main" id="{79C6F961-B4F8-7848-B402-1A829BE57D89}"/>
                </a:ext>
              </a:extLst>
            </p:cNvPr>
            <p:cNvCxnSpPr>
              <a:cxnSpLocks/>
            </p:cNvCxnSpPr>
            <p:nvPr/>
          </p:nvCxnSpPr>
          <p:spPr>
            <a:xfrm>
              <a:off x="9290640" y="1980678"/>
              <a:ext cx="0" cy="323182"/>
            </a:xfrm>
            <a:prstGeom prst="line">
              <a:avLst/>
            </a:prstGeom>
            <a:ln w="19050">
              <a:solidFill>
                <a:srgbClr val="830001"/>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4AF3A1F5-503A-A64D-AE15-52964F7C62DA}"/>
                </a:ext>
              </a:extLst>
            </p:cNvPr>
            <p:cNvSpPr/>
            <p:nvPr/>
          </p:nvSpPr>
          <p:spPr>
            <a:xfrm>
              <a:off x="8560594" y="1385129"/>
              <a:ext cx="1364958" cy="510629"/>
            </a:xfrm>
            <a:prstGeom prst="rect">
              <a:avLst/>
            </a:prstGeom>
            <a:solidFill>
              <a:schemeClr val="bg1">
                <a:alpha val="74000"/>
              </a:schemeClr>
            </a:solidFill>
            <a:effectLst>
              <a:outerShdw blurRad="50800" dist="38100" dir="5400000" algn="t" rotWithShape="0">
                <a:prstClr val="black">
                  <a:alpha val="40000"/>
                </a:prstClr>
              </a:outerShdw>
              <a:softEdge rad="31750"/>
            </a:effectLst>
          </p:spPr>
          <p:txBody>
            <a:bodyPr wrap="none">
              <a:spAutoFit/>
            </a:bodyPr>
            <a:lstStyle/>
            <a:p>
              <a:pPr defTabSz="914259">
                <a:defRPr/>
              </a:pPr>
              <a:r>
                <a:rPr lang="en-US" sz="1400" b="1">
                  <a:solidFill>
                    <a:srgbClr val="830001"/>
                  </a:solidFill>
                  <a:latin typeface="Calibri"/>
                  <a:ea typeface="Calibri"/>
                  <a:cs typeface="Calibri"/>
                  <a:sym typeface="Helvetica"/>
                </a:rPr>
                <a:t>1 Suorin pod</a:t>
              </a:r>
            </a:p>
            <a:p>
              <a:pPr defTabSz="914259">
                <a:defRPr/>
              </a:pPr>
              <a:r>
                <a:rPr lang="en-US" sz="1200" b="1">
                  <a:solidFill>
                    <a:srgbClr val="830001"/>
                  </a:solidFill>
                  <a:latin typeface="Calibri"/>
                  <a:ea typeface="Calibri"/>
                  <a:cs typeface="Calibri"/>
                  <a:sym typeface="Helvetica"/>
                </a:rPr>
                <a:t>≈90 mg of nicotine</a:t>
              </a:r>
            </a:p>
          </p:txBody>
        </p:sp>
        <p:pic>
          <p:nvPicPr>
            <p:cNvPr id="286" name="Picture 7" descr="A picture containing indoor, filled&#10;&#10;Description generated with high confidence">
              <a:extLst>
                <a:ext uri="{FF2B5EF4-FFF2-40B4-BE49-F238E27FC236}">
                  <a16:creationId xmlns:a16="http://schemas.microsoft.com/office/drawing/2014/main" id="{F99A3109-5116-6B4C-94AF-B4D3CB73098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360000">
              <a:off x="2003825" y="5786005"/>
              <a:ext cx="954560" cy="695367"/>
            </a:xfrm>
            <a:prstGeom prst="rect">
              <a:avLst/>
            </a:prstGeom>
          </p:spPr>
        </p:pic>
        <p:pic>
          <p:nvPicPr>
            <p:cNvPr id="290" name="Picture 5">
              <a:extLst>
                <a:ext uri="{FF2B5EF4-FFF2-40B4-BE49-F238E27FC236}">
                  <a16:creationId xmlns:a16="http://schemas.microsoft.com/office/drawing/2014/main" id="{DA26C2B2-1DF6-114C-8482-7CA9D48431D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8555341">
              <a:off x="2499416" y="5812074"/>
              <a:ext cx="350254" cy="138229"/>
            </a:xfrm>
            <a:prstGeom prst="rect">
              <a:avLst/>
            </a:prstGeom>
          </p:spPr>
        </p:pic>
        <p:pic>
          <p:nvPicPr>
            <p:cNvPr id="291" name="Picture 10">
              <a:extLst>
                <a:ext uri="{FF2B5EF4-FFF2-40B4-BE49-F238E27FC236}">
                  <a16:creationId xmlns:a16="http://schemas.microsoft.com/office/drawing/2014/main" id="{31FE03DE-09E7-1D44-AD45-94B5951C40D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457792" y="5655125"/>
              <a:ext cx="237759" cy="389060"/>
            </a:xfrm>
            <a:prstGeom prst="rect">
              <a:avLst/>
            </a:prstGeom>
          </p:spPr>
        </p:pic>
        <p:pic>
          <p:nvPicPr>
            <p:cNvPr id="292" name="Picture 12">
              <a:extLst>
                <a:ext uri="{FF2B5EF4-FFF2-40B4-BE49-F238E27FC236}">
                  <a16:creationId xmlns:a16="http://schemas.microsoft.com/office/drawing/2014/main" id="{EF8E47AA-3DD6-7F4E-A136-952A94C5F29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0643935">
              <a:off x="2238792" y="5652906"/>
              <a:ext cx="237759" cy="389060"/>
            </a:xfrm>
            <a:prstGeom prst="rect">
              <a:avLst/>
            </a:prstGeom>
          </p:spPr>
        </p:pic>
        <p:pic>
          <p:nvPicPr>
            <p:cNvPr id="293" name="Picture 14">
              <a:extLst>
                <a:ext uri="{FF2B5EF4-FFF2-40B4-BE49-F238E27FC236}">
                  <a16:creationId xmlns:a16="http://schemas.microsoft.com/office/drawing/2014/main" id="{65FCD0C2-5C01-524C-8C23-0DD29A87E83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9809115">
              <a:off x="2191965" y="5660222"/>
              <a:ext cx="237759" cy="389060"/>
            </a:xfrm>
            <a:prstGeom prst="rect">
              <a:avLst/>
            </a:prstGeom>
          </p:spPr>
        </p:pic>
        <p:pic>
          <p:nvPicPr>
            <p:cNvPr id="294" name="Picture 22">
              <a:extLst>
                <a:ext uri="{FF2B5EF4-FFF2-40B4-BE49-F238E27FC236}">
                  <a16:creationId xmlns:a16="http://schemas.microsoft.com/office/drawing/2014/main" id="{04D44CB8-F746-854D-AFD7-7562E8D2A65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8815602">
              <a:off x="2089998" y="5699677"/>
              <a:ext cx="237759" cy="389060"/>
            </a:xfrm>
            <a:prstGeom prst="rect">
              <a:avLst/>
            </a:prstGeom>
          </p:spPr>
        </p:pic>
        <p:pic>
          <p:nvPicPr>
            <p:cNvPr id="295" name="Picture 24">
              <a:extLst>
                <a:ext uri="{FF2B5EF4-FFF2-40B4-BE49-F238E27FC236}">
                  <a16:creationId xmlns:a16="http://schemas.microsoft.com/office/drawing/2014/main" id="{23CBCB6D-5D87-A84C-A4A3-13BF329642F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529808">
              <a:off x="2534773" y="5670137"/>
              <a:ext cx="237759" cy="389060"/>
            </a:xfrm>
            <a:prstGeom prst="rect">
              <a:avLst/>
            </a:prstGeom>
          </p:spPr>
        </p:pic>
        <p:pic>
          <p:nvPicPr>
            <p:cNvPr id="296" name="Picture 26">
              <a:extLst>
                <a:ext uri="{FF2B5EF4-FFF2-40B4-BE49-F238E27FC236}">
                  <a16:creationId xmlns:a16="http://schemas.microsoft.com/office/drawing/2014/main" id="{2B353D27-D3C9-8F4D-9014-14B7AC00AAF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9206177">
              <a:off x="2171292" y="5684556"/>
              <a:ext cx="237759" cy="389060"/>
            </a:xfrm>
            <a:prstGeom prst="rect">
              <a:avLst/>
            </a:prstGeom>
          </p:spPr>
        </p:pic>
        <p:pic>
          <p:nvPicPr>
            <p:cNvPr id="297" name="Picture 32">
              <a:extLst>
                <a:ext uri="{FF2B5EF4-FFF2-40B4-BE49-F238E27FC236}">
                  <a16:creationId xmlns:a16="http://schemas.microsoft.com/office/drawing/2014/main" id="{519E3CE8-099A-404E-996A-94C0C28F9A4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352881" y="5653806"/>
              <a:ext cx="237759" cy="389060"/>
            </a:xfrm>
            <a:prstGeom prst="rect">
              <a:avLst/>
            </a:prstGeom>
          </p:spPr>
        </p:pic>
        <p:pic>
          <p:nvPicPr>
            <p:cNvPr id="298" name="Picture 34">
              <a:extLst>
                <a:ext uri="{FF2B5EF4-FFF2-40B4-BE49-F238E27FC236}">
                  <a16:creationId xmlns:a16="http://schemas.microsoft.com/office/drawing/2014/main" id="{B07D5CB0-579A-1948-B116-84C341EE475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9065275">
              <a:off x="2046090" y="5736953"/>
              <a:ext cx="237759" cy="389060"/>
            </a:xfrm>
            <a:prstGeom prst="rect">
              <a:avLst/>
            </a:prstGeom>
          </p:spPr>
        </p:pic>
        <p:pic>
          <p:nvPicPr>
            <p:cNvPr id="299" name="Picture 36">
              <a:extLst>
                <a:ext uri="{FF2B5EF4-FFF2-40B4-BE49-F238E27FC236}">
                  <a16:creationId xmlns:a16="http://schemas.microsoft.com/office/drawing/2014/main" id="{0D0E9354-71FC-4B43-AA7E-D8755D77935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7140480">
              <a:off x="2100902" y="5821194"/>
              <a:ext cx="237759" cy="389060"/>
            </a:xfrm>
            <a:prstGeom prst="rect">
              <a:avLst/>
            </a:prstGeom>
          </p:spPr>
        </p:pic>
        <p:pic>
          <p:nvPicPr>
            <p:cNvPr id="300" name="Picture 38">
              <a:extLst>
                <a:ext uri="{FF2B5EF4-FFF2-40B4-BE49-F238E27FC236}">
                  <a16:creationId xmlns:a16="http://schemas.microsoft.com/office/drawing/2014/main" id="{4CCB6E03-7FFF-D74F-81E6-19DDD5EE261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069370">
              <a:off x="2607593" y="5698142"/>
              <a:ext cx="237759" cy="389060"/>
            </a:xfrm>
            <a:prstGeom prst="rect">
              <a:avLst/>
            </a:prstGeom>
          </p:spPr>
        </p:pic>
        <p:pic>
          <p:nvPicPr>
            <p:cNvPr id="301" name="Picture 40">
              <a:extLst>
                <a:ext uri="{FF2B5EF4-FFF2-40B4-BE49-F238E27FC236}">
                  <a16:creationId xmlns:a16="http://schemas.microsoft.com/office/drawing/2014/main" id="{342EE0F2-F6D7-BA4A-BC5E-1B7661D3DCF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968989">
              <a:off x="2726697" y="5748970"/>
              <a:ext cx="237758" cy="389059"/>
            </a:xfrm>
            <a:prstGeom prst="rect">
              <a:avLst/>
            </a:prstGeom>
          </p:spPr>
        </p:pic>
        <p:pic>
          <p:nvPicPr>
            <p:cNvPr id="302" name="Picture 42">
              <a:extLst>
                <a:ext uri="{FF2B5EF4-FFF2-40B4-BE49-F238E27FC236}">
                  <a16:creationId xmlns:a16="http://schemas.microsoft.com/office/drawing/2014/main" id="{14D6D2AD-C8F7-AD47-A8AD-5FFCAE10C48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411154" y="5582706"/>
              <a:ext cx="237759" cy="389060"/>
            </a:xfrm>
            <a:prstGeom prst="rect">
              <a:avLst/>
            </a:prstGeom>
          </p:spPr>
        </p:pic>
        <p:pic>
          <p:nvPicPr>
            <p:cNvPr id="303" name="Picture 44">
              <a:extLst>
                <a:ext uri="{FF2B5EF4-FFF2-40B4-BE49-F238E27FC236}">
                  <a16:creationId xmlns:a16="http://schemas.microsoft.com/office/drawing/2014/main" id="{8A953F38-7DDB-0442-B42B-3FD2F19C69B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3685526">
              <a:off x="2399525" y="5790901"/>
              <a:ext cx="237759" cy="389060"/>
            </a:xfrm>
            <a:prstGeom prst="rect">
              <a:avLst/>
            </a:prstGeom>
          </p:spPr>
        </p:pic>
        <p:pic>
          <p:nvPicPr>
            <p:cNvPr id="304" name="Picture 46">
              <a:extLst>
                <a:ext uri="{FF2B5EF4-FFF2-40B4-BE49-F238E27FC236}">
                  <a16:creationId xmlns:a16="http://schemas.microsoft.com/office/drawing/2014/main" id="{3466DE35-4D9A-FC4A-A8DB-B91DCB11B92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0926105">
              <a:off x="2294876" y="5630104"/>
              <a:ext cx="237759" cy="389060"/>
            </a:xfrm>
            <a:prstGeom prst="rect">
              <a:avLst/>
            </a:prstGeom>
          </p:spPr>
        </p:pic>
        <p:pic>
          <p:nvPicPr>
            <p:cNvPr id="305" name="Picture 48">
              <a:extLst>
                <a:ext uri="{FF2B5EF4-FFF2-40B4-BE49-F238E27FC236}">
                  <a16:creationId xmlns:a16="http://schemas.microsoft.com/office/drawing/2014/main" id="{F1DEEEB5-1096-7340-B036-342649700F5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570462">
              <a:off x="2646499" y="5682966"/>
              <a:ext cx="237759" cy="459568"/>
            </a:xfrm>
            <a:prstGeom prst="rect">
              <a:avLst/>
            </a:prstGeom>
          </p:spPr>
        </p:pic>
        <p:pic>
          <p:nvPicPr>
            <p:cNvPr id="306" name="Picture 50">
              <a:extLst>
                <a:ext uri="{FF2B5EF4-FFF2-40B4-BE49-F238E27FC236}">
                  <a16:creationId xmlns:a16="http://schemas.microsoft.com/office/drawing/2014/main" id="{CE106003-2A60-F441-9FAB-FA8B9C614BA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8366454">
              <a:off x="1913930" y="6060010"/>
              <a:ext cx="237759" cy="389060"/>
            </a:xfrm>
            <a:prstGeom prst="rect">
              <a:avLst/>
            </a:prstGeom>
          </p:spPr>
        </p:pic>
        <p:pic>
          <p:nvPicPr>
            <p:cNvPr id="307" name="Picture 52">
              <a:extLst>
                <a:ext uri="{FF2B5EF4-FFF2-40B4-BE49-F238E27FC236}">
                  <a16:creationId xmlns:a16="http://schemas.microsoft.com/office/drawing/2014/main" id="{5EAAF5D9-8B3C-4B4C-B647-F421F00FCC2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1249795">
              <a:off x="2296564" y="5769607"/>
              <a:ext cx="237759" cy="389060"/>
            </a:xfrm>
            <a:prstGeom prst="rect">
              <a:avLst/>
            </a:prstGeom>
          </p:spPr>
        </p:pic>
        <p:pic>
          <p:nvPicPr>
            <p:cNvPr id="2" name="Picture 1">
              <a:extLst>
                <a:ext uri="{FF2B5EF4-FFF2-40B4-BE49-F238E27FC236}">
                  <a16:creationId xmlns:a16="http://schemas.microsoft.com/office/drawing/2014/main" id="{F705294C-EC3D-CA4F-AF69-4FC15C4DC20F}"/>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rot="2639087">
              <a:off x="6614539" y="2082176"/>
              <a:ext cx="251911" cy="1862987"/>
            </a:xfrm>
            <a:prstGeom prst="rect">
              <a:avLst/>
            </a:prstGeom>
          </p:spPr>
        </p:pic>
        <p:pic>
          <p:nvPicPr>
            <p:cNvPr id="308" name="Picture 54">
              <a:extLst>
                <a:ext uri="{FF2B5EF4-FFF2-40B4-BE49-F238E27FC236}">
                  <a16:creationId xmlns:a16="http://schemas.microsoft.com/office/drawing/2014/main" id="{4B5A02B3-2385-7B42-9C92-FA2088A243A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9560689">
              <a:off x="2162552" y="5755112"/>
              <a:ext cx="237759" cy="389060"/>
            </a:xfrm>
            <a:prstGeom prst="rect">
              <a:avLst/>
            </a:prstGeom>
          </p:spPr>
        </p:pic>
        <p:pic>
          <p:nvPicPr>
            <p:cNvPr id="309" name="Picture 70">
              <a:extLst>
                <a:ext uri="{FF2B5EF4-FFF2-40B4-BE49-F238E27FC236}">
                  <a16:creationId xmlns:a16="http://schemas.microsoft.com/office/drawing/2014/main" id="{6606BF66-FC1D-2D4B-8150-49D00B95CDF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3076280">
              <a:off x="2789387" y="6062511"/>
              <a:ext cx="237758" cy="389059"/>
            </a:xfrm>
            <a:prstGeom prst="rect">
              <a:avLst/>
            </a:prstGeom>
          </p:spPr>
        </p:pic>
        <p:pic>
          <p:nvPicPr>
            <p:cNvPr id="3" name="Picture 2">
              <a:extLst>
                <a:ext uri="{FF2B5EF4-FFF2-40B4-BE49-F238E27FC236}">
                  <a16:creationId xmlns:a16="http://schemas.microsoft.com/office/drawing/2014/main" id="{CFEEA298-D6C7-D04D-8862-997ABF92958C}"/>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346282" y="289242"/>
              <a:ext cx="1333163" cy="855612"/>
            </a:xfrm>
            <a:prstGeom prst="rect">
              <a:avLst/>
            </a:prstGeom>
          </p:spPr>
        </p:pic>
        <p:pic>
          <p:nvPicPr>
            <p:cNvPr id="263" name="Picture 7" descr="A picture containing indoor, filled&#10;&#10;Description generated with high confidence">
              <a:extLst>
                <a:ext uri="{FF2B5EF4-FFF2-40B4-BE49-F238E27FC236}">
                  <a16:creationId xmlns:a16="http://schemas.microsoft.com/office/drawing/2014/main" id="{DF576D6B-FAA0-0C4E-A454-1BDB9BF306D6}"/>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rot="360000">
              <a:off x="3779600" y="5559328"/>
              <a:ext cx="1394164" cy="1015605"/>
            </a:xfrm>
            <a:prstGeom prst="rect">
              <a:avLst/>
            </a:prstGeom>
          </p:spPr>
        </p:pic>
        <p:pic>
          <p:nvPicPr>
            <p:cNvPr id="264" name="Picture 70">
              <a:extLst>
                <a:ext uri="{FF2B5EF4-FFF2-40B4-BE49-F238E27FC236}">
                  <a16:creationId xmlns:a16="http://schemas.microsoft.com/office/drawing/2014/main" id="{E55DCC7D-6662-9D42-8BB8-AA990FB440D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3076280">
              <a:off x="4877209" y="5694960"/>
              <a:ext cx="237758" cy="389059"/>
            </a:xfrm>
            <a:prstGeom prst="rect">
              <a:avLst/>
            </a:prstGeom>
          </p:spPr>
        </p:pic>
        <p:pic>
          <p:nvPicPr>
            <p:cNvPr id="265" name="Picture 70">
              <a:extLst>
                <a:ext uri="{FF2B5EF4-FFF2-40B4-BE49-F238E27FC236}">
                  <a16:creationId xmlns:a16="http://schemas.microsoft.com/office/drawing/2014/main" id="{9BF0F64B-E98B-7E40-AB01-74F42E027AE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3814346">
              <a:off x="4570011" y="5675333"/>
              <a:ext cx="237758" cy="389059"/>
            </a:xfrm>
            <a:prstGeom prst="rect">
              <a:avLst/>
            </a:prstGeom>
          </p:spPr>
        </p:pic>
        <p:pic>
          <p:nvPicPr>
            <p:cNvPr id="266" name="Picture 70">
              <a:extLst>
                <a:ext uri="{FF2B5EF4-FFF2-40B4-BE49-F238E27FC236}">
                  <a16:creationId xmlns:a16="http://schemas.microsoft.com/office/drawing/2014/main" id="{BD7D1315-4402-C943-8414-7133F606332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4370241">
              <a:off x="4697296" y="5774212"/>
              <a:ext cx="237758" cy="389059"/>
            </a:xfrm>
            <a:prstGeom prst="rect">
              <a:avLst/>
            </a:prstGeom>
          </p:spPr>
        </p:pic>
        <p:pic>
          <p:nvPicPr>
            <p:cNvPr id="267" name="Picture 70">
              <a:extLst>
                <a:ext uri="{FF2B5EF4-FFF2-40B4-BE49-F238E27FC236}">
                  <a16:creationId xmlns:a16="http://schemas.microsoft.com/office/drawing/2014/main" id="{E3BD44DF-F03D-0E47-8398-A2D43F037FE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5004831">
              <a:off x="4734609" y="5838951"/>
              <a:ext cx="237758" cy="389059"/>
            </a:xfrm>
            <a:prstGeom prst="rect">
              <a:avLst/>
            </a:prstGeom>
          </p:spPr>
        </p:pic>
        <p:pic>
          <p:nvPicPr>
            <p:cNvPr id="268" name="Picture 70">
              <a:extLst>
                <a:ext uri="{FF2B5EF4-FFF2-40B4-BE49-F238E27FC236}">
                  <a16:creationId xmlns:a16="http://schemas.microsoft.com/office/drawing/2014/main" id="{9FBFFEF1-8417-784D-A443-E3F38A8940C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5400000">
              <a:off x="3917131" y="6270820"/>
              <a:ext cx="237758" cy="389059"/>
            </a:xfrm>
            <a:prstGeom prst="rect">
              <a:avLst/>
            </a:prstGeom>
          </p:spPr>
        </p:pic>
        <p:pic>
          <p:nvPicPr>
            <p:cNvPr id="269" name="Picture 70">
              <a:extLst>
                <a:ext uri="{FF2B5EF4-FFF2-40B4-BE49-F238E27FC236}">
                  <a16:creationId xmlns:a16="http://schemas.microsoft.com/office/drawing/2014/main" id="{CF623E8F-CD5F-F640-B3B2-489F07140CF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498051">
              <a:off x="4777586" y="5584353"/>
              <a:ext cx="237758" cy="389059"/>
            </a:xfrm>
            <a:prstGeom prst="rect">
              <a:avLst/>
            </a:prstGeom>
          </p:spPr>
        </p:pic>
        <p:pic>
          <p:nvPicPr>
            <p:cNvPr id="271" name="Picture 70">
              <a:extLst>
                <a:ext uri="{FF2B5EF4-FFF2-40B4-BE49-F238E27FC236}">
                  <a16:creationId xmlns:a16="http://schemas.microsoft.com/office/drawing/2014/main" id="{DB3C3E5D-D1D2-F941-BB2C-C35B9EB6028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933858">
              <a:off x="4398806" y="5454180"/>
              <a:ext cx="237758" cy="389059"/>
            </a:xfrm>
            <a:prstGeom prst="rect">
              <a:avLst/>
            </a:prstGeom>
          </p:spPr>
        </p:pic>
        <p:pic>
          <p:nvPicPr>
            <p:cNvPr id="270" name="Picture 70">
              <a:extLst>
                <a:ext uri="{FF2B5EF4-FFF2-40B4-BE49-F238E27FC236}">
                  <a16:creationId xmlns:a16="http://schemas.microsoft.com/office/drawing/2014/main" id="{03F4542F-51AC-DC4E-BB0A-8E2960163D8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709195">
              <a:off x="4437807" y="5545079"/>
              <a:ext cx="237758" cy="389059"/>
            </a:xfrm>
            <a:prstGeom prst="rect">
              <a:avLst/>
            </a:prstGeom>
          </p:spPr>
        </p:pic>
        <p:pic>
          <p:nvPicPr>
            <p:cNvPr id="272" name="Picture 70">
              <a:extLst>
                <a:ext uri="{FF2B5EF4-FFF2-40B4-BE49-F238E27FC236}">
                  <a16:creationId xmlns:a16="http://schemas.microsoft.com/office/drawing/2014/main" id="{22D4FBF3-60C0-4840-9DBA-4319D415DF3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1364520">
              <a:off x="4006364" y="5499551"/>
              <a:ext cx="237758" cy="389059"/>
            </a:xfrm>
            <a:prstGeom prst="rect">
              <a:avLst/>
            </a:prstGeom>
          </p:spPr>
        </p:pic>
        <p:pic>
          <p:nvPicPr>
            <p:cNvPr id="273" name="Picture 70">
              <a:extLst>
                <a:ext uri="{FF2B5EF4-FFF2-40B4-BE49-F238E27FC236}">
                  <a16:creationId xmlns:a16="http://schemas.microsoft.com/office/drawing/2014/main" id="{869EE2D3-1868-114F-AA93-DAE3CDE8E72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4620837">
              <a:off x="4939243" y="6234368"/>
              <a:ext cx="237758" cy="389059"/>
            </a:xfrm>
            <a:prstGeom prst="rect">
              <a:avLst/>
            </a:prstGeom>
          </p:spPr>
        </p:pic>
        <p:pic>
          <p:nvPicPr>
            <p:cNvPr id="274" name="Picture 70">
              <a:extLst>
                <a:ext uri="{FF2B5EF4-FFF2-40B4-BE49-F238E27FC236}">
                  <a16:creationId xmlns:a16="http://schemas.microsoft.com/office/drawing/2014/main" id="{5CCE73E5-8B23-7E47-B5B0-FE150765507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953678">
              <a:off x="5187491" y="5885502"/>
              <a:ext cx="237758" cy="389059"/>
            </a:xfrm>
            <a:prstGeom prst="rect">
              <a:avLst/>
            </a:prstGeom>
          </p:spPr>
        </p:pic>
        <p:pic>
          <p:nvPicPr>
            <p:cNvPr id="275" name="Picture 70">
              <a:extLst>
                <a:ext uri="{FF2B5EF4-FFF2-40B4-BE49-F238E27FC236}">
                  <a16:creationId xmlns:a16="http://schemas.microsoft.com/office/drawing/2014/main" id="{85FF6E23-7CDD-A647-BD4F-B13E7C770DB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1329252">
              <a:off x="4091940" y="5407758"/>
              <a:ext cx="237758" cy="389059"/>
            </a:xfrm>
            <a:prstGeom prst="rect">
              <a:avLst/>
            </a:prstGeom>
          </p:spPr>
        </p:pic>
        <p:pic>
          <p:nvPicPr>
            <p:cNvPr id="276" name="Picture 70">
              <a:extLst>
                <a:ext uri="{FF2B5EF4-FFF2-40B4-BE49-F238E27FC236}">
                  <a16:creationId xmlns:a16="http://schemas.microsoft.com/office/drawing/2014/main" id="{55F694C6-FEBF-F443-8745-97DD4C618CF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0819136">
              <a:off x="4330932" y="5449549"/>
              <a:ext cx="237758" cy="389059"/>
            </a:xfrm>
            <a:prstGeom prst="rect">
              <a:avLst/>
            </a:prstGeom>
          </p:spPr>
        </p:pic>
        <p:pic>
          <p:nvPicPr>
            <p:cNvPr id="277" name="Picture 70">
              <a:extLst>
                <a:ext uri="{FF2B5EF4-FFF2-40B4-BE49-F238E27FC236}">
                  <a16:creationId xmlns:a16="http://schemas.microsoft.com/office/drawing/2014/main" id="{322F163D-E05E-BE47-84CF-9B37469868B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0333689">
              <a:off x="4250913" y="5384770"/>
              <a:ext cx="237758" cy="389059"/>
            </a:xfrm>
            <a:prstGeom prst="rect">
              <a:avLst/>
            </a:prstGeom>
          </p:spPr>
        </p:pic>
        <p:pic>
          <p:nvPicPr>
            <p:cNvPr id="281" name="Picture 70">
              <a:extLst>
                <a:ext uri="{FF2B5EF4-FFF2-40B4-BE49-F238E27FC236}">
                  <a16:creationId xmlns:a16="http://schemas.microsoft.com/office/drawing/2014/main" id="{8C47A3B5-585D-7745-8636-FFF6677FBFC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8241073">
              <a:off x="3893623" y="5769608"/>
              <a:ext cx="237758" cy="389059"/>
            </a:xfrm>
            <a:prstGeom prst="rect">
              <a:avLst/>
            </a:prstGeom>
          </p:spPr>
        </p:pic>
        <p:pic>
          <p:nvPicPr>
            <p:cNvPr id="280" name="Picture 70">
              <a:extLst>
                <a:ext uri="{FF2B5EF4-FFF2-40B4-BE49-F238E27FC236}">
                  <a16:creationId xmlns:a16="http://schemas.microsoft.com/office/drawing/2014/main" id="{B437A36F-D9EA-2D4A-9A54-8619ABF6102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9101326">
              <a:off x="3969748" y="5602431"/>
              <a:ext cx="237758" cy="389059"/>
            </a:xfrm>
            <a:prstGeom prst="rect">
              <a:avLst/>
            </a:prstGeom>
          </p:spPr>
        </p:pic>
        <p:pic>
          <p:nvPicPr>
            <p:cNvPr id="279" name="Picture 70">
              <a:extLst>
                <a:ext uri="{FF2B5EF4-FFF2-40B4-BE49-F238E27FC236}">
                  <a16:creationId xmlns:a16="http://schemas.microsoft.com/office/drawing/2014/main" id="{58CE15DC-0298-704D-AB54-CA07D228CAC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9665476">
              <a:off x="4229290" y="5487136"/>
              <a:ext cx="237758" cy="389059"/>
            </a:xfrm>
            <a:prstGeom prst="rect">
              <a:avLst/>
            </a:prstGeom>
          </p:spPr>
        </p:pic>
        <p:pic>
          <p:nvPicPr>
            <p:cNvPr id="278" name="Picture 70">
              <a:extLst>
                <a:ext uri="{FF2B5EF4-FFF2-40B4-BE49-F238E27FC236}">
                  <a16:creationId xmlns:a16="http://schemas.microsoft.com/office/drawing/2014/main" id="{2BD632AB-3270-9F44-A378-246EE32BE89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0213109">
              <a:off x="4098938" y="5593874"/>
              <a:ext cx="237758" cy="389059"/>
            </a:xfrm>
            <a:prstGeom prst="rect">
              <a:avLst/>
            </a:prstGeom>
          </p:spPr>
        </p:pic>
        <p:pic>
          <p:nvPicPr>
            <p:cNvPr id="282" name="Picture 70">
              <a:extLst>
                <a:ext uri="{FF2B5EF4-FFF2-40B4-BE49-F238E27FC236}">
                  <a16:creationId xmlns:a16="http://schemas.microsoft.com/office/drawing/2014/main" id="{0C7E8A17-944E-C84B-9475-55F1BAFC9B0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7644280">
              <a:off x="4131363" y="5797664"/>
              <a:ext cx="237758" cy="389059"/>
            </a:xfrm>
            <a:prstGeom prst="rect">
              <a:avLst/>
            </a:prstGeom>
          </p:spPr>
        </p:pic>
        <p:pic>
          <p:nvPicPr>
            <p:cNvPr id="283" name="Picture 70">
              <a:extLst>
                <a:ext uri="{FF2B5EF4-FFF2-40B4-BE49-F238E27FC236}">
                  <a16:creationId xmlns:a16="http://schemas.microsoft.com/office/drawing/2014/main" id="{D7F348E2-402E-AE4F-8F84-8A48B7A5104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7141193">
              <a:off x="3997462" y="5659207"/>
              <a:ext cx="237758" cy="389059"/>
            </a:xfrm>
            <a:prstGeom prst="rect">
              <a:avLst/>
            </a:prstGeom>
          </p:spPr>
        </p:pic>
        <p:pic>
          <p:nvPicPr>
            <p:cNvPr id="285" name="Picture 70">
              <a:extLst>
                <a:ext uri="{FF2B5EF4-FFF2-40B4-BE49-F238E27FC236}">
                  <a16:creationId xmlns:a16="http://schemas.microsoft.com/office/drawing/2014/main" id="{454075C1-3173-804C-9217-E04C3B44C78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6525810">
              <a:off x="3719906" y="6140202"/>
              <a:ext cx="237758" cy="389059"/>
            </a:xfrm>
            <a:prstGeom prst="rect">
              <a:avLst/>
            </a:prstGeom>
          </p:spPr>
        </p:pic>
        <p:pic>
          <p:nvPicPr>
            <p:cNvPr id="287" name="Picture 70">
              <a:extLst>
                <a:ext uri="{FF2B5EF4-FFF2-40B4-BE49-F238E27FC236}">
                  <a16:creationId xmlns:a16="http://schemas.microsoft.com/office/drawing/2014/main" id="{75153A05-0A6F-F94A-A044-A1A547094EB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3596557">
              <a:off x="4532492" y="5625776"/>
              <a:ext cx="237758" cy="389059"/>
            </a:xfrm>
            <a:prstGeom prst="rect">
              <a:avLst/>
            </a:prstGeom>
          </p:spPr>
        </p:pic>
        <p:pic>
          <p:nvPicPr>
            <p:cNvPr id="288" name="Picture 70">
              <a:extLst>
                <a:ext uri="{FF2B5EF4-FFF2-40B4-BE49-F238E27FC236}">
                  <a16:creationId xmlns:a16="http://schemas.microsoft.com/office/drawing/2014/main" id="{953349FE-97E1-FD4D-AB1E-593E95018F6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620485">
              <a:off x="4358413" y="5586011"/>
              <a:ext cx="237758" cy="389059"/>
            </a:xfrm>
            <a:prstGeom prst="rect">
              <a:avLst/>
            </a:prstGeom>
          </p:spPr>
        </p:pic>
        <p:pic>
          <p:nvPicPr>
            <p:cNvPr id="289" name="Picture 70">
              <a:extLst>
                <a:ext uri="{FF2B5EF4-FFF2-40B4-BE49-F238E27FC236}">
                  <a16:creationId xmlns:a16="http://schemas.microsoft.com/office/drawing/2014/main" id="{A5A922B8-631A-524F-82AE-9DE23543D2B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807701">
              <a:off x="4596305" y="5480845"/>
              <a:ext cx="237758" cy="389059"/>
            </a:xfrm>
            <a:prstGeom prst="rect">
              <a:avLst/>
            </a:prstGeom>
          </p:spPr>
        </p:pic>
        <p:pic>
          <p:nvPicPr>
            <p:cNvPr id="388" name="Picture 70">
              <a:extLst>
                <a:ext uri="{FF2B5EF4-FFF2-40B4-BE49-F238E27FC236}">
                  <a16:creationId xmlns:a16="http://schemas.microsoft.com/office/drawing/2014/main" id="{80B851E3-3A5D-EB4D-AD10-8B4564BC5D8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1443548">
              <a:off x="4745006" y="5503220"/>
              <a:ext cx="237758" cy="389059"/>
            </a:xfrm>
            <a:prstGeom prst="rect">
              <a:avLst/>
            </a:prstGeom>
          </p:spPr>
        </p:pic>
        <p:pic>
          <p:nvPicPr>
            <p:cNvPr id="522" name="Picture 70">
              <a:extLst>
                <a:ext uri="{FF2B5EF4-FFF2-40B4-BE49-F238E27FC236}">
                  <a16:creationId xmlns:a16="http://schemas.microsoft.com/office/drawing/2014/main" id="{3B4EF79C-A3C4-D745-893C-F2AA2FF8C31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098506">
              <a:off x="4547916" y="5469705"/>
              <a:ext cx="237758" cy="389059"/>
            </a:xfrm>
            <a:prstGeom prst="rect">
              <a:avLst/>
            </a:prstGeom>
          </p:spPr>
        </p:pic>
        <p:pic>
          <p:nvPicPr>
            <p:cNvPr id="524" name="Picture 70">
              <a:extLst>
                <a:ext uri="{FF2B5EF4-FFF2-40B4-BE49-F238E27FC236}">
                  <a16:creationId xmlns:a16="http://schemas.microsoft.com/office/drawing/2014/main" id="{CCA519AF-6D84-8043-A34E-AE2987F2D27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9608366">
              <a:off x="4179356" y="5557024"/>
              <a:ext cx="237758" cy="389059"/>
            </a:xfrm>
            <a:prstGeom prst="rect">
              <a:avLst/>
            </a:prstGeom>
          </p:spPr>
        </p:pic>
        <p:pic>
          <p:nvPicPr>
            <p:cNvPr id="525" name="Picture 70">
              <a:extLst>
                <a:ext uri="{FF2B5EF4-FFF2-40B4-BE49-F238E27FC236}">
                  <a16:creationId xmlns:a16="http://schemas.microsoft.com/office/drawing/2014/main" id="{D9285E2D-47D6-A146-A927-3E534122E01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8521964">
              <a:off x="3948916" y="5487498"/>
              <a:ext cx="237758" cy="389059"/>
            </a:xfrm>
            <a:prstGeom prst="rect">
              <a:avLst/>
            </a:prstGeom>
          </p:spPr>
        </p:pic>
        <p:pic>
          <p:nvPicPr>
            <p:cNvPr id="526" name="Picture 70">
              <a:extLst>
                <a:ext uri="{FF2B5EF4-FFF2-40B4-BE49-F238E27FC236}">
                  <a16:creationId xmlns:a16="http://schemas.microsoft.com/office/drawing/2014/main" id="{2DC33814-9945-DD45-9E3C-53C390B8413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794203">
              <a:off x="4183409" y="5574306"/>
              <a:ext cx="237758" cy="389059"/>
            </a:xfrm>
            <a:prstGeom prst="rect">
              <a:avLst/>
            </a:prstGeom>
          </p:spPr>
        </p:pic>
        <p:pic>
          <p:nvPicPr>
            <p:cNvPr id="527" name="Picture 70">
              <a:extLst>
                <a:ext uri="{FF2B5EF4-FFF2-40B4-BE49-F238E27FC236}">
                  <a16:creationId xmlns:a16="http://schemas.microsoft.com/office/drawing/2014/main" id="{31221876-DB5B-1E4F-940A-9350F21D466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8096203">
              <a:off x="3596445" y="5853178"/>
              <a:ext cx="237758" cy="389059"/>
            </a:xfrm>
            <a:prstGeom prst="rect">
              <a:avLst/>
            </a:prstGeom>
          </p:spPr>
        </p:pic>
        <p:pic>
          <p:nvPicPr>
            <p:cNvPr id="529" name="Picture 70">
              <a:extLst>
                <a:ext uri="{FF2B5EF4-FFF2-40B4-BE49-F238E27FC236}">
                  <a16:creationId xmlns:a16="http://schemas.microsoft.com/office/drawing/2014/main" id="{EE111985-B578-AB47-9FF8-B9D2C38F007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4832221">
              <a:off x="5186430" y="5878324"/>
              <a:ext cx="237758" cy="389059"/>
            </a:xfrm>
            <a:prstGeom prst="rect">
              <a:avLst/>
            </a:prstGeom>
          </p:spPr>
        </p:pic>
        <p:pic>
          <p:nvPicPr>
            <p:cNvPr id="530" name="Picture 70">
              <a:extLst>
                <a:ext uri="{FF2B5EF4-FFF2-40B4-BE49-F238E27FC236}">
                  <a16:creationId xmlns:a16="http://schemas.microsoft.com/office/drawing/2014/main" id="{2FD97CAB-8525-D143-9E46-3CAD556AA86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7043305">
              <a:off x="4170003" y="5659209"/>
              <a:ext cx="237758" cy="389059"/>
            </a:xfrm>
            <a:prstGeom prst="rect">
              <a:avLst/>
            </a:prstGeom>
          </p:spPr>
        </p:pic>
        <p:pic>
          <p:nvPicPr>
            <p:cNvPr id="531" name="Picture 70">
              <a:extLst>
                <a:ext uri="{FF2B5EF4-FFF2-40B4-BE49-F238E27FC236}">
                  <a16:creationId xmlns:a16="http://schemas.microsoft.com/office/drawing/2014/main" id="{21183F0B-1C2C-D44B-868F-B4E2C65E115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9240320">
              <a:off x="3828834" y="5623512"/>
              <a:ext cx="237758" cy="389059"/>
            </a:xfrm>
            <a:prstGeom prst="rect">
              <a:avLst/>
            </a:prstGeom>
          </p:spPr>
        </p:pic>
        <p:pic>
          <p:nvPicPr>
            <p:cNvPr id="532" name="Picture 70">
              <a:extLst>
                <a:ext uri="{FF2B5EF4-FFF2-40B4-BE49-F238E27FC236}">
                  <a16:creationId xmlns:a16="http://schemas.microsoft.com/office/drawing/2014/main" id="{18131E93-5FCA-774F-B28D-25BB3B7BBD9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5400000">
              <a:off x="4471441" y="6353230"/>
              <a:ext cx="237758" cy="389059"/>
            </a:xfrm>
            <a:prstGeom prst="rect">
              <a:avLst/>
            </a:prstGeom>
          </p:spPr>
        </p:pic>
        <p:pic>
          <p:nvPicPr>
            <p:cNvPr id="536" name="Picture 70">
              <a:extLst>
                <a:ext uri="{FF2B5EF4-FFF2-40B4-BE49-F238E27FC236}">
                  <a16:creationId xmlns:a16="http://schemas.microsoft.com/office/drawing/2014/main" id="{B4783163-2DA3-264D-AD86-34BF26B2FA2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5400000">
              <a:off x="5084109" y="6127263"/>
              <a:ext cx="237758" cy="389059"/>
            </a:xfrm>
            <a:prstGeom prst="rect">
              <a:avLst/>
            </a:prstGeom>
          </p:spPr>
        </p:pic>
        <p:pic>
          <p:nvPicPr>
            <p:cNvPr id="537" name="Picture 70">
              <a:extLst>
                <a:ext uri="{FF2B5EF4-FFF2-40B4-BE49-F238E27FC236}">
                  <a16:creationId xmlns:a16="http://schemas.microsoft.com/office/drawing/2014/main" id="{E01437BF-5250-3546-A8D8-639730927E4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7883238">
              <a:off x="3635624" y="5959622"/>
              <a:ext cx="237758" cy="389059"/>
            </a:xfrm>
            <a:prstGeom prst="rect">
              <a:avLst/>
            </a:prstGeom>
          </p:spPr>
        </p:pic>
        <p:pic>
          <p:nvPicPr>
            <p:cNvPr id="538" name="Picture 70">
              <a:extLst>
                <a:ext uri="{FF2B5EF4-FFF2-40B4-BE49-F238E27FC236}">
                  <a16:creationId xmlns:a16="http://schemas.microsoft.com/office/drawing/2014/main" id="{390A2D64-CA5E-AB4C-8A27-8E286864FFE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8795813">
              <a:off x="3403932" y="5904449"/>
              <a:ext cx="237758" cy="389059"/>
            </a:xfrm>
            <a:prstGeom prst="rect">
              <a:avLst/>
            </a:prstGeom>
          </p:spPr>
        </p:pic>
        <p:pic>
          <p:nvPicPr>
            <p:cNvPr id="539" name="Picture 70">
              <a:extLst>
                <a:ext uri="{FF2B5EF4-FFF2-40B4-BE49-F238E27FC236}">
                  <a16:creationId xmlns:a16="http://schemas.microsoft.com/office/drawing/2014/main" id="{791B0B03-0F62-404B-AF2B-BB3E3915D6A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3146534">
              <a:off x="4794663" y="5640077"/>
              <a:ext cx="237758" cy="389059"/>
            </a:xfrm>
            <a:prstGeom prst="rect">
              <a:avLst/>
            </a:prstGeom>
          </p:spPr>
        </p:pic>
        <p:pic>
          <p:nvPicPr>
            <p:cNvPr id="540" name="Picture 70">
              <a:extLst>
                <a:ext uri="{FF2B5EF4-FFF2-40B4-BE49-F238E27FC236}">
                  <a16:creationId xmlns:a16="http://schemas.microsoft.com/office/drawing/2014/main" id="{96EFC321-6797-614D-AE7E-139F49F5AF0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6618192">
              <a:off x="3462870" y="6001720"/>
              <a:ext cx="237758" cy="389059"/>
            </a:xfrm>
            <a:prstGeom prst="rect">
              <a:avLst/>
            </a:prstGeom>
          </p:spPr>
        </p:pic>
        <p:pic>
          <p:nvPicPr>
            <p:cNvPr id="541" name="Picture 70">
              <a:extLst>
                <a:ext uri="{FF2B5EF4-FFF2-40B4-BE49-F238E27FC236}">
                  <a16:creationId xmlns:a16="http://schemas.microsoft.com/office/drawing/2014/main" id="{18E53A5B-1E01-634C-9E0A-63984EF92E9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551023">
              <a:off x="5027205" y="6019761"/>
              <a:ext cx="237758" cy="389059"/>
            </a:xfrm>
            <a:prstGeom prst="rect">
              <a:avLst/>
            </a:prstGeom>
          </p:spPr>
        </p:pic>
        <p:pic>
          <p:nvPicPr>
            <p:cNvPr id="93" name="Picture 70">
              <a:extLst>
                <a:ext uri="{FF2B5EF4-FFF2-40B4-BE49-F238E27FC236}">
                  <a16:creationId xmlns:a16="http://schemas.microsoft.com/office/drawing/2014/main" id="{0CF57FBD-F353-5C4C-85A8-39EF81991EF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3548189">
              <a:off x="4565861" y="5755260"/>
              <a:ext cx="237758" cy="389059"/>
            </a:xfrm>
            <a:prstGeom prst="rect">
              <a:avLst/>
            </a:prstGeom>
          </p:spPr>
        </p:pic>
        <p:pic>
          <p:nvPicPr>
            <p:cNvPr id="95" name="Picture 7" descr="A picture containing indoor, filled&#10;&#10;Description generated with high confidence">
              <a:extLst>
                <a:ext uri="{FF2B5EF4-FFF2-40B4-BE49-F238E27FC236}">
                  <a16:creationId xmlns:a16="http://schemas.microsoft.com/office/drawing/2014/main" id="{A78712AD-C96C-144C-96C1-C10FFCFFE2FF}"/>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rot="360000">
              <a:off x="5952463" y="5314506"/>
              <a:ext cx="1762493" cy="1283921"/>
            </a:xfrm>
            <a:prstGeom prst="rect">
              <a:avLst/>
            </a:prstGeom>
          </p:spPr>
        </p:pic>
        <p:pic>
          <p:nvPicPr>
            <p:cNvPr id="97" name="Picture 50">
              <a:extLst>
                <a:ext uri="{FF2B5EF4-FFF2-40B4-BE49-F238E27FC236}">
                  <a16:creationId xmlns:a16="http://schemas.microsoft.com/office/drawing/2014/main" id="{959F0932-F643-8944-9F7A-7D171187E50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0107321">
              <a:off x="6322954" y="5299616"/>
              <a:ext cx="237759" cy="389060"/>
            </a:xfrm>
            <a:prstGeom prst="rect">
              <a:avLst/>
            </a:prstGeom>
          </p:spPr>
        </p:pic>
        <p:pic>
          <p:nvPicPr>
            <p:cNvPr id="103" name="Picture 50">
              <a:extLst>
                <a:ext uri="{FF2B5EF4-FFF2-40B4-BE49-F238E27FC236}">
                  <a16:creationId xmlns:a16="http://schemas.microsoft.com/office/drawing/2014/main" id="{E699B536-B19D-DB42-B6A1-0FE16FA9DDF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8676551">
              <a:off x="5936605" y="5955327"/>
              <a:ext cx="237759" cy="389060"/>
            </a:xfrm>
            <a:prstGeom prst="rect">
              <a:avLst/>
            </a:prstGeom>
          </p:spPr>
        </p:pic>
        <p:pic>
          <p:nvPicPr>
            <p:cNvPr id="104" name="Picture 50">
              <a:extLst>
                <a:ext uri="{FF2B5EF4-FFF2-40B4-BE49-F238E27FC236}">
                  <a16:creationId xmlns:a16="http://schemas.microsoft.com/office/drawing/2014/main" id="{0DB1B519-B053-B24B-9EFC-A4934F1486B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715347" y="5251208"/>
              <a:ext cx="237759" cy="389060"/>
            </a:xfrm>
            <a:prstGeom prst="rect">
              <a:avLst/>
            </a:prstGeom>
          </p:spPr>
        </p:pic>
        <p:pic>
          <p:nvPicPr>
            <p:cNvPr id="106" name="Picture 50">
              <a:extLst>
                <a:ext uri="{FF2B5EF4-FFF2-40B4-BE49-F238E27FC236}">
                  <a16:creationId xmlns:a16="http://schemas.microsoft.com/office/drawing/2014/main" id="{B3C9EE40-9A98-614D-8342-12F75873133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033948">
              <a:off x="7155946" y="5308150"/>
              <a:ext cx="237759" cy="389060"/>
            </a:xfrm>
            <a:prstGeom prst="rect">
              <a:avLst/>
            </a:prstGeom>
          </p:spPr>
        </p:pic>
        <p:pic>
          <p:nvPicPr>
            <p:cNvPr id="107" name="Picture 50">
              <a:extLst>
                <a:ext uri="{FF2B5EF4-FFF2-40B4-BE49-F238E27FC236}">
                  <a16:creationId xmlns:a16="http://schemas.microsoft.com/office/drawing/2014/main" id="{A20C2E1D-EA9D-F54B-B6B3-4B9C7695406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066531">
              <a:off x="6363570" y="5278213"/>
              <a:ext cx="237759" cy="389060"/>
            </a:xfrm>
            <a:prstGeom prst="rect">
              <a:avLst/>
            </a:prstGeom>
          </p:spPr>
        </p:pic>
        <p:pic>
          <p:nvPicPr>
            <p:cNvPr id="108" name="Picture 50">
              <a:extLst>
                <a:ext uri="{FF2B5EF4-FFF2-40B4-BE49-F238E27FC236}">
                  <a16:creationId xmlns:a16="http://schemas.microsoft.com/office/drawing/2014/main" id="{82CC7857-7025-CD46-A284-83373B846A3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8278474">
              <a:off x="6137888" y="5593924"/>
              <a:ext cx="237759" cy="389060"/>
            </a:xfrm>
            <a:prstGeom prst="rect">
              <a:avLst/>
            </a:prstGeom>
          </p:spPr>
        </p:pic>
        <p:pic>
          <p:nvPicPr>
            <p:cNvPr id="109" name="Picture 50">
              <a:extLst>
                <a:ext uri="{FF2B5EF4-FFF2-40B4-BE49-F238E27FC236}">
                  <a16:creationId xmlns:a16="http://schemas.microsoft.com/office/drawing/2014/main" id="{28EB0669-8678-2045-A35E-F06EF692757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951113" y="5242557"/>
              <a:ext cx="237759" cy="389060"/>
            </a:xfrm>
            <a:prstGeom prst="rect">
              <a:avLst/>
            </a:prstGeom>
          </p:spPr>
        </p:pic>
        <p:pic>
          <p:nvPicPr>
            <p:cNvPr id="110" name="Picture 50">
              <a:extLst>
                <a:ext uri="{FF2B5EF4-FFF2-40B4-BE49-F238E27FC236}">
                  <a16:creationId xmlns:a16="http://schemas.microsoft.com/office/drawing/2014/main" id="{000D0F6B-0CEB-DB43-98E6-132CCAC712A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0148521">
              <a:off x="6570347" y="5368939"/>
              <a:ext cx="237759" cy="389060"/>
            </a:xfrm>
            <a:prstGeom prst="rect">
              <a:avLst/>
            </a:prstGeom>
          </p:spPr>
        </p:pic>
        <p:pic>
          <p:nvPicPr>
            <p:cNvPr id="111" name="Picture 50">
              <a:extLst>
                <a:ext uri="{FF2B5EF4-FFF2-40B4-BE49-F238E27FC236}">
                  <a16:creationId xmlns:a16="http://schemas.microsoft.com/office/drawing/2014/main" id="{C6756FBE-DBA7-6445-B71B-58BD8B9BBEB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3688906">
              <a:off x="7351613" y="5660327"/>
              <a:ext cx="237759" cy="389060"/>
            </a:xfrm>
            <a:prstGeom prst="rect">
              <a:avLst/>
            </a:prstGeom>
          </p:spPr>
        </p:pic>
        <p:pic>
          <p:nvPicPr>
            <p:cNvPr id="112" name="Picture 50">
              <a:extLst>
                <a:ext uri="{FF2B5EF4-FFF2-40B4-BE49-F238E27FC236}">
                  <a16:creationId xmlns:a16="http://schemas.microsoft.com/office/drawing/2014/main" id="{BF68F9B1-9130-AE4D-835C-FCDC4025CB2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8366454">
              <a:off x="6183541" y="5349163"/>
              <a:ext cx="237759" cy="389060"/>
            </a:xfrm>
            <a:prstGeom prst="rect">
              <a:avLst/>
            </a:prstGeom>
          </p:spPr>
        </p:pic>
        <p:pic>
          <p:nvPicPr>
            <p:cNvPr id="113" name="Picture 50">
              <a:extLst>
                <a:ext uri="{FF2B5EF4-FFF2-40B4-BE49-F238E27FC236}">
                  <a16:creationId xmlns:a16="http://schemas.microsoft.com/office/drawing/2014/main" id="{36C38DF0-6952-4046-B099-8B7793AA8CA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8944017">
              <a:off x="6325485" y="5408734"/>
              <a:ext cx="237759" cy="389060"/>
            </a:xfrm>
            <a:prstGeom prst="rect">
              <a:avLst/>
            </a:prstGeom>
          </p:spPr>
        </p:pic>
        <p:pic>
          <p:nvPicPr>
            <p:cNvPr id="115" name="Picture 50">
              <a:extLst>
                <a:ext uri="{FF2B5EF4-FFF2-40B4-BE49-F238E27FC236}">
                  <a16:creationId xmlns:a16="http://schemas.microsoft.com/office/drawing/2014/main" id="{041E5A60-7A3C-E847-8A79-B1322CB4420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3156306">
              <a:off x="7166519" y="5654699"/>
              <a:ext cx="237759" cy="389060"/>
            </a:xfrm>
            <a:prstGeom prst="rect">
              <a:avLst/>
            </a:prstGeom>
          </p:spPr>
        </p:pic>
        <p:pic>
          <p:nvPicPr>
            <p:cNvPr id="116" name="Picture 50">
              <a:extLst>
                <a:ext uri="{FF2B5EF4-FFF2-40B4-BE49-F238E27FC236}">
                  <a16:creationId xmlns:a16="http://schemas.microsoft.com/office/drawing/2014/main" id="{C2EF2E99-4946-F340-9F8D-1205E038228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5400000">
              <a:off x="6458236" y="6279100"/>
              <a:ext cx="237759" cy="389060"/>
            </a:xfrm>
            <a:prstGeom prst="rect">
              <a:avLst/>
            </a:prstGeom>
          </p:spPr>
        </p:pic>
        <p:pic>
          <p:nvPicPr>
            <p:cNvPr id="117" name="Picture 50">
              <a:extLst>
                <a:ext uri="{FF2B5EF4-FFF2-40B4-BE49-F238E27FC236}">
                  <a16:creationId xmlns:a16="http://schemas.microsoft.com/office/drawing/2014/main" id="{F3658FE8-22E2-6242-9270-4AF10670097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8366454">
              <a:off x="5834339" y="6115531"/>
              <a:ext cx="237759" cy="389060"/>
            </a:xfrm>
            <a:prstGeom prst="rect">
              <a:avLst/>
            </a:prstGeom>
          </p:spPr>
        </p:pic>
        <p:pic>
          <p:nvPicPr>
            <p:cNvPr id="119" name="Picture 50">
              <a:extLst>
                <a:ext uri="{FF2B5EF4-FFF2-40B4-BE49-F238E27FC236}">
                  <a16:creationId xmlns:a16="http://schemas.microsoft.com/office/drawing/2014/main" id="{67987B79-25BA-FA48-9ADD-2561FE4C208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63586">
              <a:off x="6490967" y="5276190"/>
              <a:ext cx="237759" cy="389060"/>
            </a:xfrm>
            <a:prstGeom prst="rect">
              <a:avLst/>
            </a:prstGeom>
          </p:spPr>
        </p:pic>
        <p:pic>
          <p:nvPicPr>
            <p:cNvPr id="120" name="Picture 50">
              <a:extLst>
                <a:ext uri="{FF2B5EF4-FFF2-40B4-BE49-F238E27FC236}">
                  <a16:creationId xmlns:a16="http://schemas.microsoft.com/office/drawing/2014/main" id="{F26F6D6B-36A1-F941-9542-AB26F88F463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1424708">
              <a:off x="6615489" y="5452552"/>
              <a:ext cx="237759" cy="389060"/>
            </a:xfrm>
            <a:prstGeom prst="rect">
              <a:avLst/>
            </a:prstGeom>
          </p:spPr>
        </p:pic>
        <p:pic>
          <p:nvPicPr>
            <p:cNvPr id="121" name="Picture 50">
              <a:extLst>
                <a:ext uri="{FF2B5EF4-FFF2-40B4-BE49-F238E27FC236}">
                  <a16:creationId xmlns:a16="http://schemas.microsoft.com/office/drawing/2014/main" id="{A7CDE214-A287-7E42-9744-264D769CF6B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837552">
              <a:off x="7062264" y="5566030"/>
              <a:ext cx="237759" cy="389060"/>
            </a:xfrm>
            <a:prstGeom prst="rect">
              <a:avLst/>
            </a:prstGeom>
          </p:spPr>
        </p:pic>
        <p:pic>
          <p:nvPicPr>
            <p:cNvPr id="122" name="Picture 50">
              <a:extLst>
                <a:ext uri="{FF2B5EF4-FFF2-40B4-BE49-F238E27FC236}">
                  <a16:creationId xmlns:a16="http://schemas.microsoft.com/office/drawing/2014/main" id="{F8316A26-0846-4844-A55B-59A171A4044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4295886">
              <a:off x="6978724" y="6377871"/>
              <a:ext cx="237759" cy="389060"/>
            </a:xfrm>
            <a:prstGeom prst="rect">
              <a:avLst/>
            </a:prstGeom>
          </p:spPr>
        </p:pic>
        <p:pic>
          <p:nvPicPr>
            <p:cNvPr id="125" name="Picture 50">
              <a:extLst>
                <a:ext uri="{FF2B5EF4-FFF2-40B4-BE49-F238E27FC236}">
                  <a16:creationId xmlns:a16="http://schemas.microsoft.com/office/drawing/2014/main" id="{F91E505E-6205-984E-9FE3-A86DF90B15D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8366454">
              <a:off x="6362433" y="5506218"/>
              <a:ext cx="237759" cy="389060"/>
            </a:xfrm>
            <a:prstGeom prst="rect">
              <a:avLst/>
            </a:prstGeom>
          </p:spPr>
        </p:pic>
        <p:pic>
          <p:nvPicPr>
            <p:cNvPr id="126" name="Picture 50">
              <a:extLst>
                <a:ext uri="{FF2B5EF4-FFF2-40B4-BE49-F238E27FC236}">
                  <a16:creationId xmlns:a16="http://schemas.microsoft.com/office/drawing/2014/main" id="{2D4CD144-6B22-A844-A91F-C21475FFFB9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8366454">
              <a:off x="6123829" y="6264647"/>
              <a:ext cx="237759" cy="389060"/>
            </a:xfrm>
            <a:prstGeom prst="rect">
              <a:avLst/>
            </a:prstGeom>
          </p:spPr>
        </p:pic>
        <p:pic>
          <p:nvPicPr>
            <p:cNvPr id="128" name="Picture 50">
              <a:extLst>
                <a:ext uri="{FF2B5EF4-FFF2-40B4-BE49-F238E27FC236}">
                  <a16:creationId xmlns:a16="http://schemas.microsoft.com/office/drawing/2014/main" id="{9D20172E-D8A9-C24D-AA12-60EF25506F0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8366454">
              <a:off x="5849618" y="6013062"/>
              <a:ext cx="237759" cy="389060"/>
            </a:xfrm>
            <a:prstGeom prst="rect">
              <a:avLst/>
            </a:prstGeom>
          </p:spPr>
        </p:pic>
        <p:pic>
          <p:nvPicPr>
            <p:cNvPr id="129" name="Picture 50">
              <a:extLst>
                <a:ext uri="{FF2B5EF4-FFF2-40B4-BE49-F238E27FC236}">
                  <a16:creationId xmlns:a16="http://schemas.microsoft.com/office/drawing/2014/main" id="{F8EC5811-6DDE-3847-B380-C21749AF2D1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8366454">
              <a:off x="6257014" y="6171583"/>
              <a:ext cx="237759" cy="389060"/>
            </a:xfrm>
            <a:prstGeom prst="rect">
              <a:avLst/>
            </a:prstGeom>
          </p:spPr>
        </p:pic>
        <p:pic>
          <p:nvPicPr>
            <p:cNvPr id="130" name="Picture 50">
              <a:extLst>
                <a:ext uri="{FF2B5EF4-FFF2-40B4-BE49-F238E27FC236}">
                  <a16:creationId xmlns:a16="http://schemas.microsoft.com/office/drawing/2014/main" id="{07154D89-2809-8C4F-953F-17D38549ABB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0927558">
              <a:off x="6459811" y="5559396"/>
              <a:ext cx="237759" cy="389060"/>
            </a:xfrm>
            <a:prstGeom prst="rect">
              <a:avLst/>
            </a:prstGeom>
          </p:spPr>
        </p:pic>
        <p:pic>
          <p:nvPicPr>
            <p:cNvPr id="132" name="Picture 50">
              <a:extLst>
                <a:ext uri="{FF2B5EF4-FFF2-40B4-BE49-F238E27FC236}">
                  <a16:creationId xmlns:a16="http://schemas.microsoft.com/office/drawing/2014/main" id="{5BD3E755-D9DE-314A-B64C-2D7D1D42857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4700614">
              <a:off x="7566334" y="6394416"/>
              <a:ext cx="237759" cy="389060"/>
            </a:xfrm>
            <a:prstGeom prst="rect">
              <a:avLst/>
            </a:prstGeom>
          </p:spPr>
        </p:pic>
        <p:pic>
          <p:nvPicPr>
            <p:cNvPr id="135" name="Picture 50">
              <a:extLst>
                <a:ext uri="{FF2B5EF4-FFF2-40B4-BE49-F238E27FC236}">
                  <a16:creationId xmlns:a16="http://schemas.microsoft.com/office/drawing/2014/main" id="{33BA50FD-8D14-8945-A659-4C9773E6A64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4692657">
              <a:off x="7430929" y="5530586"/>
              <a:ext cx="237759" cy="389060"/>
            </a:xfrm>
            <a:prstGeom prst="rect">
              <a:avLst/>
            </a:prstGeom>
          </p:spPr>
        </p:pic>
        <p:pic>
          <p:nvPicPr>
            <p:cNvPr id="136" name="Picture 50">
              <a:extLst>
                <a:ext uri="{FF2B5EF4-FFF2-40B4-BE49-F238E27FC236}">
                  <a16:creationId xmlns:a16="http://schemas.microsoft.com/office/drawing/2014/main" id="{2E53F8EA-5372-7241-B573-5C7CC5C2A09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8366454">
              <a:off x="7416664" y="6311259"/>
              <a:ext cx="237759" cy="389060"/>
            </a:xfrm>
            <a:prstGeom prst="rect">
              <a:avLst/>
            </a:prstGeom>
          </p:spPr>
        </p:pic>
        <p:pic>
          <p:nvPicPr>
            <p:cNvPr id="137" name="Picture 50">
              <a:extLst>
                <a:ext uri="{FF2B5EF4-FFF2-40B4-BE49-F238E27FC236}">
                  <a16:creationId xmlns:a16="http://schemas.microsoft.com/office/drawing/2014/main" id="{33334F01-713F-5949-A354-54036CE62E2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992774">
              <a:off x="7029447" y="5218208"/>
              <a:ext cx="237759" cy="389060"/>
            </a:xfrm>
            <a:prstGeom prst="rect">
              <a:avLst/>
            </a:prstGeom>
          </p:spPr>
        </p:pic>
        <p:pic>
          <p:nvPicPr>
            <p:cNvPr id="139" name="Picture 50">
              <a:extLst>
                <a:ext uri="{FF2B5EF4-FFF2-40B4-BE49-F238E27FC236}">
                  <a16:creationId xmlns:a16="http://schemas.microsoft.com/office/drawing/2014/main" id="{D2147C63-3790-734A-80E6-8E5A5240741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4075722">
              <a:off x="7082812" y="6267298"/>
              <a:ext cx="237759" cy="389060"/>
            </a:xfrm>
            <a:prstGeom prst="rect">
              <a:avLst/>
            </a:prstGeom>
          </p:spPr>
        </p:pic>
        <p:pic>
          <p:nvPicPr>
            <p:cNvPr id="140" name="Picture 50">
              <a:extLst>
                <a:ext uri="{FF2B5EF4-FFF2-40B4-BE49-F238E27FC236}">
                  <a16:creationId xmlns:a16="http://schemas.microsoft.com/office/drawing/2014/main" id="{5D99BE8E-6884-284F-A9E7-C9D89896080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327395">
              <a:off x="6704674" y="5601147"/>
              <a:ext cx="237759" cy="389060"/>
            </a:xfrm>
            <a:prstGeom prst="rect">
              <a:avLst/>
            </a:prstGeom>
          </p:spPr>
        </p:pic>
        <p:pic>
          <p:nvPicPr>
            <p:cNvPr id="141" name="Picture 50">
              <a:extLst>
                <a:ext uri="{FF2B5EF4-FFF2-40B4-BE49-F238E27FC236}">
                  <a16:creationId xmlns:a16="http://schemas.microsoft.com/office/drawing/2014/main" id="{D14A3029-891D-8E40-83FC-3741CB50491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3969649">
              <a:off x="7059916" y="5678040"/>
              <a:ext cx="237759" cy="389060"/>
            </a:xfrm>
            <a:prstGeom prst="rect">
              <a:avLst/>
            </a:prstGeom>
          </p:spPr>
        </p:pic>
        <p:pic>
          <p:nvPicPr>
            <p:cNvPr id="144" name="Picture 50">
              <a:extLst>
                <a:ext uri="{FF2B5EF4-FFF2-40B4-BE49-F238E27FC236}">
                  <a16:creationId xmlns:a16="http://schemas.microsoft.com/office/drawing/2014/main" id="{F7B4BB8D-0525-3B46-976E-2B0183A1B28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4378259">
              <a:off x="7536007" y="6143606"/>
              <a:ext cx="237759" cy="389060"/>
            </a:xfrm>
            <a:prstGeom prst="rect">
              <a:avLst/>
            </a:prstGeom>
          </p:spPr>
        </p:pic>
        <p:pic>
          <p:nvPicPr>
            <p:cNvPr id="145" name="Picture 50">
              <a:extLst>
                <a:ext uri="{FF2B5EF4-FFF2-40B4-BE49-F238E27FC236}">
                  <a16:creationId xmlns:a16="http://schemas.microsoft.com/office/drawing/2014/main" id="{70AB783E-C968-7943-A2B3-722289F1B91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1404231">
              <a:off x="7059916" y="5397607"/>
              <a:ext cx="237759" cy="389060"/>
            </a:xfrm>
            <a:prstGeom prst="rect">
              <a:avLst/>
            </a:prstGeom>
          </p:spPr>
        </p:pic>
        <p:pic>
          <p:nvPicPr>
            <p:cNvPr id="146" name="Picture 50">
              <a:extLst>
                <a:ext uri="{FF2B5EF4-FFF2-40B4-BE49-F238E27FC236}">
                  <a16:creationId xmlns:a16="http://schemas.microsoft.com/office/drawing/2014/main" id="{78FD4A66-1790-FF44-8220-B4087746A88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3157314">
              <a:off x="6428967" y="6273094"/>
              <a:ext cx="237759" cy="389060"/>
            </a:xfrm>
            <a:prstGeom prst="rect">
              <a:avLst/>
            </a:prstGeom>
          </p:spPr>
        </p:pic>
        <p:pic>
          <p:nvPicPr>
            <p:cNvPr id="147" name="Picture 50">
              <a:extLst>
                <a:ext uri="{FF2B5EF4-FFF2-40B4-BE49-F238E27FC236}">
                  <a16:creationId xmlns:a16="http://schemas.microsoft.com/office/drawing/2014/main" id="{AA5DA550-9984-ED4E-99D8-EA98AA901B7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8366454">
              <a:off x="6087559" y="5497205"/>
              <a:ext cx="237759" cy="389060"/>
            </a:xfrm>
            <a:prstGeom prst="rect">
              <a:avLst/>
            </a:prstGeom>
          </p:spPr>
        </p:pic>
        <p:pic>
          <p:nvPicPr>
            <p:cNvPr id="148" name="Picture 50">
              <a:extLst>
                <a:ext uri="{FF2B5EF4-FFF2-40B4-BE49-F238E27FC236}">
                  <a16:creationId xmlns:a16="http://schemas.microsoft.com/office/drawing/2014/main" id="{3E4A9129-1516-634E-ABFF-0F10E34C588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781338">
              <a:off x="7246254" y="6291679"/>
              <a:ext cx="237759" cy="389060"/>
            </a:xfrm>
            <a:prstGeom prst="rect">
              <a:avLst/>
            </a:prstGeom>
          </p:spPr>
        </p:pic>
        <p:pic>
          <p:nvPicPr>
            <p:cNvPr id="150" name="Picture 50">
              <a:extLst>
                <a:ext uri="{FF2B5EF4-FFF2-40B4-BE49-F238E27FC236}">
                  <a16:creationId xmlns:a16="http://schemas.microsoft.com/office/drawing/2014/main" id="{09CFABD9-E4A3-9E4F-A8F3-4A4E6120C42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6200000">
              <a:off x="6813904" y="6342782"/>
              <a:ext cx="237759" cy="389060"/>
            </a:xfrm>
            <a:prstGeom prst="rect">
              <a:avLst/>
            </a:prstGeom>
          </p:spPr>
        </p:pic>
        <p:pic>
          <p:nvPicPr>
            <p:cNvPr id="151" name="Picture 50">
              <a:extLst>
                <a:ext uri="{FF2B5EF4-FFF2-40B4-BE49-F238E27FC236}">
                  <a16:creationId xmlns:a16="http://schemas.microsoft.com/office/drawing/2014/main" id="{CA9379CB-124C-6041-AE0D-4AA48547805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4493667">
              <a:off x="7230807" y="6358362"/>
              <a:ext cx="237759" cy="389060"/>
            </a:xfrm>
            <a:prstGeom prst="rect">
              <a:avLst/>
            </a:prstGeom>
          </p:spPr>
        </p:pic>
        <p:pic>
          <p:nvPicPr>
            <p:cNvPr id="152" name="Picture 50">
              <a:extLst>
                <a:ext uri="{FF2B5EF4-FFF2-40B4-BE49-F238E27FC236}">
                  <a16:creationId xmlns:a16="http://schemas.microsoft.com/office/drawing/2014/main" id="{2AF1F19D-5A1C-B541-8366-0526D4DE5AD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3360026">
              <a:off x="7268629" y="5492081"/>
              <a:ext cx="237759" cy="389060"/>
            </a:xfrm>
            <a:prstGeom prst="rect">
              <a:avLst/>
            </a:prstGeom>
          </p:spPr>
        </p:pic>
        <p:pic>
          <p:nvPicPr>
            <p:cNvPr id="153" name="Picture 50">
              <a:extLst>
                <a:ext uri="{FF2B5EF4-FFF2-40B4-BE49-F238E27FC236}">
                  <a16:creationId xmlns:a16="http://schemas.microsoft.com/office/drawing/2014/main" id="{049F8A99-4F2C-2949-86D5-8C8BE205079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8366454">
              <a:off x="6056296" y="5404329"/>
              <a:ext cx="237759" cy="389060"/>
            </a:xfrm>
            <a:prstGeom prst="rect">
              <a:avLst/>
            </a:prstGeom>
          </p:spPr>
        </p:pic>
        <p:pic>
          <p:nvPicPr>
            <p:cNvPr id="154" name="Picture 50">
              <a:extLst>
                <a:ext uri="{FF2B5EF4-FFF2-40B4-BE49-F238E27FC236}">
                  <a16:creationId xmlns:a16="http://schemas.microsoft.com/office/drawing/2014/main" id="{F9E8FE74-7B3B-8D4F-9158-DD3DF08457A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0340290">
              <a:off x="6067804" y="6066872"/>
              <a:ext cx="237759" cy="389060"/>
            </a:xfrm>
            <a:prstGeom prst="rect">
              <a:avLst/>
            </a:prstGeom>
          </p:spPr>
        </p:pic>
        <p:pic>
          <p:nvPicPr>
            <p:cNvPr id="155" name="Picture 50">
              <a:extLst>
                <a:ext uri="{FF2B5EF4-FFF2-40B4-BE49-F238E27FC236}">
                  <a16:creationId xmlns:a16="http://schemas.microsoft.com/office/drawing/2014/main" id="{FF677C7D-5E70-6249-8D0F-FDEF42CB72C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0041761">
              <a:off x="6873754" y="5319723"/>
              <a:ext cx="237759" cy="389060"/>
            </a:xfrm>
            <a:prstGeom prst="rect">
              <a:avLst/>
            </a:prstGeom>
          </p:spPr>
        </p:pic>
        <p:pic>
          <p:nvPicPr>
            <p:cNvPr id="156" name="Picture 50">
              <a:extLst>
                <a:ext uri="{FF2B5EF4-FFF2-40B4-BE49-F238E27FC236}">
                  <a16:creationId xmlns:a16="http://schemas.microsoft.com/office/drawing/2014/main" id="{8CE4D13C-B741-0D4B-8219-473309D8863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7068395">
              <a:off x="6414027" y="5547049"/>
              <a:ext cx="237759" cy="389060"/>
            </a:xfrm>
            <a:prstGeom prst="rect">
              <a:avLst/>
            </a:prstGeom>
          </p:spPr>
        </p:pic>
        <p:pic>
          <p:nvPicPr>
            <p:cNvPr id="157" name="Picture 50">
              <a:extLst>
                <a:ext uri="{FF2B5EF4-FFF2-40B4-BE49-F238E27FC236}">
                  <a16:creationId xmlns:a16="http://schemas.microsoft.com/office/drawing/2014/main" id="{A1FCAB56-19EF-A246-B7ED-154D3A2E93D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0710584">
              <a:off x="6822925" y="5412272"/>
              <a:ext cx="237759" cy="389060"/>
            </a:xfrm>
            <a:prstGeom prst="rect">
              <a:avLst/>
            </a:prstGeom>
          </p:spPr>
        </p:pic>
        <p:pic>
          <p:nvPicPr>
            <p:cNvPr id="159" name="Picture 50">
              <a:extLst>
                <a:ext uri="{FF2B5EF4-FFF2-40B4-BE49-F238E27FC236}">
                  <a16:creationId xmlns:a16="http://schemas.microsoft.com/office/drawing/2014/main" id="{4BBBE7AB-7687-424F-8EC7-D181B6BB690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0386193">
              <a:off x="6594616" y="5588673"/>
              <a:ext cx="237759" cy="389060"/>
            </a:xfrm>
            <a:prstGeom prst="rect">
              <a:avLst/>
            </a:prstGeom>
          </p:spPr>
        </p:pic>
        <p:pic>
          <p:nvPicPr>
            <p:cNvPr id="162" name="Picture 50">
              <a:extLst>
                <a:ext uri="{FF2B5EF4-FFF2-40B4-BE49-F238E27FC236}">
                  <a16:creationId xmlns:a16="http://schemas.microsoft.com/office/drawing/2014/main" id="{B9AFE40E-1B20-454B-AC17-CE63045F601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088590">
              <a:off x="6851438" y="5539108"/>
              <a:ext cx="237759" cy="389060"/>
            </a:xfrm>
            <a:prstGeom prst="rect">
              <a:avLst/>
            </a:prstGeom>
          </p:spPr>
        </p:pic>
        <p:pic>
          <p:nvPicPr>
            <p:cNvPr id="163" name="Picture 50">
              <a:extLst>
                <a:ext uri="{FF2B5EF4-FFF2-40B4-BE49-F238E27FC236}">
                  <a16:creationId xmlns:a16="http://schemas.microsoft.com/office/drawing/2014/main" id="{E1C146DE-8BF6-6943-B22B-6DF373EF31A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6548775">
              <a:off x="6140526" y="6122325"/>
              <a:ext cx="237759" cy="389060"/>
            </a:xfrm>
            <a:prstGeom prst="rect">
              <a:avLst/>
            </a:prstGeom>
          </p:spPr>
        </p:pic>
        <p:pic>
          <p:nvPicPr>
            <p:cNvPr id="167" name="Picture 50">
              <a:extLst>
                <a:ext uri="{FF2B5EF4-FFF2-40B4-BE49-F238E27FC236}">
                  <a16:creationId xmlns:a16="http://schemas.microsoft.com/office/drawing/2014/main" id="{8C310CEF-EC10-ED4A-9B77-8AFC1237492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6816894">
              <a:off x="6354492" y="5637313"/>
              <a:ext cx="237759" cy="389060"/>
            </a:xfrm>
            <a:prstGeom prst="rect">
              <a:avLst/>
            </a:prstGeom>
          </p:spPr>
        </p:pic>
        <p:pic>
          <p:nvPicPr>
            <p:cNvPr id="169" name="Picture 50">
              <a:extLst>
                <a:ext uri="{FF2B5EF4-FFF2-40B4-BE49-F238E27FC236}">
                  <a16:creationId xmlns:a16="http://schemas.microsoft.com/office/drawing/2014/main" id="{E89DBE65-5DF4-A74B-BB9C-88E485F7128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0094095">
              <a:off x="6933758" y="5274164"/>
              <a:ext cx="237759" cy="389060"/>
            </a:xfrm>
            <a:prstGeom prst="rect">
              <a:avLst/>
            </a:prstGeom>
          </p:spPr>
        </p:pic>
        <p:pic>
          <p:nvPicPr>
            <p:cNvPr id="170" name="Picture 50">
              <a:extLst>
                <a:ext uri="{FF2B5EF4-FFF2-40B4-BE49-F238E27FC236}">
                  <a16:creationId xmlns:a16="http://schemas.microsoft.com/office/drawing/2014/main" id="{6A2B3AF1-F68F-5644-B2E9-7764D7EAF4E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928060">
              <a:off x="7148824" y="5473700"/>
              <a:ext cx="237759" cy="389060"/>
            </a:xfrm>
            <a:prstGeom prst="rect">
              <a:avLst/>
            </a:prstGeom>
          </p:spPr>
        </p:pic>
        <p:pic>
          <p:nvPicPr>
            <p:cNvPr id="172" name="Picture 50">
              <a:extLst>
                <a:ext uri="{FF2B5EF4-FFF2-40B4-BE49-F238E27FC236}">
                  <a16:creationId xmlns:a16="http://schemas.microsoft.com/office/drawing/2014/main" id="{6FD4AE85-9CCC-314C-BD93-6F437831FC8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355836">
              <a:off x="6909022" y="5619061"/>
              <a:ext cx="237759" cy="389060"/>
            </a:xfrm>
            <a:prstGeom prst="rect">
              <a:avLst/>
            </a:prstGeom>
          </p:spPr>
        </p:pic>
        <p:pic>
          <p:nvPicPr>
            <p:cNvPr id="96" name="Picture 7" descr="A picture containing indoor, filled&#10;&#10;Description generated with high confidence">
              <a:extLst>
                <a:ext uri="{FF2B5EF4-FFF2-40B4-BE49-F238E27FC236}">
                  <a16:creationId xmlns:a16="http://schemas.microsoft.com/office/drawing/2014/main" id="{DD96EB97-FF99-924E-908B-2A4FAC44AD3E}"/>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rot="360000">
              <a:off x="8253948" y="5162624"/>
              <a:ext cx="2046468" cy="1490788"/>
            </a:xfrm>
            <a:prstGeom prst="rect">
              <a:avLst/>
            </a:prstGeom>
          </p:spPr>
        </p:pic>
        <p:pic>
          <p:nvPicPr>
            <p:cNvPr id="177" name="Picture 48">
              <a:extLst>
                <a:ext uri="{FF2B5EF4-FFF2-40B4-BE49-F238E27FC236}">
                  <a16:creationId xmlns:a16="http://schemas.microsoft.com/office/drawing/2014/main" id="{FC618DFD-422F-ED4F-A040-CD9C7F199F6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21378710">
              <a:off x="8964830" y="5139081"/>
              <a:ext cx="237759" cy="459568"/>
            </a:xfrm>
            <a:prstGeom prst="rect">
              <a:avLst/>
            </a:prstGeom>
          </p:spPr>
        </p:pic>
        <p:pic>
          <p:nvPicPr>
            <p:cNvPr id="178" name="Picture 48">
              <a:extLst>
                <a:ext uri="{FF2B5EF4-FFF2-40B4-BE49-F238E27FC236}">
                  <a16:creationId xmlns:a16="http://schemas.microsoft.com/office/drawing/2014/main" id="{EB0A9653-EEBD-7D49-8046-9604DA21F4B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9452290">
              <a:off x="8891350" y="5073633"/>
              <a:ext cx="237759" cy="459568"/>
            </a:xfrm>
            <a:prstGeom prst="rect">
              <a:avLst/>
            </a:prstGeom>
          </p:spPr>
        </p:pic>
        <p:pic>
          <p:nvPicPr>
            <p:cNvPr id="179" name="Picture 48">
              <a:extLst>
                <a:ext uri="{FF2B5EF4-FFF2-40B4-BE49-F238E27FC236}">
                  <a16:creationId xmlns:a16="http://schemas.microsoft.com/office/drawing/2014/main" id="{6334AB0E-C901-D64D-9C0E-27CBB4A60DD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7065039">
              <a:off x="8577222" y="6167931"/>
              <a:ext cx="237759" cy="459568"/>
            </a:xfrm>
            <a:prstGeom prst="rect">
              <a:avLst/>
            </a:prstGeom>
          </p:spPr>
        </p:pic>
        <p:pic>
          <p:nvPicPr>
            <p:cNvPr id="180" name="Picture 48">
              <a:extLst>
                <a:ext uri="{FF2B5EF4-FFF2-40B4-BE49-F238E27FC236}">
                  <a16:creationId xmlns:a16="http://schemas.microsoft.com/office/drawing/2014/main" id="{CA87CCB1-434C-7B4D-80F4-3BCA669391D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570462">
              <a:off x="9943995" y="5418934"/>
              <a:ext cx="237759" cy="459568"/>
            </a:xfrm>
            <a:prstGeom prst="rect">
              <a:avLst/>
            </a:prstGeom>
          </p:spPr>
        </p:pic>
        <p:pic>
          <p:nvPicPr>
            <p:cNvPr id="181" name="Picture 48">
              <a:extLst>
                <a:ext uri="{FF2B5EF4-FFF2-40B4-BE49-F238E27FC236}">
                  <a16:creationId xmlns:a16="http://schemas.microsoft.com/office/drawing/2014/main" id="{E57883F0-BBB9-654B-9D9D-D45A237CE49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172837" y="5025635"/>
              <a:ext cx="237759" cy="459568"/>
            </a:xfrm>
            <a:prstGeom prst="rect">
              <a:avLst/>
            </a:prstGeom>
          </p:spPr>
        </p:pic>
        <p:pic>
          <p:nvPicPr>
            <p:cNvPr id="182" name="Picture 48">
              <a:extLst>
                <a:ext uri="{FF2B5EF4-FFF2-40B4-BE49-F238E27FC236}">
                  <a16:creationId xmlns:a16="http://schemas.microsoft.com/office/drawing/2014/main" id="{E940ACA2-02F2-D34D-A1D8-7BC4EB513C9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7812493">
              <a:off x="8790898" y="5480969"/>
              <a:ext cx="237759" cy="459568"/>
            </a:xfrm>
            <a:prstGeom prst="rect">
              <a:avLst/>
            </a:prstGeom>
          </p:spPr>
        </p:pic>
        <p:pic>
          <p:nvPicPr>
            <p:cNvPr id="183" name="Picture 48">
              <a:extLst>
                <a:ext uri="{FF2B5EF4-FFF2-40B4-BE49-F238E27FC236}">
                  <a16:creationId xmlns:a16="http://schemas.microsoft.com/office/drawing/2014/main" id="{00300456-8169-4746-8092-6BA880AC88A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6200000">
              <a:off x="8801909" y="5549461"/>
              <a:ext cx="237759" cy="459568"/>
            </a:xfrm>
            <a:prstGeom prst="rect">
              <a:avLst/>
            </a:prstGeom>
          </p:spPr>
        </p:pic>
        <p:pic>
          <p:nvPicPr>
            <p:cNvPr id="184" name="Picture 48">
              <a:extLst>
                <a:ext uri="{FF2B5EF4-FFF2-40B4-BE49-F238E27FC236}">
                  <a16:creationId xmlns:a16="http://schemas.microsoft.com/office/drawing/2014/main" id="{CDC322B9-486A-4D49-809E-FC094D747B2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570462">
              <a:off x="10009541" y="6054600"/>
              <a:ext cx="237759" cy="459568"/>
            </a:xfrm>
            <a:prstGeom prst="rect">
              <a:avLst/>
            </a:prstGeom>
          </p:spPr>
        </p:pic>
        <p:pic>
          <p:nvPicPr>
            <p:cNvPr id="185" name="Picture 48">
              <a:extLst>
                <a:ext uri="{FF2B5EF4-FFF2-40B4-BE49-F238E27FC236}">
                  <a16:creationId xmlns:a16="http://schemas.microsoft.com/office/drawing/2014/main" id="{2373DBD3-5D78-874D-86AE-85AF6BE0A2D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3941035">
              <a:off x="9990861" y="6194228"/>
              <a:ext cx="237759" cy="459568"/>
            </a:xfrm>
            <a:prstGeom prst="rect">
              <a:avLst/>
            </a:prstGeom>
          </p:spPr>
        </p:pic>
        <p:pic>
          <p:nvPicPr>
            <p:cNvPr id="186" name="Picture 48">
              <a:extLst>
                <a:ext uri="{FF2B5EF4-FFF2-40B4-BE49-F238E27FC236}">
                  <a16:creationId xmlns:a16="http://schemas.microsoft.com/office/drawing/2014/main" id="{8A96BDFC-2484-0B49-A186-921E707C806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6431698">
              <a:off x="9889936" y="6290750"/>
              <a:ext cx="237759" cy="459568"/>
            </a:xfrm>
            <a:prstGeom prst="rect">
              <a:avLst/>
            </a:prstGeom>
          </p:spPr>
        </p:pic>
        <p:pic>
          <p:nvPicPr>
            <p:cNvPr id="187" name="Picture 48">
              <a:extLst>
                <a:ext uri="{FF2B5EF4-FFF2-40B4-BE49-F238E27FC236}">
                  <a16:creationId xmlns:a16="http://schemas.microsoft.com/office/drawing/2014/main" id="{EC709845-3DE8-D54F-BB1B-36A8E7C68EA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306475" y="5112375"/>
              <a:ext cx="237759" cy="459568"/>
            </a:xfrm>
            <a:prstGeom prst="rect">
              <a:avLst/>
            </a:prstGeom>
          </p:spPr>
        </p:pic>
        <p:pic>
          <p:nvPicPr>
            <p:cNvPr id="188" name="Picture 48">
              <a:extLst>
                <a:ext uri="{FF2B5EF4-FFF2-40B4-BE49-F238E27FC236}">
                  <a16:creationId xmlns:a16="http://schemas.microsoft.com/office/drawing/2014/main" id="{0E81782E-5CE2-B04E-A6FA-DC2E67B3777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380784">
              <a:off x="9857912" y="5276566"/>
              <a:ext cx="237759" cy="459568"/>
            </a:xfrm>
            <a:prstGeom prst="rect">
              <a:avLst/>
            </a:prstGeom>
          </p:spPr>
        </p:pic>
        <p:pic>
          <p:nvPicPr>
            <p:cNvPr id="189" name="Picture 48">
              <a:extLst>
                <a:ext uri="{FF2B5EF4-FFF2-40B4-BE49-F238E27FC236}">
                  <a16:creationId xmlns:a16="http://schemas.microsoft.com/office/drawing/2014/main" id="{4389D8F7-9298-B642-A48C-E00F8A89839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7587728">
              <a:off x="8993877" y="5521106"/>
              <a:ext cx="237759" cy="459568"/>
            </a:xfrm>
            <a:prstGeom prst="rect">
              <a:avLst/>
            </a:prstGeom>
          </p:spPr>
        </p:pic>
        <p:pic>
          <p:nvPicPr>
            <p:cNvPr id="190" name="Picture 48">
              <a:extLst>
                <a:ext uri="{FF2B5EF4-FFF2-40B4-BE49-F238E27FC236}">
                  <a16:creationId xmlns:a16="http://schemas.microsoft.com/office/drawing/2014/main" id="{DD0E6747-5507-F447-B503-46316F1BAF8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570462">
              <a:off x="8552441" y="6158068"/>
              <a:ext cx="237759" cy="459568"/>
            </a:xfrm>
            <a:prstGeom prst="rect">
              <a:avLst/>
            </a:prstGeom>
          </p:spPr>
        </p:pic>
        <p:pic>
          <p:nvPicPr>
            <p:cNvPr id="191" name="Picture 48">
              <a:extLst>
                <a:ext uri="{FF2B5EF4-FFF2-40B4-BE49-F238E27FC236}">
                  <a16:creationId xmlns:a16="http://schemas.microsoft.com/office/drawing/2014/main" id="{112C7964-2716-424B-9FD2-907881136D4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3654776">
              <a:off x="8877675" y="6272694"/>
              <a:ext cx="237759" cy="459568"/>
            </a:xfrm>
            <a:prstGeom prst="rect">
              <a:avLst/>
            </a:prstGeom>
          </p:spPr>
        </p:pic>
        <p:pic>
          <p:nvPicPr>
            <p:cNvPr id="192" name="Picture 48">
              <a:extLst>
                <a:ext uri="{FF2B5EF4-FFF2-40B4-BE49-F238E27FC236}">
                  <a16:creationId xmlns:a16="http://schemas.microsoft.com/office/drawing/2014/main" id="{BAA9AA80-ACB1-A147-927A-6B030EF0498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4753537">
              <a:off x="9154498" y="6294326"/>
              <a:ext cx="237759" cy="459568"/>
            </a:xfrm>
            <a:prstGeom prst="rect">
              <a:avLst/>
            </a:prstGeom>
          </p:spPr>
        </p:pic>
        <p:pic>
          <p:nvPicPr>
            <p:cNvPr id="193" name="Picture 48">
              <a:extLst>
                <a:ext uri="{FF2B5EF4-FFF2-40B4-BE49-F238E27FC236}">
                  <a16:creationId xmlns:a16="http://schemas.microsoft.com/office/drawing/2014/main" id="{CE784C7C-1382-9F45-9BD8-38CEF60C8B5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4596684">
              <a:off x="9433899" y="6321534"/>
              <a:ext cx="237759" cy="459568"/>
            </a:xfrm>
            <a:prstGeom prst="rect">
              <a:avLst/>
            </a:prstGeom>
          </p:spPr>
        </p:pic>
        <p:pic>
          <p:nvPicPr>
            <p:cNvPr id="194" name="Picture 48">
              <a:extLst>
                <a:ext uri="{FF2B5EF4-FFF2-40B4-BE49-F238E27FC236}">
                  <a16:creationId xmlns:a16="http://schemas.microsoft.com/office/drawing/2014/main" id="{84FDF28A-C5B9-6B4C-B01B-E2D2A767DDC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5400000">
              <a:off x="8813254" y="6284509"/>
              <a:ext cx="237759" cy="459568"/>
            </a:xfrm>
            <a:prstGeom prst="rect">
              <a:avLst/>
            </a:prstGeom>
          </p:spPr>
        </p:pic>
        <p:pic>
          <p:nvPicPr>
            <p:cNvPr id="195" name="Picture 48">
              <a:extLst>
                <a:ext uri="{FF2B5EF4-FFF2-40B4-BE49-F238E27FC236}">
                  <a16:creationId xmlns:a16="http://schemas.microsoft.com/office/drawing/2014/main" id="{F497D679-4132-7C4E-96E8-A50B6005234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570462">
              <a:off x="9399916" y="5172490"/>
              <a:ext cx="237759" cy="459568"/>
            </a:xfrm>
            <a:prstGeom prst="rect">
              <a:avLst/>
            </a:prstGeom>
          </p:spPr>
        </p:pic>
        <p:pic>
          <p:nvPicPr>
            <p:cNvPr id="196" name="Picture 48">
              <a:extLst>
                <a:ext uri="{FF2B5EF4-FFF2-40B4-BE49-F238E27FC236}">
                  <a16:creationId xmlns:a16="http://schemas.microsoft.com/office/drawing/2014/main" id="{BF58117A-C65E-6C40-8A99-CDB660646D4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087443" y="5144425"/>
              <a:ext cx="237759" cy="459568"/>
            </a:xfrm>
            <a:prstGeom prst="rect">
              <a:avLst/>
            </a:prstGeom>
          </p:spPr>
        </p:pic>
        <p:pic>
          <p:nvPicPr>
            <p:cNvPr id="197" name="Picture 48">
              <a:extLst>
                <a:ext uri="{FF2B5EF4-FFF2-40B4-BE49-F238E27FC236}">
                  <a16:creationId xmlns:a16="http://schemas.microsoft.com/office/drawing/2014/main" id="{E30FB9E9-AE69-DF47-AB0A-A85C4025470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20331773">
              <a:off x="8707913" y="5174423"/>
              <a:ext cx="237759" cy="459568"/>
            </a:xfrm>
            <a:prstGeom prst="rect">
              <a:avLst/>
            </a:prstGeom>
          </p:spPr>
        </p:pic>
        <p:pic>
          <p:nvPicPr>
            <p:cNvPr id="198" name="Picture 48">
              <a:extLst>
                <a:ext uri="{FF2B5EF4-FFF2-40B4-BE49-F238E27FC236}">
                  <a16:creationId xmlns:a16="http://schemas.microsoft.com/office/drawing/2014/main" id="{CC2101CD-AD97-3D4F-BB31-67F0A9F284B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2532824">
              <a:off x="9705623" y="5186895"/>
              <a:ext cx="237759" cy="459568"/>
            </a:xfrm>
            <a:prstGeom prst="rect">
              <a:avLst/>
            </a:prstGeom>
          </p:spPr>
        </p:pic>
        <p:pic>
          <p:nvPicPr>
            <p:cNvPr id="199" name="Picture 48">
              <a:extLst>
                <a:ext uri="{FF2B5EF4-FFF2-40B4-BE49-F238E27FC236}">
                  <a16:creationId xmlns:a16="http://schemas.microsoft.com/office/drawing/2014/main" id="{A5AC1BA3-A989-3C4D-B2A8-9DF0B4478B6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6506249">
              <a:off x="8302731" y="5949123"/>
              <a:ext cx="237759" cy="459568"/>
            </a:xfrm>
            <a:prstGeom prst="rect">
              <a:avLst/>
            </a:prstGeom>
          </p:spPr>
        </p:pic>
        <p:pic>
          <p:nvPicPr>
            <p:cNvPr id="200" name="Picture 48">
              <a:extLst>
                <a:ext uri="{FF2B5EF4-FFF2-40B4-BE49-F238E27FC236}">
                  <a16:creationId xmlns:a16="http://schemas.microsoft.com/office/drawing/2014/main" id="{E835B711-817A-0F44-833C-C5DFC6C0814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570462">
              <a:off x="9574720" y="5065381"/>
              <a:ext cx="237759" cy="459568"/>
            </a:xfrm>
            <a:prstGeom prst="rect">
              <a:avLst/>
            </a:prstGeom>
          </p:spPr>
        </p:pic>
        <p:pic>
          <p:nvPicPr>
            <p:cNvPr id="201" name="Picture 48">
              <a:extLst>
                <a:ext uri="{FF2B5EF4-FFF2-40B4-BE49-F238E27FC236}">
                  <a16:creationId xmlns:a16="http://schemas.microsoft.com/office/drawing/2014/main" id="{97A0574D-906B-9342-9C91-AA4622E5FF1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5348753">
              <a:off x="9875794" y="6313000"/>
              <a:ext cx="237759" cy="459568"/>
            </a:xfrm>
            <a:prstGeom prst="rect">
              <a:avLst/>
            </a:prstGeom>
          </p:spPr>
        </p:pic>
        <p:pic>
          <p:nvPicPr>
            <p:cNvPr id="202" name="Picture 48">
              <a:extLst>
                <a:ext uri="{FF2B5EF4-FFF2-40B4-BE49-F238E27FC236}">
                  <a16:creationId xmlns:a16="http://schemas.microsoft.com/office/drawing/2014/main" id="{75F88121-D073-AD4E-AFCE-8F041694EC0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248574" y="5208931"/>
              <a:ext cx="237759" cy="459568"/>
            </a:xfrm>
            <a:prstGeom prst="rect">
              <a:avLst/>
            </a:prstGeom>
          </p:spPr>
        </p:pic>
        <p:pic>
          <p:nvPicPr>
            <p:cNvPr id="203" name="Picture 48">
              <a:extLst>
                <a:ext uri="{FF2B5EF4-FFF2-40B4-BE49-F238E27FC236}">
                  <a16:creationId xmlns:a16="http://schemas.microsoft.com/office/drawing/2014/main" id="{3E40893A-F592-0443-B8B2-3CD00CB28D8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20307933">
              <a:off x="8801573" y="5172489"/>
              <a:ext cx="237759" cy="459568"/>
            </a:xfrm>
            <a:prstGeom prst="rect">
              <a:avLst/>
            </a:prstGeom>
          </p:spPr>
        </p:pic>
        <p:pic>
          <p:nvPicPr>
            <p:cNvPr id="204" name="Picture 48">
              <a:extLst>
                <a:ext uri="{FF2B5EF4-FFF2-40B4-BE49-F238E27FC236}">
                  <a16:creationId xmlns:a16="http://schemas.microsoft.com/office/drawing/2014/main" id="{FC610574-8874-A948-9B93-A823E776454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9020533">
              <a:off x="8650292" y="5163527"/>
              <a:ext cx="237759" cy="459568"/>
            </a:xfrm>
            <a:prstGeom prst="rect">
              <a:avLst/>
            </a:prstGeom>
          </p:spPr>
        </p:pic>
        <p:pic>
          <p:nvPicPr>
            <p:cNvPr id="205" name="Picture 48">
              <a:extLst>
                <a:ext uri="{FF2B5EF4-FFF2-40B4-BE49-F238E27FC236}">
                  <a16:creationId xmlns:a16="http://schemas.microsoft.com/office/drawing/2014/main" id="{85A52BE6-3079-0C47-891C-E2E042C4FA7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035620" y="5264854"/>
              <a:ext cx="237759" cy="459568"/>
            </a:xfrm>
            <a:prstGeom prst="rect">
              <a:avLst/>
            </a:prstGeom>
          </p:spPr>
        </p:pic>
        <p:pic>
          <p:nvPicPr>
            <p:cNvPr id="206" name="Picture 48">
              <a:extLst>
                <a:ext uri="{FF2B5EF4-FFF2-40B4-BE49-F238E27FC236}">
                  <a16:creationId xmlns:a16="http://schemas.microsoft.com/office/drawing/2014/main" id="{F50B66EC-43D1-8B4C-87E2-8AD47602731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2982683">
              <a:off x="9355440" y="5312068"/>
              <a:ext cx="237759" cy="459568"/>
            </a:xfrm>
            <a:prstGeom prst="rect">
              <a:avLst/>
            </a:prstGeom>
          </p:spPr>
        </p:pic>
        <p:pic>
          <p:nvPicPr>
            <p:cNvPr id="207" name="Picture 48">
              <a:extLst>
                <a:ext uri="{FF2B5EF4-FFF2-40B4-BE49-F238E27FC236}">
                  <a16:creationId xmlns:a16="http://schemas.microsoft.com/office/drawing/2014/main" id="{8371BCA9-ABD0-424C-A1E3-F3E557475B1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9555474">
              <a:off x="8613714" y="5246398"/>
              <a:ext cx="237759" cy="459568"/>
            </a:xfrm>
            <a:prstGeom prst="rect">
              <a:avLst/>
            </a:prstGeom>
          </p:spPr>
        </p:pic>
        <p:pic>
          <p:nvPicPr>
            <p:cNvPr id="208" name="Picture 48">
              <a:extLst>
                <a:ext uri="{FF2B5EF4-FFF2-40B4-BE49-F238E27FC236}">
                  <a16:creationId xmlns:a16="http://schemas.microsoft.com/office/drawing/2014/main" id="{A0BF171C-A5B1-264F-A25C-5B920FF776A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8552393">
              <a:off x="8536004" y="5389927"/>
              <a:ext cx="237759" cy="459568"/>
            </a:xfrm>
            <a:prstGeom prst="rect">
              <a:avLst/>
            </a:prstGeom>
          </p:spPr>
        </p:pic>
        <p:pic>
          <p:nvPicPr>
            <p:cNvPr id="209" name="Picture 48">
              <a:extLst>
                <a:ext uri="{FF2B5EF4-FFF2-40B4-BE49-F238E27FC236}">
                  <a16:creationId xmlns:a16="http://schemas.microsoft.com/office/drawing/2014/main" id="{54F501A0-5042-5C4E-9EFE-379EBCDFF62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570462">
              <a:off x="9804758" y="6291569"/>
              <a:ext cx="237759" cy="459568"/>
            </a:xfrm>
            <a:prstGeom prst="rect">
              <a:avLst/>
            </a:prstGeom>
          </p:spPr>
        </p:pic>
        <p:pic>
          <p:nvPicPr>
            <p:cNvPr id="210" name="Picture 48">
              <a:extLst>
                <a:ext uri="{FF2B5EF4-FFF2-40B4-BE49-F238E27FC236}">
                  <a16:creationId xmlns:a16="http://schemas.microsoft.com/office/drawing/2014/main" id="{760B2EC3-2203-C142-9798-91D5779C32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8871057">
              <a:off x="8758129" y="5334804"/>
              <a:ext cx="237759" cy="459568"/>
            </a:xfrm>
            <a:prstGeom prst="rect">
              <a:avLst/>
            </a:prstGeom>
          </p:spPr>
        </p:pic>
        <p:pic>
          <p:nvPicPr>
            <p:cNvPr id="211" name="Picture 48">
              <a:extLst>
                <a:ext uri="{FF2B5EF4-FFF2-40B4-BE49-F238E27FC236}">
                  <a16:creationId xmlns:a16="http://schemas.microsoft.com/office/drawing/2014/main" id="{64664A40-FC10-2049-99D7-B14E2157752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537041" y="5101386"/>
              <a:ext cx="237759" cy="459568"/>
            </a:xfrm>
            <a:prstGeom prst="rect">
              <a:avLst/>
            </a:prstGeom>
          </p:spPr>
        </p:pic>
        <p:pic>
          <p:nvPicPr>
            <p:cNvPr id="212" name="Picture 48">
              <a:extLst>
                <a:ext uri="{FF2B5EF4-FFF2-40B4-BE49-F238E27FC236}">
                  <a16:creationId xmlns:a16="http://schemas.microsoft.com/office/drawing/2014/main" id="{44A6A66F-5104-1345-8436-AD38A50ACE0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7167380">
              <a:off x="8801909" y="6419247"/>
              <a:ext cx="237759" cy="459568"/>
            </a:xfrm>
            <a:prstGeom prst="rect">
              <a:avLst/>
            </a:prstGeom>
          </p:spPr>
        </p:pic>
        <p:pic>
          <p:nvPicPr>
            <p:cNvPr id="213" name="Picture 48">
              <a:extLst>
                <a:ext uri="{FF2B5EF4-FFF2-40B4-BE49-F238E27FC236}">
                  <a16:creationId xmlns:a16="http://schemas.microsoft.com/office/drawing/2014/main" id="{24771962-FF82-EC4B-9EB6-E506F2CBE2B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20426197">
              <a:off x="8947088" y="5370718"/>
              <a:ext cx="237759" cy="459568"/>
            </a:xfrm>
            <a:prstGeom prst="rect">
              <a:avLst/>
            </a:prstGeom>
          </p:spPr>
        </p:pic>
        <p:pic>
          <p:nvPicPr>
            <p:cNvPr id="214" name="Picture 48">
              <a:extLst>
                <a:ext uri="{FF2B5EF4-FFF2-40B4-BE49-F238E27FC236}">
                  <a16:creationId xmlns:a16="http://schemas.microsoft.com/office/drawing/2014/main" id="{251B27F5-7C05-3748-A3B8-0EF10B66ADE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570462">
              <a:off x="9580061" y="5269741"/>
              <a:ext cx="237759" cy="459568"/>
            </a:xfrm>
            <a:prstGeom prst="rect">
              <a:avLst/>
            </a:prstGeom>
          </p:spPr>
        </p:pic>
        <p:pic>
          <p:nvPicPr>
            <p:cNvPr id="215" name="Picture 48">
              <a:extLst>
                <a:ext uri="{FF2B5EF4-FFF2-40B4-BE49-F238E27FC236}">
                  <a16:creationId xmlns:a16="http://schemas.microsoft.com/office/drawing/2014/main" id="{BF89BB12-F2E1-704B-85C0-2726A30CAAD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7226862">
              <a:off x="9154498" y="5312068"/>
              <a:ext cx="237759" cy="459568"/>
            </a:xfrm>
            <a:prstGeom prst="rect">
              <a:avLst/>
            </a:prstGeom>
          </p:spPr>
        </p:pic>
        <p:pic>
          <p:nvPicPr>
            <p:cNvPr id="216" name="Picture 48">
              <a:extLst>
                <a:ext uri="{FF2B5EF4-FFF2-40B4-BE49-F238E27FC236}">
                  <a16:creationId xmlns:a16="http://schemas.microsoft.com/office/drawing/2014/main" id="{3BD30427-92EE-C242-ABDD-57BA2F0A208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570462">
              <a:off x="9259450" y="5340064"/>
              <a:ext cx="237759" cy="459568"/>
            </a:xfrm>
            <a:prstGeom prst="rect">
              <a:avLst/>
            </a:prstGeom>
          </p:spPr>
        </p:pic>
        <p:pic>
          <p:nvPicPr>
            <p:cNvPr id="217" name="Picture 48">
              <a:extLst>
                <a:ext uri="{FF2B5EF4-FFF2-40B4-BE49-F238E27FC236}">
                  <a16:creationId xmlns:a16="http://schemas.microsoft.com/office/drawing/2014/main" id="{27F4C829-1107-2543-BBFC-3A6576A0F04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057236">
              <a:off x="9136920" y="5312068"/>
              <a:ext cx="237759" cy="459568"/>
            </a:xfrm>
            <a:prstGeom prst="rect">
              <a:avLst/>
            </a:prstGeom>
          </p:spPr>
        </p:pic>
        <p:pic>
          <p:nvPicPr>
            <p:cNvPr id="218" name="Picture 48">
              <a:extLst>
                <a:ext uri="{FF2B5EF4-FFF2-40B4-BE49-F238E27FC236}">
                  <a16:creationId xmlns:a16="http://schemas.microsoft.com/office/drawing/2014/main" id="{DA9BF80F-F82A-D74A-A2E7-6E192DBB71F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6369180">
              <a:off x="8572433" y="5492428"/>
              <a:ext cx="237759" cy="459568"/>
            </a:xfrm>
            <a:prstGeom prst="rect">
              <a:avLst/>
            </a:prstGeom>
          </p:spPr>
        </p:pic>
        <p:pic>
          <p:nvPicPr>
            <p:cNvPr id="219" name="Picture 48">
              <a:extLst>
                <a:ext uri="{FF2B5EF4-FFF2-40B4-BE49-F238E27FC236}">
                  <a16:creationId xmlns:a16="http://schemas.microsoft.com/office/drawing/2014/main" id="{CC3BE821-B6D7-F140-9456-63E04830433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3412352">
              <a:off x="9927380" y="5471096"/>
              <a:ext cx="237759" cy="459568"/>
            </a:xfrm>
            <a:prstGeom prst="rect">
              <a:avLst/>
            </a:prstGeom>
          </p:spPr>
        </p:pic>
        <p:pic>
          <p:nvPicPr>
            <p:cNvPr id="220" name="Picture 48">
              <a:extLst>
                <a:ext uri="{FF2B5EF4-FFF2-40B4-BE49-F238E27FC236}">
                  <a16:creationId xmlns:a16="http://schemas.microsoft.com/office/drawing/2014/main" id="{2CCED00B-4815-744E-B205-7706F56F79E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570462">
              <a:off x="9748643" y="5291376"/>
              <a:ext cx="237759" cy="459568"/>
            </a:xfrm>
            <a:prstGeom prst="rect">
              <a:avLst/>
            </a:prstGeom>
          </p:spPr>
        </p:pic>
        <p:pic>
          <p:nvPicPr>
            <p:cNvPr id="221" name="Picture 48">
              <a:extLst>
                <a:ext uri="{FF2B5EF4-FFF2-40B4-BE49-F238E27FC236}">
                  <a16:creationId xmlns:a16="http://schemas.microsoft.com/office/drawing/2014/main" id="{D001A6FB-FE49-DB46-8D02-CABCFC3271B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8166885">
              <a:off x="8513158" y="5234647"/>
              <a:ext cx="237759" cy="459568"/>
            </a:xfrm>
            <a:prstGeom prst="rect">
              <a:avLst/>
            </a:prstGeom>
          </p:spPr>
        </p:pic>
        <p:pic>
          <p:nvPicPr>
            <p:cNvPr id="222" name="Picture 48">
              <a:extLst>
                <a:ext uri="{FF2B5EF4-FFF2-40B4-BE49-F238E27FC236}">
                  <a16:creationId xmlns:a16="http://schemas.microsoft.com/office/drawing/2014/main" id="{76B72003-3D52-304A-BF6D-ED5118B27DB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0800000">
              <a:off x="10106400" y="6168642"/>
              <a:ext cx="237759" cy="459568"/>
            </a:xfrm>
            <a:prstGeom prst="rect">
              <a:avLst/>
            </a:prstGeom>
          </p:spPr>
        </p:pic>
        <p:pic>
          <p:nvPicPr>
            <p:cNvPr id="223" name="Picture 48">
              <a:extLst>
                <a:ext uri="{FF2B5EF4-FFF2-40B4-BE49-F238E27FC236}">
                  <a16:creationId xmlns:a16="http://schemas.microsoft.com/office/drawing/2014/main" id="{0FBE19A1-73F9-B54D-9D19-6279374818D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5400000">
              <a:off x="8487714" y="6194229"/>
              <a:ext cx="237759" cy="459568"/>
            </a:xfrm>
            <a:prstGeom prst="rect">
              <a:avLst/>
            </a:prstGeom>
          </p:spPr>
        </p:pic>
        <p:pic>
          <p:nvPicPr>
            <p:cNvPr id="224" name="Picture 48">
              <a:extLst>
                <a:ext uri="{FF2B5EF4-FFF2-40B4-BE49-F238E27FC236}">
                  <a16:creationId xmlns:a16="http://schemas.microsoft.com/office/drawing/2014/main" id="{31D8DD6D-7B57-BB4D-93DF-44F2C991228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3843048">
              <a:off x="8474269" y="6225157"/>
              <a:ext cx="237759" cy="459568"/>
            </a:xfrm>
            <a:prstGeom prst="rect">
              <a:avLst/>
            </a:prstGeom>
          </p:spPr>
        </p:pic>
        <p:pic>
          <p:nvPicPr>
            <p:cNvPr id="225" name="Picture 48">
              <a:extLst>
                <a:ext uri="{FF2B5EF4-FFF2-40B4-BE49-F238E27FC236}">
                  <a16:creationId xmlns:a16="http://schemas.microsoft.com/office/drawing/2014/main" id="{8F5BA485-9EFC-194C-A0BA-DDBEA12B89E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6823338">
              <a:off x="8557287" y="6406329"/>
              <a:ext cx="237759" cy="459568"/>
            </a:xfrm>
            <a:prstGeom prst="rect">
              <a:avLst/>
            </a:prstGeom>
          </p:spPr>
        </p:pic>
        <p:pic>
          <p:nvPicPr>
            <p:cNvPr id="226" name="Picture 48">
              <a:extLst>
                <a:ext uri="{FF2B5EF4-FFF2-40B4-BE49-F238E27FC236}">
                  <a16:creationId xmlns:a16="http://schemas.microsoft.com/office/drawing/2014/main" id="{F4E390BD-981B-C045-9F16-AD75D89CBF0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361932" y="5448450"/>
              <a:ext cx="237759" cy="459568"/>
            </a:xfrm>
            <a:prstGeom prst="rect">
              <a:avLst/>
            </a:prstGeom>
          </p:spPr>
        </p:pic>
        <p:pic>
          <p:nvPicPr>
            <p:cNvPr id="227" name="Picture 48">
              <a:extLst>
                <a:ext uri="{FF2B5EF4-FFF2-40B4-BE49-F238E27FC236}">
                  <a16:creationId xmlns:a16="http://schemas.microsoft.com/office/drawing/2014/main" id="{4EC34CFC-B563-3A49-9942-4A8630AA342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874612" y="5394613"/>
              <a:ext cx="237759" cy="459568"/>
            </a:xfrm>
            <a:prstGeom prst="rect">
              <a:avLst/>
            </a:prstGeom>
          </p:spPr>
        </p:pic>
        <p:pic>
          <p:nvPicPr>
            <p:cNvPr id="228" name="Picture 48">
              <a:extLst>
                <a:ext uri="{FF2B5EF4-FFF2-40B4-BE49-F238E27FC236}">
                  <a16:creationId xmlns:a16="http://schemas.microsoft.com/office/drawing/2014/main" id="{D99236A8-616B-0D4A-BDD9-0F86C6002C6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570462">
              <a:off x="9544073" y="5491781"/>
              <a:ext cx="237759" cy="459568"/>
            </a:xfrm>
            <a:prstGeom prst="rect">
              <a:avLst/>
            </a:prstGeom>
          </p:spPr>
        </p:pic>
        <p:pic>
          <p:nvPicPr>
            <p:cNvPr id="229" name="Picture 48">
              <a:extLst>
                <a:ext uri="{FF2B5EF4-FFF2-40B4-BE49-F238E27FC236}">
                  <a16:creationId xmlns:a16="http://schemas.microsoft.com/office/drawing/2014/main" id="{1A459DA1-BFA6-5E42-8D43-78E3B829F09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111713" y="5423287"/>
              <a:ext cx="237759" cy="459568"/>
            </a:xfrm>
            <a:prstGeom prst="rect">
              <a:avLst/>
            </a:prstGeom>
          </p:spPr>
        </p:pic>
        <p:pic>
          <p:nvPicPr>
            <p:cNvPr id="230" name="Picture 48">
              <a:extLst>
                <a:ext uri="{FF2B5EF4-FFF2-40B4-BE49-F238E27FC236}">
                  <a16:creationId xmlns:a16="http://schemas.microsoft.com/office/drawing/2014/main" id="{5D990CE8-674E-BB4C-8518-FBF158A615A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570462">
              <a:off x="9170835" y="5402033"/>
              <a:ext cx="237759" cy="459568"/>
            </a:xfrm>
            <a:prstGeom prst="rect">
              <a:avLst/>
            </a:prstGeom>
          </p:spPr>
        </p:pic>
        <p:pic>
          <p:nvPicPr>
            <p:cNvPr id="231" name="Picture 48">
              <a:extLst>
                <a:ext uri="{FF2B5EF4-FFF2-40B4-BE49-F238E27FC236}">
                  <a16:creationId xmlns:a16="http://schemas.microsoft.com/office/drawing/2014/main" id="{10F30AF7-1730-7447-B785-F1D464A6337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570462">
              <a:off x="9399916" y="5434096"/>
              <a:ext cx="237759" cy="459568"/>
            </a:xfrm>
            <a:prstGeom prst="rect">
              <a:avLst/>
            </a:prstGeom>
          </p:spPr>
        </p:pic>
        <p:pic>
          <p:nvPicPr>
            <p:cNvPr id="232" name="Picture 48">
              <a:extLst>
                <a:ext uri="{FF2B5EF4-FFF2-40B4-BE49-F238E27FC236}">
                  <a16:creationId xmlns:a16="http://schemas.microsoft.com/office/drawing/2014/main" id="{6CE3952A-B750-EA43-B703-89E68B9DC8C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3530529">
              <a:off x="9459023" y="5506980"/>
              <a:ext cx="237759" cy="459568"/>
            </a:xfrm>
            <a:prstGeom prst="rect">
              <a:avLst/>
            </a:prstGeom>
          </p:spPr>
        </p:pic>
        <p:pic>
          <p:nvPicPr>
            <p:cNvPr id="233" name="Picture 48">
              <a:extLst>
                <a:ext uri="{FF2B5EF4-FFF2-40B4-BE49-F238E27FC236}">
                  <a16:creationId xmlns:a16="http://schemas.microsoft.com/office/drawing/2014/main" id="{74BD38B0-DD42-0D4A-928E-E161AB3C387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5065890">
              <a:off x="9750023" y="5665408"/>
              <a:ext cx="237759" cy="459568"/>
            </a:xfrm>
            <a:prstGeom prst="rect">
              <a:avLst/>
            </a:prstGeom>
          </p:spPr>
        </p:pic>
        <p:pic>
          <p:nvPicPr>
            <p:cNvPr id="234" name="Picture 48">
              <a:extLst>
                <a:ext uri="{FF2B5EF4-FFF2-40B4-BE49-F238E27FC236}">
                  <a16:creationId xmlns:a16="http://schemas.microsoft.com/office/drawing/2014/main" id="{C66A7686-29D4-EA41-8261-CBFBB91DF79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2237980">
              <a:off x="9862985" y="5402431"/>
              <a:ext cx="237759" cy="459568"/>
            </a:xfrm>
            <a:prstGeom prst="rect">
              <a:avLst/>
            </a:prstGeom>
          </p:spPr>
        </p:pic>
        <p:pic>
          <p:nvPicPr>
            <p:cNvPr id="235" name="Picture 48">
              <a:extLst>
                <a:ext uri="{FF2B5EF4-FFF2-40B4-BE49-F238E27FC236}">
                  <a16:creationId xmlns:a16="http://schemas.microsoft.com/office/drawing/2014/main" id="{B6AC9262-DACF-2743-9910-CC5D37D4A36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6200000">
              <a:off x="9846402" y="5548060"/>
              <a:ext cx="237759" cy="459568"/>
            </a:xfrm>
            <a:prstGeom prst="rect">
              <a:avLst/>
            </a:prstGeom>
          </p:spPr>
        </p:pic>
        <p:pic>
          <p:nvPicPr>
            <p:cNvPr id="236" name="Picture 48">
              <a:extLst>
                <a:ext uri="{FF2B5EF4-FFF2-40B4-BE49-F238E27FC236}">
                  <a16:creationId xmlns:a16="http://schemas.microsoft.com/office/drawing/2014/main" id="{4FD32B15-B649-404C-8EF4-1F3A452E54B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8299552">
              <a:off x="8328270" y="5911239"/>
              <a:ext cx="237759" cy="459568"/>
            </a:xfrm>
            <a:prstGeom prst="rect">
              <a:avLst/>
            </a:prstGeom>
          </p:spPr>
        </p:pic>
        <p:pic>
          <p:nvPicPr>
            <p:cNvPr id="237" name="Picture 48">
              <a:extLst>
                <a:ext uri="{FF2B5EF4-FFF2-40B4-BE49-F238E27FC236}">
                  <a16:creationId xmlns:a16="http://schemas.microsoft.com/office/drawing/2014/main" id="{1F5A821A-2DEB-2D41-8212-6F0A5C494FD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5400000">
              <a:off x="9218493" y="6365693"/>
              <a:ext cx="237759" cy="459568"/>
            </a:xfrm>
            <a:prstGeom prst="rect">
              <a:avLst/>
            </a:prstGeom>
          </p:spPr>
        </p:pic>
        <p:pic>
          <p:nvPicPr>
            <p:cNvPr id="238" name="Picture 48">
              <a:extLst>
                <a:ext uri="{FF2B5EF4-FFF2-40B4-BE49-F238E27FC236}">
                  <a16:creationId xmlns:a16="http://schemas.microsoft.com/office/drawing/2014/main" id="{B29F59B5-1DC3-1749-AAA4-D0D60C88FC8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570462">
              <a:off x="9467123" y="6386078"/>
              <a:ext cx="237759" cy="459568"/>
            </a:xfrm>
            <a:prstGeom prst="rect">
              <a:avLst/>
            </a:prstGeom>
          </p:spPr>
        </p:pic>
        <p:pic>
          <p:nvPicPr>
            <p:cNvPr id="239" name="Picture 48">
              <a:extLst>
                <a:ext uri="{FF2B5EF4-FFF2-40B4-BE49-F238E27FC236}">
                  <a16:creationId xmlns:a16="http://schemas.microsoft.com/office/drawing/2014/main" id="{39DE9EA1-C1B3-6B4F-80B2-5A29898F0AC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6860893">
              <a:off x="8999639" y="5585239"/>
              <a:ext cx="237759" cy="459568"/>
            </a:xfrm>
            <a:prstGeom prst="rect">
              <a:avLst/>
            </a:prstGeom>
          </p:spPr>
        </p:pic>
        <p:pic>
          <p:nvPicPr>
            <p:cNvPr id="240" name="Picture 48">
              <a:extLst>
                <a:ext uri="{FF2B5EF4-FFF2-40B4-BE49-F238E27FC236}">
                  <a16:creationId xmlns:a16="http://schemas.microsoft.com/office/drawing/2014/main" id="{681389C7-1B98-5345-8433-C1AC8CBD388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750343" y="5449616"/>
              <a:ext cx="237759" cy="459568"/>
            </a:xfrm>
            <a:prstGeom prst="rect">
              <a:avLst/>
            </a:prstGeom>
          </p:spPr>
        </p:pic>
        <p:pic>
          <p:nvPicPr>
            <p:cNvPr id="241" name="Picture 48">
              <a:extLst>
                <a:ext uri="{FF2B5EF4-FFF2-40B4-BE49-F238E27FC236}">
                  <a16:creationId xmlns:a16="http://schemas.microsoft.com/office/drawing/2014/main" id="{DB4004DB-EA27-834C-B091-C5DBC1366CF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8156024">
              <a:off x="8229199" y="6032797"/>
              <a:ext cx="237759" cy="459568"/>
            </a:xfrm>
            <a:prstGeom prst="rect">
              <a:avLst/>
            </a:prstGeom>
          </p:spPr>
        </p:pic>
        <p:pic>
          <p:nvPicPr>
            <p:cNvPr id="242" name="Picture 48">
              <a:extLst>
                <a:ext uri="{FF2B5EF4-FFF2-40B4-BE49-F238E27FC236}">
                  <a16:creationId xmlns:a16="http://schemas.microsoft.com/office/drawing/2014/main" id="{E6C048AB-B058-1A47-B0FE-70E3CDE0B22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3724594">
              <a:off x="9169348" y="5560114"/>
              <a:ext cx="237759" cy="459568"/>
            </a:xfrm>
            <a:prstGeom prst="rect">
              <a:avLst/>
            </a:prstGeom>
          </p:spPr>
        </p:pic>
        <p:pic>
          <p:nvPicPr>
            <p:cNvPr id="243" name="Picture 48">
              <a:extLst>
                <a:ext uri="{FF2B5EF4-FFF2-40B4-BE49-F238E27FC236}">
                  <a16:creationId xmlns:a16="http://schemas.microsoft.com/office/drawing/2014/main" id="{B86309E1-1B28-EE48-A9D9-E5DC09D3B40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8273771">
              <a:off x="8533849" y="5485714"/>
              <a:ext cx="237759" cy="459568"/>
            </a:xfrm>
            <a:prstGeom prst="rect">
              <a:avLst/>
            </a:prstGeom>
          </p:spPr>
        </p:pic>
        <p:pic>
          <p:nvPicPr>
            <p:cNvPr id="244" name="Picture 48">
              <a:extLst>
                <a:ext uri="{FF2B5EF4-FFF2-40B4-BE49-F238E27FC236}">
                  <a16:creationId xmlns:a16="http://schemas.microsoft.com/office/drawing/2014/main" id="{ADCFE994-4654-D146-A53A-7989CC251EF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9490831">
              <a:off x="9073977" y="6284509"/>
              <a:ext cx="237759" cy="459568"/>
            </a:xfrm>
            <a:prstGeom prst="rect">
              <a:avLst/>
            </a:prstGeom>
          </p:spPr>
        </p:pic>
        <p:pic>
          <p:nvPicPr>
            <p:cNvPr id="245" name="Picture 48">
              <a:extLst>
                <a:ext uri="{FF2B5EF4-FFF2-40B4-BE49-F238E27FC236}">
                  <a16:creationId xmlns:a16="http://schemas.microsoft.com/office/drawing/2014/main" id="{E1F5250B-75B3-FF48-8D7E-151873BC8C5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8152676">
              <a:off x="8885273" y="6229180"/>
              <a:ext cx="237759" cy="459568"/>
            </a:xfrm>
            <a:prstGeom prst="rect">
              <a:avLst/>
            </a:prstGeom>
          </p:spPr>
        </p:pic>
        <p:pic>
          <p:nvPicPr>
            <p:cNvPr id="246" name="Picture 48">
              <a:extLst>
                <a:ext uri="{FF2B5EF4-FFF2-40B4-BE49-F238E27FC236}">
                  <a16:creationId xmlns:a16="http://schemas.microsoft.com/office/drawing/2014/main" id="{C9F7F216-C1D6-9F45-9B60-B1D1F9880AD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4861843">
              <a:off x="9300386" y="6437691"/>
              <a:ext cx="237759" cy="459568"/>
            </a:xfrm>
            <a:prstGeom prst="rect">
              <a:avLst/>
            </a:prstGeom>
          </p:spPr>
        </p:pic>
        <p:pic>
          <p:nvPicPr>
            <p:cNvPr id="247" name="Picture 48">
              <a:extLst>
                <a:ext uri="{FF2B5EF4-FFF2-40B4-BE49-F238E27FC236}">
                  <a16:creationId xmlns:a16="http://schemas.microsoft.com/office/drawing/2014/main" id="{99DB659A-06CD-E745-9E63-482CF4C7338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9815908">
              <a:off x="8921237" y="5198432"/>
              <a:ext cx="237759" cy="459568"/>
            </a:xfrm>
            <a:prstGeom prst="rect">
              <a:avLst/>
            </a:prstGeom>
          </p:spPr>
        </p:pic>
        <p:pic>
          <p:nvPicPr>
            <p:cNvPr id="248" name="Picture 48">
              <a:extLst>
                <a:ext uri="{FF2B5EF4-FFF2-40B4-BE49-F238E27FC236}">
                  <a16:creationId xmlns:a16="http://schemas.microsoft.com/office/drawing/2014/main" id="{E9989FFB-A453-EC42-AE4C-7AD9F025B65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404158" y="5115606"/>
              <a:ext cx="237759" cy="459568"/>
            </a:xfrm>
            <a:prstGeom prst="rect">
              <a:avLst/>
            </a:prstGeom>
          </p:spPr>
        </p:pic>
        <p:pic>
          <p:nvPicPr>
            <p:cNvPr id="249" name="Picture 48">
              <a:extLst>
                <a:ext uri="{FF2B5EF4-FFF2-40B4-BE49-F238E27FC236}">
                  <a16:creationId xmlns:a16="http://schemas.microsoft.com/office/drawing/2014/main" id="{A34CE377-7094-A547-ADA2-D8F490EFA16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570462">
              <a:off x="8235312" y="6179046"/>
              <a:ext cx="237759" cy="459568"/>
            </a:xfrm>
            <a:prstGeom prst="rect">
              <a:avLst/>
            </a:prstGeom>
          </p:spPr>
        </p:pic>
        <p:pic>
          <p:nvPicPr>
            <p:cNvPr id="250" name="Picture 48">
              <a:extLst>
                <a:ext uri="{FF2B5EF4-FFF2-40B4-BE49-F238E27FC236}">
                  <a16:creationId xmlns:a16="http://schemas.microsoft.com/office/drawing/2014/main" id="{10554C90-6C4B-CE4E-9CC6-056DF4041C0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6200000">
              <a:off x="8413845" y="6509337"/>
              <a:ext cx="237759" cy="459568"/>
            </a:xfrm>
            <a:prstGeom prst="rect">
              <a:avLst/>
            </a:prstGeom>
          </p:spPr>
        </p:pic>
        <p:pic>
          <p:nvPicPr>
            <p:cNvPr id="251" name="Picture 48">
              <a:extLst>
                <a:ext uri="{FF2B5EF4-FFF2-40B4-BE49-F238E27FC236}">
                  <a16:creationId xmlns:a16="http://schemas.microsoft.com/office/drawing/2014/main" id="{64B2B139-72F1-624C-B845-73430CE1257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4472016">
              <a:off x="9873288" y="6494458"/>
              <a:ext cx="237759" cy="459568"/>
            </a:xfrm>
            <a:prstGeom prst="rect">
              <a:avLst/>
            </a:prstGeom>
          </p:spPr>
        </p:pic>
        <p:pic>
          <p:nvPicPr>
            <p:cNvPr id="252" name="Picture 48">
              <a:extLst>
                <a:ext uri="{FF2B5EF4-FFF2-40B4-BE49-F238E27FC236}">
                  <a16:creationId xmlns:a16="http://schemas.microsoft.com/office/drawing/2014/main" id="{CF8C9BC1-87B7-2F45-B201-4FC66893A9E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8452100">
              <a:off x="8359535" y="6391658"/>
              <a:ext cx="237759" cy="459568"/>
            </a:xfrm>
            <a:prstGeom prst="rect">
              <a:avLst/>
            </a:prstGeom>
          </p:spPr>
        </p:pic>
        <p:pic>
          <p:nvPicPr>
            <p:cNvPr id="253" name="Picture 48">
              <a:extLst>
                <a:ext uri="{FF2B5EF4-FFF2-40B4-BE49-F238E27FC236}">
                  <a16:creationId xmlns:a16="http://schemas.microsoft.com/office/drawing/2014/main" id="{B7155002-A4C2-4B45-9A1B-CBA44B9F4EB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570462">
              <a:off x="9029850" y="6378622"/>
              <a:ext cx="237759" cy="459568"/>
            </a:xfrm>
            <a:prstGeom prst="rect">
              <a:avLst/>
            </a:prstGeom>
          </p:spPr>
        </p:pic>
        <p:pic>
          <p:nvPicPr>
            <p:cNvPr id="254" name="Picture 48">
              <a:extLst>
                <a:ext uri="{FF2B5EF4-FFF2-40B4-BE49-F238E27FC236}">
                  <a16:creationId xmlns:a16="http://schemas.microsoft.com/office/drawing/2014/main" id="{4A6D5656-A4DA-3A42-9E20-54E699CF42A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5400000">
              <a:off x="9726879" y="6405265"/>
              <a:ext cx="237759" cy="459568"/>
            </a:xfrm>
            <a:prstGeom prst="rect">
              <a:avLst/>
            </a:prstGeom>
          </p:spPr>
        </p:pic>
        <p:pic>
          <p:nvPicPr>
            <p:cNvPr id="255" name="Picture 48">
              <a:extLst>
                <a:ext uri="{FF2B5EF4-FFF2-40B4-BE49-F238E27FC236}">
                  <a16:creationId xmlns:a16="http://schemas.microsoft.com/office/drawing/2014/main" id="{04268984-E0D7-B345-90A4-8093C5669A8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5028727">
              <a:off x="8597367" y="6333804"/>
              <a:ext cx="237759" cy="459568"/>
            </a:xfrm>
            <a:prstGeom prst="rect">
              <a:avLst/>
            </a:prstGeom>
          </p:spPr>
        </p:pic>
        <p:pic>
          <p:nvPicPr>
            <p:cNvPr id="256" name="Picture 48">
              <a:extLst>
                <a:ext uri="{FF2B5EF4-FFF2-40B4-BE49-F238E27FC236}">
                  <a16:creationId xmlns:a16="http://schemas.microsoft.com/office/drawing/2014/main" id="{7A06BE65-D3D9-5247-AFE2-CCA04FE786C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6892332">
              <a:off x="9079095" y="6421717"/>
              <a:ext cx="237759" cy="459568"/>
            </a:xfrm>
            <a:prstGeom prst="rect">
              <a:avLst/>
            </a:prstGeom>
          </p:spPr>
        </p:pic>
        <p:pic>
          <p:nvPicPr>
            <p:cNvPr id="257" name="Picture 48">
              <a:extLst>
                <a:ext uri="{FF2B5EF4-FFF2-40B4-BE49-F238E27FC236}">
                  <a16:creationId xmlns:a16="http://schemas.microsoft.com/office/drawing/2014/main" id="{7ABB0685-CC74-8B4B-809E-747544BDBB8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20972984">
              <a:off x="8840562" y="5442165"/>
              <a:ext cx="237759" cy="459568"/>
            </a:xfrm>
            <a:prstGeom prst="rect">
              <a:avLst/>
            </a:prstGeom>
          </p:spPr>
        </p:pic>
        <p:pic>
          <p:nvPicPr>
            <p:cNvPr id="258" name="Picture 48">
              <a:extLst>
                <a:ext uri="{FF2B5EF4-FFF2-40B4-BE49-F238E27FC236}">
                  <a16:creationId xmlns:a16="http://schemas.microsoft.com/office/drawing/2014/main" id="{C324DCD4-336C-9045-B45F-FB6CE30B377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570462">
              <a:off x="8418699" y="6082063"/>
              <a:ext cx="237759" cy="459568"/>
            </a:xfrm>
            <a:prstGeom prst="rect">
              <a:avLst/>
            </a:prstGeom>
          </p:spPr>
        </p:pic>
        <p:pic>
          <p:nvPicPr>
            <p:cNvPr id="259" name="Picture 48">
              <a:extLst>
                <a:ext uri="{FF2B5EF4-FFF2-40B4-BE49-F238E27FC236}">
                  <a16:creationId xmlns:a16="http://schemas.microsoft.com/office/drawing/2014/main" id="{8E0C0449-DA00-9B4F-9C7C-72824D567BF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2932441">
              <a:off x="9373920" y="5505163"/>
              <a:ext cx="237759" cy="459568"/>
            </a:xfrm>
            <a:prstGeom prst="rect">
              <a:avLst/>
            </a:prstGeom>
          </p:spPr>
        </p:pic>
        <p:pic>
          <p:nvPicPr>
            <p:cNvPr id="260" name="Picture 48">
              <a:extLst>
                <a:ext uri="{FF2B5EF4-FFF2-40B4-BE49-F238E27FC236}">
                  <a16:creationId xmlns:a16="http://schemas.microsoft.com/office/drawing/2014/main" id="{6099905A-283F-4C49-9700-401CD25E9F8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6200000">
              <a:off x="8901546" y="5610728"/>
              <a:ext cx="237759" cy="459568"/>
            </a:xfrm>
            <a:prstGeom prst="rect">
              <a:avLst/>
            </a:prstGeom>
          </p:spPr>
        </p:pic>
        <p:pic>
          <p:nvPicPr>
            <p:cNvPr id="261" name="Picture 48">
              <a:extLst>
                <a:ext uri="{FF2B5EF4-FFF2-40B4-BE49-F238E27FC236}">
                  <a16:creationId xmlns:a16="http://schemas.microsoft.com/office/drawing/2014/main" id="{465D4312-8309-1847-95CD-662161643C7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4764587">
              <a:off x="9657582" y="6498638"/>
              <a:ext cx="237759" cy="459568"/>
            </a:xfrm>
            <a:prstGeom prst="rect">
              <a:avLst/>
            </a:prstGeom>
          </p:spPr>
        </p:pic>
        <p:pic>
          <p:nvPicPr>
            <p:cNvPr id="262" name="Picture 48">
              <a:extLst>
                <a:ext uri="{FF2B5EF4-FFF2-40B4-BE49-F238E27FC236}">
                  <a16:creationId xmlns:a16="http://schemas.microsoft.com/office/drawing/2014/main" id="{4C5045A7-87B0-C248-8606-1335F9C23A7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8268092">
              <a:off x="8620779" y="6398226"/>
              <a:ext cx="237759" cy="459568"/>
            </a:xfrm>
            <a:prstGeom prst="rect">
              <a:avLst/>
            </a:prstGeom>
          </p:spPr>
        </p:pic>
        <p:pic>
          <p:nvPicPr>
            <p:cNvPr id="310" name="Picture 48">
              <a:extLst>
                <a:ext uri="{FF2B5EF4-FFF2-40B4-BE49-F238E27FC236}">
                  <a16:creationId xmlns:a16="http://schemas.microsoft.com/office/drawing/2014/main" id="{AFC529D5-456C-E341-B71D-0175EE4859A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7942670">
              <a:off x="8644826" y="6221568"/>
              <a:ext cx="237759" cy="459568"/>
            </a:xfrm>
            <a:prstGeom prst="rect">
              <a:avLst/>
            </a:prstGeom>
          </p:spPr>
        </p:pic>
        <p:pic>
          <p:nvPicPr>
            <p:cNvPr id="311" name="Picture 48">
              <a:extLst>
                <a:ext uri="{FF2B5EF4-FFF2-40B4-BE49-F238E27FC236}">
                  <a16:creationId xmlns:a16="http://schemas.microsoft.com/office/drawing/2014/main" id="{EF4AF0C3-E16F-A84E-BB13-F8B26860AA9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21443604">
              <a:off x="9657070" y="5402948"/>
              <a:ext cx="237759" cy="459568"/>
            </a:xfrm>
            <a:prstGeom prst="rect">
              <a:avLst/>
            </a:prstGeom>
          </p:spPr>
        </p:pic>
        <p:pic>
          <p:nvPicPr>
            <p:cNvPr id="312" name="Picture 48">
              <a:extLst>
                <a:ext uri="{FF2B5EF4-FFF2-40B4-BE49-F238E27FC236}">
                  <a16:creationId xmlns:a16="http://schemas.microsoft.com/office/drawing/2014/main" id="{694D79BE-7AC9-CC42-9574-2643ED9B23E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7720205">
              <a:off x="8561573" y="5291481"/>
              <a:ext cx="237759" cy="459568"/>
            </a:xfrm>
            <a:prstGeom prst="rect">
              <a:avLst/>
            </a:prstGeom>
          </p:spPr>
        </p:pic>
        <p:pic>
          <p:nvPicPr>
            <p:cNvPr id="313" name="Picture 48">
              <a:extLst>
                <a:ext uri="{FF2B5EF4-FFF2-40B4-BE49-F238E27FC236}">
                  <a16:creationId xmlns:a16="http://schemas.microsoft.com/office/drawing/2014/main" id="{E3AD7A91-B5D8-4848-B02A-FB7F201797A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20134410">
              <a:off x="8188576" y="6237670"/>
              <a:ext cx="237759" cy="459568"/>
            </a:xfrm>
            <a:prstGeom prst="rect">
              <a:avLst/>
            </a:prstGeom>
          </p:spPr>
        </p:pic>
        <p:pic>
          <p:nvPicPr>
            <p:cNvPr id="314" name="Picture 48">
              <a:extLst>
                <a:ext uri="{FF2B5EF4-FFF2-40B4-BE49-F238E27FC236}">
                  <a16:creationId xmlns:a16="http://schemas.microsoft.com/office/drawing/2014/main" id="{58435F67-FF14-E240-BCFD-E9C4917A1DA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3639225">
              <a:off x="9993222" y="6374119"/>
              <a:ext cx="237759" cy="459568"/>
            </a:xfrm>
            <a:prstGeom prst="rect">
              <a:avLst/>
            </a:prstGeom>
          </p:spPr>
        </p:pic>
        <p:sp>
          <p:nvSpPr>
            <p:cNvPr id="331" name="Shape 179">
              <a:extLst>
                <a:ext uri="{FF2B5EF4-FFF2-40B4-BE49-F238E27FC236}">
                  <a16:creationId xmlns:a16="http://schemas.microsoft.com/office/drawing/2014/main" id="{002BDE3E-07AE-B941-B0DA-382EC81E48B1}"/>
                </a:ext>
              </a:extLst>
            </p:cNvPr>
            <p:cNvSpPr/>
            <p:nvPr/>
          </p:nvSpPr>
          <p:spPr>
            <a:xfrm>
              <a:off x="1713590" y="126213"/>
              <a:ext cx="8751094" cy="776913"/>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defTabSz="410708">
                <a:defRPr sz="1800"/>
              </a:pPr>
              <a:r>
                <a:rPr lang="en-US" sz="4400" b="1">
                  <a:solidFill>
                    <a:prstClr val="black"/>
                  </a:solidFill>
                  <a:effectLst>
                    <a:outerShdw blurRad="127000" dist="76200" dir="2700000" rotWithShape="0">
                      <a:srgbClr val="FFFFFF">
                        <a:alpha val="75000"/>
                      </a:srgbClr>
                    </a:outerShdw>
                  </a:effectLst>
                  <a:latin typeface="Calibri"/>
                  <a:ea typeface="Arial" charset="0"/>
                  <a:cs typeface="Arial"/>
                  <a:sym typeface="Gill Sans"/>
                </a:rPr>
                <a:t>Cigs in a Pod</a:t>
              </a:r>
              <a:endParaRPr lang="en-US" sz="4400" b="1">
                <a:solidFill>
                  <a:prstClr val="black"/>
                </a:solidFill>
                <a:effectLst>
                  <a:outerShdw blurRad="127000" dist="76200" dir="2700000" rotWithShape="0">
                    <a:srgbClr val="FFFFFF">
                      <a:alpha val="75000"/>
                    </a:srgbClr>
                  </a:outerShdw>
                </a:effectLst>
                <a:latin typeface="Calibri"/>
                <a:ea typeface="Arial" charset="0"/>
                <a:cs typeface="Arial"/>
              </a:endParaRPr>
            </a:p>
          </p:txBody>
        </p:sp>
        <p:sp>
          <p:nvSpPr>
            <p:cNvPr id="315" name="Shape 63">
              <a:extLst>
                <a:ext uri="{FF2B5EF4-FFF2-40B4-BE49-F238E27FC236}">
                  <a16:creationId xmlns:a16="http://schemas.microsoft.com/office/drawing/2014/main" id="{2284BADA-B347-8148-8976-43AADAF9E113}"/>
                </a:ext>
              </a:extLst>
            </p:cNvPr>
            <p:cNvSpPr/>
            <p:nvPr/>
          </p:nvSpPr>
          <p:spPr>
            <a:xfrm>
              <a:off x="1520286" y="828033"/>
              <a:ext cx="9147717" cy="345182"/>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defTabSz="321407">
                <a:defRPr/>
              </a:pPr>
              <a:endParaRPr sz="844">
                <a:solidFill>
                  <a:sysClr val="windowText" lastClr="000000"/>
                </a:solidFill>
                <a:latin typeface="Calibri"/>
                <a:sym typeface="Helvetica"/>
              </a:endParaRPr>
            </a:p>
          </p:txBody>
        </p:sp>
        <p:sp>
          <p:nvSpPr>
            <p:cNvPr id="316" name="TextBox 315">
              <a:extLst>
                <a:ext uri="{FF2B5EF4-FFF2-40B4-BE49-F238E27FC236}">
                  <a16:creationId xmlns:a16="http://schemas.microsoft.com/office/drawing/2014/main" id="{2BB182C9-00AD-BD49-AAED-93681BD91B0D}"/>
                </a:ext>
              </a:extLst>
            </p:cNvPr>
            <p:cNvSpPr txBox="1"/>
            <p:nvPr/>
          </p:nvSpPr>
          <p:spPr>
            <a:xfrm>
              <a:off x="4279711" y="814736"/>
              <a:ext cx="4393406" cy="373628"/>
            </a:xfrm>
            <a:prstGeom prst="rect">
              <a:avLst/>
            </a:prstGeom>
            <a:noFill/>
          </p:spPr>
          <p:txBody>
            <a:bodyPr wrap="square" rtlCol="0">
              <a:spAutoFit/>
            </a:bodyPr>
            <a:lstStyle/>
            <a:p>
              <a:pPr defTabSz="321424">
                <a:defRPr/>
              </a:pPr>
              <a:r>
                <a:rPr lang="en-US" sz="1828">
                  <a:solidFill>
                    <a:prstClr val="white">
                      <a:lumMod val="85000"/>
                    </a:prstClr>
                  </a:solidFill>
                  <a:latin typeface="Calibri"/>
                  <a:sym typeface="Helvetica"/>
                </a:rPr>
                <a:t>tobaccopreventiontoolkit.stanford.edu</a:t>
              </a:r>
            </a:p>
          </p:txBody>
        </p:sp>
        <p:sp>
          <p:nvSpPr>
            <p:cNvPr id="317" name="Rectangle 316">
              <a:extLst>
                <a:ext uri="{FF2B5EF4-FFF2-40B4-BE49-F238E27FC236}">
                  <a16:creationId xmlns:a16="http://schemas.microsoft.com/office/drawing/2014/main" id="{1578AB2D-4D06-F94A-8791-C7441AFDB3E4}"/>
                </a:ext>
              </a:extLst>
            </p:cNvPr>
            <p:cNvSpPr/>
            <p:nvPr/>
          </p:nvSpPr>
          <p:spPr>
            <a:xfrm>
              <a:off x="1533021" y="2344859"/>
              <a:ext cx="9131261" cy="1655947"/>
            </a:xfrm>
            <a:prstGeom prst="rect">
              <a:avLst/>
            </a:prstGeom>
            <a:solidFill>
              <a:srgbClr val="D0CDCF">
                <a:alpha val="58000"/>
              </a:srgb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defTabSz="321424">
                <a:defRPr/>
              </a:pPr>
              <a:endParaRPr lang="en-US" sz="844">
                <a:solidFill>
                  <a:prstClr val="white"/>
                </a:solidFill>
                <a:latin typeface="Calibri"/>
                <a:sym typeface="Helvetica"/>
              </a:endParaRPr>
            </a:p>
          </p:txBody>
        </p:sp>
        <p:sp>
          <p:nvSpPr>
            <p:cNvPr id="318" name="TextBox 317">
              <a:extLst>
                <a:ext uri="{FF2B5EF4-FFF2-40B4-BE49-F238E27FC236}">
                  <a16:creationId xmlns:a16="http://schemas.microsoft.com/office/drawing/2014/main" id="{D353B6C8-D729-B64B-9C20-8CE93599115B}"/>
                </a:ext>
              </a:extLst>
            </p:cNvPr>
            <p:cNvSpPr txBox="1"/>
            <p:nvPr/>
          </p:nvSpPr>
          <p:spPr>
            <a:xfrm>
              <a:off x="1516567" y="2275380"/>
              <a:ext cx="9147717" cy="1823576"/>
            </a:xfrm>
            <a:prstGeom prst="rect">
              <a:avLst/>
            </a:prstGeom>
            <a:noFill/>
          </p:spPr>
          <p:txBody>
            <a:bodyPr wrap="square" rtlCol="0">
              <a:spAutoFit/>
            </a:bodyPr>
            <a:lstStyle/>
            <a:p>
              <a:pPr defTabSz="321424">
                <a:defRPr/>
              </a:pPr>
              <a:r>
                <a:rPr lang="en-US" sz="5625" b="1">
                  <a:ln w="6600">
                    <a:solidFill>
                      <a:srgbClr val="ED7D31"/>
                    </a:solidFill>
                    <a:prstDash val="solid"/>
                  </a:ln>
                  <a:solidFill>
                    <a:srgbClr val="FFFFFF"/>
                  </a:solidFill>
                  <a:effectLst>
                    <a:outerShdw dist="38100" dir="2700000" algn="tl" rotWithShape="0">
                      <a:srgbClr val="ED7D31"/>
                    </a:outerShdw>
                  </a:effectLst>
                  <a:latin typeface="Calibri"/>
                  <a:sym typeface="Helvetica"/>
                </a:rPr>
                <a:t>ALL PODS CONTAIN HIGH LEVELS OF NICOTINE </a:t>
              </a:r>
            </a:p>
          </p:txBody>
        </p:sp>
      </p:grpSp>
      <p:sp>
        <p:nvSpPr>
          <p:cNvPr id="7" name="Rectangle: Top Corners Rounded 6">
            <a:extLst>
              <a:ext uri="{FF2B5EF4-FFF2-40B4-BE49-F238E27FC236}">
                <a16:creationId xmlns:a16="http://schemas.microsoft.com/office/drawing/2014/main" id="{7D8A6488-A53C-489C-A571-9A5DD26499FF}"/>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9" name="Picture 8" descr="A logo for a health care company&#10;&#10;AI-generated content may be incorrect.">
            <a:extLst>
              <a:ext uri="{FF2B5EF4-FFF2-40B4-BE49-F238E27FC236}">
                <a16:creationId xmlns:a16="http://schemas.microsoft.com/office/drawing/2014/main" id="{F7A3E1B5-36B0-64E2-076C-37537FDB9F8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1" name="Slide Number Placeholder 3">
            <a:extLst>
              <a:ext uri="{FF2B5EF4-FFF2-40B4-BE49-F238E27FC236}">
                <a16:creationId xmlns:a16="http://schemas.microsoft.com/office/drawing/2014/main" id="{3C20FC2A-16A2-1395-8D97-2EAC133499DF}"/>
              </a:ext>
            </a:extLst>
          </p:cNvPr>
          <p:cNvSpPr txBox="1">
            <a:spLocks/>
          </p:cNvSpPr>
          <p:nvPr/>
        </p:nvSpPr>
        <p:spPr>
          <a:xfrm>
            <a:off x="10856494" y="6329614"/>
            <a:ext cx="537642"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67</a:t>
            </a:fld>
            <a:endParaRPr lang="en-US" sz="1400" dirty="0">
              <a:ea typeface="Calibri"/>
              <a:cs typeface="Calibri"/>
            </a:endParaRPr>
          </a:p>
        </p:txBody>
      </p:sp>
    </p:spTree>
    <p:extLst>
      <p:ext uri="{BB962C8B-B14F-4D97-AF65-F5344CB8AC3E}">
        <p14:creationId xmlns:p14="http://schemas.microsoft.com/office/powerpoint/2010/main" val="4541792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5" name="TextBox 4">
            <a:extLst>
              <a:ext uri="{FF2B5EF4-FFF2-40B4-BE49-F238E27FC236}">
                <a16:creationId xmlns:a16="http://schemas.microsoft.com/office/drawing/2014/main" id="{52D1B128-FC2E-A440-93C2-1086455A1431}"/>
              </a:ext>
            </a:extLst>
          </p:cNvPr>
          <p:cNvSpPr txBox="1"/>
          <p:nvPr/>
        </p:nvSpPr>
        <p:spPr>
          <a:xfrm>
            <a:off x="-2866914" y="2040944"/>
            <a:ext cx="184731" cy="482055"/>
          </a:xfrm>
          <a:prstGeom prst="rect">
            <a:avLst/>
          </a:prstGeom>
          <a:noFill/>
        </p:spPr>
        <p:txBody>
          <a:bodyPr wrap="none" rtlCol="0">
            <a:spAutoFit/>
          </a:bodyPr>
          <a:lstStyle/>
          <a:p>
            <a:pPr defTabSz="321440">
              <a:defRPr/>
            </a:pPr>
            <a:endParaRPr lang="en-US" sz="844">
              <a:solidFill>
                <a:sysClr val="windowText" lastClr="000000"/>
              </a:solidFill>
              <a:latin typeface="Calibri"/>
              <a:sym typeface="Helvetica"/>
            </a:endParaRPr>
          </a:p>
          <a:p>
            <a:pPr defTabSz="321440">
              <a:defRPr/>
            </a:pPr>
            <a:endParaRPr lang="en-US" sz="844">
              <a:solidFill>
                <a:sysClr val="windowText" lastClr="000000"/>
              </a:solidFill>
              <a:latin typeface="Calibri"/>
              <a:sym typeface="Helvetica"/>
            </a:endParaRPr>
          </a:p>
          <a:p>
            <a:pPr defTabSz="321440">
              <a:defRPr/>
            </a:pPr>
            <a:endParaRPr lang="en-US" sz="844">
              <a:solidFill>
                <a:sysClr val="windowText" lastClr="000000"/>
              </a:solidFill>
              <a:latin typeface="Calibri"/>
              <a:sym typeface="Helvetica"/>
            </a:endParaRPr>
          </a:p>
        </p:txBody>
      </p:sp>
      <p:pic>
        <p:nvPicPr>
          <p:cNvPr id="7" name="Picture 6">
            <a:extLst>
              <a:ext uri="{FF2B5EF4-FFF2-40B4-BE49-F238E27FC236}">
                <a16:creationId xmlns:a16="http://schemas.microsoft.com/office/drawing/2014/main" id="{31B4BCDE-6C62-7044-80F2-5421EFC8833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359"/>
          <a:stretch/>
        </p:blipFill>
        <p:spPr>
          <a:xfrm>
            <a:off x="1458311" y="1426697"/>
            <a:ext cx="9144000" cy="5431304"/>
          </a:xfrm>
          <a:prstGeom prst="rect">
            <a:avLst/>
          </a:prstGeom>
        </p:spPr>
      </p:pic>
      <p:cxnSp>
        <p:nvCxnSpPr>
          <p:cNvPr id="21" name="Shape 350">
            <a:extLst>
              <a:ext uri="{FF2B5EF4-FFF2-40B4-BE49-F238E27FC236}">
                <a16:creationId xmlns:a16="http://schemas.microsoft.com/office/drawing/2014/main" id="{17BF05CF-DE33-3742-B1A6-1526E5EEA835}"/>
              </a:ext>
            </a:extLst>
          </p:cNvPr>
          <p:cNvCxnSpPr>
            <a:cxnSpLocks/>
          </p:cNvCxnSpPr>
          <p:nvPr/>
        </p:nvCxnSpPr>
        <p:spPr>
          <a:xfrm>
            <a:off x="3848636" y="1908580"/>
            <a:ext cx="1254837" cy="211833"/>
          </a:xfrm>
          <a:prstGeom prst="straightConnector1">
            <a:avLst/>
          </a:prstGeom>
          <a:noFill/>
          <a:ln w="38100" cap="flat" cmpd="sng">
            <a:solidFill>
              <a:schemeClr val="bg1"/>
            </a:solidFill>
            <a:prstDash val="solid"/>
            <a:round/>
            <a:headEnd type="none" w="lg" len="lg"/>
            <a:tailEnd type="triangle" w="lg" len="lg"/>
          </a:ln>
        </p:spPr>
      </p:cxnSp>
      <p:pic>
        <p:nvPicPr>
          <p:cNvPr id="1026" name="Picture 2" descr="Brain, Anatomy, Human, Science, Health, Medical, Organ">
            <a:extLst>
              <a:ext uri="{FF2B5EF4-FFF2-40B4-BE49-F238E27FC236}">
                <a16:creationId xmlns:a16="http://schemas.microsoft.com/office/drawing/2014/main" id="{EEA98AA6-39EA-854B-A6FA-66A8F8C81BD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25007" y="1785551"/>
            <a:ext cx="1189649" cy="92001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49" name="Shape 349"/>
          <p:cNvPicPr preferRelativeResize="0"/>
          <p:nvPr/>
        </p:nvPicPr>
        <p:blipFill>
          <a:blip r:embed="rId5" cstate="email">
            <a:alphaModFix/>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a:ext>
            </a:extLst>
          </a:blip>
          <a:stretch>
            <a:fillRect/>
          </a:stretch>
        </p:blipFill>
        <p:spPr>
          <a:xfrm>
            <a:off x="4898816" y="3540088"/>
            <a:ext cx="1842027" cy="2084858"/>
          </a:xfrm>
          <a:prstGeom prst="rect">
            <a:avLst/>
          </a:prstGeom>
          <a:noFill/>
          <a:ln w="9525" cap="flat" cmpd="sng">
            <a:noFill/>
            <a:prstDash val="solid"/>
            <a:round/>
            <a:headEnd type="none" w="med" len="med"/>
            <a:tailEnd type="none" w="med" len="med"/>
          </a:ln>
        </p:spPr>
      </p:pic>
      <p:pic>
        <p:nvPicPr>
          <p:cNvPr id="348" name="Shape 348"/>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5425154" y="3962401"/>
            <a:ext cx="864811" cy="1189727"/>
          </a:xfrm>
          <a:prstGeom prst="rect">
            <a:avLst/>
          </a:prstGeom>
          <a:noFill/>
          <a:ln w="9525" cap="flat" cmpd="sng">
            <a:noFill/>
            <a:prstDash val="solid"/>
            <a:round/>
            <a:headEnd type="none" w="med" len="med"/>
            <a:tailEnd type="none" w="med" len="med"/>
          </a:ln>
        </p:spPr>
      </p:pic>
      <p:pic>
        <p:nvPicPr>
          <p:cNvPr id="22" name="Google Shape;495;p35">
            <a:extLst>
              <a:ext uri="{FF2B5EF4-FFF2-40B4-BE49-F238E27FC236}">
                <a16:creationId xmlns:a16="http://schemas.microsoft.com/office/drawing/2014/main" id="{1F998278-4CC1-8E49-B206-1BDF2BD7BDA0}"/>
              </a:ext>
            </a:extLst>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rot="1277680">
            <a:off x="5232331" y="5511825"/>
            <a:ext cx="1174997" cy="930535"/>
          </a:xfrm>
          <a:prstGeom prst="rect">
            <a:avLst/>
          </a:prstGeom>
          <a:noFill/>
          <a:ln>
            <a:noFill/>
          </a:ln>
        </p:spPr>
      </p:pic>
      <p:cxnSp>
        <p:nvCxnSpPr>
          <p:cNvPr id="25" name="Shape 350">
            <a:extLst>
              <a:ext uri="{FF2B5EF4-FFF2-40B4-BE49-F238E27FC236}">
                <a16:creationId xmlns:a16="http://schemas.microsoft.com/office/drawing/2014/main" id="{484B7FC0-2F84-284F-8B2F-B42D0FDAEA50}"/>
              </a:ext>
            </a:extLst>
          </p:cNvPr>
          <p:cNvCxnSpPr>
            <a:cxnSpLocks/>
          </p:cNvCxnSpPr>
          <p:nvPr/>
        </p:nvCxnSpPr>
        <p:spPr>
          <a:xfrm>
            <a:off x="3812977" y="4326897"/>
            <a:ext cx="1212020" cy="229242"/>
          </a:xfrm>
          <a:prstGeom prst="straightConnector1">
            <a:avLst/>
          </a:prstGeom>
          <a:noFill/>
          <a:ln w="38100" cap="flat" cmpd="sng">
            <a:solidFill>
              <a:schemeClr val="bg1"/>
            </a:solidFill>
            <a:prstDash val="solid"/>
            <a:round/>
            <a:headEnd type="none" w="lg" len="lg"/>
            <a:tailEnd type="triangle" w="lg" len="lg"/>
          </a:ln>
        </p:spPr>
      </p:cxnSp>
      <p:cxnSp>
        <p:nvCxnSpPr>
          <p:cNvPr id="27" name="Shape 350">
            <a:extLst>
              <a:ext uri="{FF2B5EF4-FFF2-40B4-BE49-F238E27FC236}">
                <a16:creationId xmlns:a16="http://schemas.microsoft.com/office/drawing/2014/main" id="{B455D4FA-7C75-394D-80B2-CD002913557D}"/>
              </a:ext>
            </a:extLst>
          </p:cNvPr>
          <p:cNvCxnSpPr>
            <a:cxnSpLocks/>
          </p:cNvCxnSpPr>
          <p:nvPr/>
        </p:nvCxnSpPr>
        <p:spPr>
          <a:xfrm flipH="1">
            <a:off x="6071970" y="2977275"/>
            <a:ext cx="2327842" cy="1705874"/>
          </a:xfrm>
          <a:prstGeom prst="straightConnector1">
            <a:avLst/>
          </a:prstGeom>
          <a:noFill/>
          <a:ln w="38100" cap="flat" cmpd="sng">
            <a:solidFill>
              <a:schemeClr val="bg1"/>
            </a:solidFill>
            <a:prstDash val="solid"/>
            <a:round/>
            <a:headEnd type="none" w="lg" len="lg"/>
            <a:tailEnd type="triangle" w="lg" len="lg"/>
          </a:ln>
        </p:spPr>
      </p:cxnSp>
      <p:cxnSp>
        <p:nvCxnSpPr>
          <p:cNvPr id="33" name="Shape 350">
            <a:extLst>
              <a:ext uri="{FF2B5EF4-FFF2-40B4-BE49-F238E27FC236}">
                <a16:creationId xmlns:a16="http://schemas.microsoft.com/office/drawing/2014/main" id="{21A3DE27-F6AE-564A-AD9C-73AFC5375E12}"/>
              </a:ext>
            </a:extLst>
          </p:cNvPr>
          <p:cNvCxnSpPr>
            <a:cxnSpLocks/>
          </p:cNvCxnSpPr>
          <p:nvPr/>
        </p:nvCxnSpPr>
        <p:spPr>
          <a:xfrm flipH="1">
            <a:off x="6071969" y="5152126"/>
            <a:ext cx="2307056" cy="806062"/>
          </a:xfrm>
          <a:prstGeom prst="straightConnector1">
            <a:avLst/>
          </a:prstGeom>
          <a:noFill/>
          <a:ln w="38100" cap="flat" cmpd="sng">
            <a:solidFill>
              <a:schemeClr val="bg1"/>
            </a:solidFill>
            <a:prstDash val="solid"/>
            <a:round/>
            <a:headEnd type="none" w="lg" len="lg"/>
            <a:tailEnd type="triangle" w="lg" len="lg"/>
          </a:ln>
        </p:spPr>
      </p:cxnSp>
      <p:sp>
        <p:nvSpPr>
          <p:cNvPr id="36" name="Google Shape;489;p35">
            <a:extLst>
              <a:ext uri="{FF2B5EF4-FFF2-40B4-BE49-F238E27FC236}">
                <a16:creationId xmlns:a16="http://schemas.microsoft.com/office/drawing/2014/main" id="{F3021375-A4BA-8C42-BCA0-4D007266C413}"/>
              </a:ext>
            </a:extLst>
          </p:cNvPr>
          <p:cNvSpPr txBox="1"/>
          <p:nvPr/>
        </p:nvSpPr>
        <p:spPr>
          <a:xfrm>
            <a:off x="1524000" y="1713057"/>
            <a:ext cx="2288977" cy="923330"/>
          </a:xfrm>
          <a:prstGeom prst="rect">
            <a:avLst/>
          </a:prstGeom>
          <a:noFill/>
          <a:ln>
            <a:noFill/>
          </a:ln>
        </p:spPr>
        <p:txBody>
          <a:bodyPr spcFirstLastPara="1" wrap="square" lIns="91425" tIns="45700" rIns="91425" bIns="45700" anchor="t" anchorCtr="0">
            <a:noAutofit/>
          </a:bodyPr>
          <a:lstStyle/>
          <a:p>
            <a:pPr algn="r" defTabSz="914353">
              <a:buClr>
                <a:srgbClr val="000000"/>
              </a:buClr>
              <a:buSzPts val="1800"/>
              <a:defRPr/>
            </a:pPr>
            <a:r>
              <a:rPr lang="en-US" sz="2400" b="1">
                <a:solidFill>
                  <a:prstClr val="white"/>
                </a:solidFill>
                <a:latin typeface="Calibri"/>
                <a:ea typeface="Calibri"/>
                <a:cs typeface="Calibri"/>
                <a:sym typeface="Calibri"/>
              </a:rPr>
              <a:t>Rewire and changes the brain</a:t>
            </a:r>
            <a:endParaRPr sz="2400" b="1">
              <a:solidFill>
                <a:prstClr val="white"/>
              </a:solidFill>
              <a:latin typeface="Calibri"/>
              <a:ea typeface="Calibri"/>
              <a:cs typeface="Calibri"/>
              <a:sym typeface="Calibri"/>
            </a:endParaRPr>
          </a:p>
        </p:txBody>
      </p:sp>
      <p:sp>
        <p:nvSpPr>
          <p:cNvPr id="38" name="Google Shape;486;p35">
            <a:extLst>
              <a:ext uri="{FF2B5EF4-FFF2-40B4-BE49-F238E27FC236}">
                <a16:creationId xmlns:a16="http://schemas.microsoft.com/office/drawing/2014/main" id="{BAFF9ACB-C51B-7E40-98DF-29D1A02D91B1}"/>
              </a:ext>
            </a:extLst>
          </p:cNvPr>
          <p:cNvSpPr txBox="1"/>
          <p:nvPr/>
        </p:nvSpPr>
        <p:spPr>
          <a:xfrm>
            <a:off x="6844042" y="1884057"/>
            <a:ext cx="3324197" cy="646331"/>
          </a:xfrm>
          <a:prstGeom prst="rect">
            <a:avLst/>
          </a:prstGeom>
          <a:noFill/>
          <a:ln>
            <a:noFill/>
          </a:ln>
        </p:spPr>
        <p:txBody>
          <a:bodyPr spcFirstLastPara="1" wrap="square" lIns="91425" tIns="45700" rIns="91425" bIns="45700" anchor="t" anchorCtr="0">
            <a:noAutofit/>
          </a:bodyPr>
          <a:lstStyle/>
          <a:p>
            <a:pPr algn="r" defTabSz="914353">
              <a:buClr>
                <a:srgbClr val="000000"/>
              </a:buClr>
              <a:buSzPts val="1800"/>
              <a:defRPr/>
            </a:pPr>
            <a:r>
              <a:rPr lang="en-US" sz="2400" b="1">
                <a:solidFill>
                  <a:prstClr val="white"/>
                </a:solidFill>
                <a:latin typeface="Calibri"/>
                <a:ea typeface="Calibri"/>
                <a:cs typeface="Calibri"/>
                <a:sym typeface="Calibri"/>
              </a:rPr>
              <a:t>Heart beats faster due to ”fight or flight” response</a:t>
            </a:r>
            <a:endParaRPr sz="2400" b="1">
              <a:solidFill>
                <a:prstClr val="white"/>
              </a:solidFill>
              <a:latin typeface="Calibri"/>
              <a:ea typeface="Calibri"/>
              <a:cs typeface="Calibri"/>
              <a:sym typeface="Calibri"/>
            </a:endParaRPr>
          </a:p>
        </p:txBody>
      </p:sp>
      <p:sp>
        <p:nvSpPr>
          <p:cNvPr id="40" name="Google Shape;488;p35">
            <a:extLst>
              <a:ext uri="{FF2B5EF4-FFF2-40B4-BE49-F238E27FC236}">
                <a16:creationId xmlns:a16="http://schemas.microsoft.com/office/drawing/2014/main" id="{8A95B08B-73C2-CB44-A38B-38B9E0E26E4E}"/>
              </a:ext>
            </a:extLst>
          </p:cNvPr>
          <p:cNvSpPr txBox="1"/>
          <p:nvPr/>
        </p:nvSpPr>
        <p:spPr>
          <a:xfrm>
            <a:off x="1679997" y="3501294"/>
            <a:ext cx="2132980" cy="923330"/>
          </a:xfrm>
          <a:prstGeom prst="rect">
            <a:avLst/>
          </a:prstGeom>
          <a:noFill/>
          <a:ln>
            <a:noFill/>
          </a:ln>
        </p:spPr>
        <p:txBody>
          <a:bodyPr spcFirstLastPara="1" wrap="square" lIns="91425" tIns="45700" rIns="91425" bIns="45700" anchor="t" anchorCtr="0">
            <a:noAutofit/>
          </a:bodyPr>
          <a:lstStyle/>
          <a:p>
            <a:pPr algn="r" defTabSz="914353">
              <a:buClr>
                <a:srgbClr val="000000"/>
              </a:buClr>
              <a:buSzPts val="1800"/>
              <a:defRPr/>
            </a:pPr>
            <a:r>
              <a:rPr lang="en-US" sz="2400" b="1">
                <a:solidFill>
                  <a:prstClr val="white"/>
                </a:solidFill>
                <a:latin typeface="Calibri"/>
                <a:ea typeface="Calibri"/>
                <a:cs typeface="Calibri"/>
                <a:sym typeface="Calibri"/>
              </a:rPr>
              <a:t>Trouble breathing and damage to the lungs</a:t>
            </a:r>
            <a:endParaRPr sz="2400" b="1">
              <a:solidFill>
                <a:prstClr val="white"/>
              </a:solidFill>
              <a:latin typeface="Calibri"/>
              <a:ea typeface="Calibri"/>
              <a:cs typeface="Calibri"/>
              <a:sym typeface="Calibri"/>
            </a:endParaRPr>
          </a:p>
        </p:txBody>
      </p:sp>
      <p:sp>
        <p:nvSpPr>
          <p:cNvPr id="42" name="Google Shape;496;p35">
            <a:extLst>
              <a:ext uri="{FF2B5EF4-FFF2-40B4-BE49-F238E27FC236}">
                <a16:creationId xmlns:a16="http://schemas.microsoft.com/office/drawing/2014/main" id="{1CC06029-D0AA-8648-8202-420282C1DD9B}"/>
              </a:ext>
            </a:extLst>
          </p:cNvPr>
          <p:cNvSpPr txBox="1"/>
          <p:nvPr/>
        </p:nvSpPr>
        <p:spPr>
          <a:xfrm>
            <a:off x="8130400" y="4755876"/>
            <a:ext cx="1842027" cy="676467"/>
          </a:xfrm>
          <a:prstGeom prst="rect">
            <a:avLst/>
          </a:prstGeom>
          <a:noFill/>
          <a:ln>
            <a:noFill/>
          </a:ln>
        </p:spPr>
        <p:txBody>
          <a:bodyPr spcFirstLastPara="1" wrap="square" lIns="91425" tIns="45700" rIns="91425" bIns="45700" anchor="t" anchorCtr="0">
            <a:noAutofit/>
          </a:bodyPr>
          <a:lstStyle/>
          <a:p>
            <a:pPr algn="r" defTabSz="914353">
              <a:buClr>
                <a:srgbClr val="000000"/>
              </a:buClr>
              <a:buSzPts val="1898"/>
              <a:defRPr/>
            </a:pPr>
            <a:r>
              <a:rPr lang="en-US" sz="2400" b="1">
                <a:solidFill>
                  <a:prstClr val="white"/>
                </a:solidFill>
                <a:latin typeface="Calibri"/>
                <a:ea typeface="Calibri"/>
                <a:cs typeface="Calibri"/>
                <a:sym typeface="Calibri"/>
              </a:rPr>
              <a:t>Increased acid reflux</a:t>
            </a:r>
            <a:endParaRPr sz="2400" b="1">
              <a:solidFill>
                <a:prstClr val="white"/>
              </a:solidFill>
              <a:latin typeface="Calibri"/>
              <a:ea typeface="Calibri"/>
              <a:cs typeface="Calibri"/>
              <a:sym typeface="Calibri"/>
            </a:endParaRPr>
          </a:p>
        </p:txBody>
      </p:sp>
      <p:sp>
        <p:nvSpPr>
          <p:cNvPr id="26" name="Shape 338">
            <a:extLst>
              <a:ext uri="{FF2B5EF4-FFF2-40B4-BE49-F238E27FC236}">
                <a16:creationId xmlns:a16="http://schemas.microsoft.com/office/drawing/2014/main" id="{534EC09B-DB03-F74C-97FB-36F7AB37127D}"/>
              </a:ext>
            </a:extLst>
          </p:cNvPr>
          <p:cNvSpPr txBox="1">
            <a:spLocks/>
          </p:cNvSpPr>
          <p:nvPr/>
        </p:nvSpPr>
        <p:spPr>
          <a:xfrm>
            <a:off x="1452113" y="491564"/>
            <a:ext cx="9144000" cy="572700"/>
          </a:xfrm>
          <a:prstGeom prst="rect">
            <a:avLst/>
          </a:prstGeom>
        </p:spPr>
        <p:txBody>
          <a:bodyPr vert="horz" lIns="91425" tIns="91425" rIns="91425" bIns="91425" rtlCol="0" anchor="t" anchorCtr="0">
            <a:noAutofit/>
          </a:bodyPr>
          <a:lstStyle>
            <a:lvl1pPr algn="l" defTabSz="685831" rtl="0" eaLnBrk="1" latinLnBrk="0" hangingPunct="1">
              <a:lnSpc>
                <a:spcPct val="90000"/>
              </a:lnSpc>
              <a:spcBef>
                <a:spcPct val="0"/>
              </a:spcBef>
              <a:buNone/>
              <a:defRPr sz="3300" kern="1200">
                <a:solidFill>
                  <a:schemeClr val="tx1"/>
                </a:solidFill>
                <a:latin typeface="+mj-lt"/>
                <a:ea typeface="+mj-ea"/>
                <a:cs typeface="+mj-cs"/>
              </a:defRPr>
            </a:lvl1pPr>
          </a:lstStyle>
          <a:p>
            <a:pPr algn="ctr" defTabSz="685796">
              <a:spcBef>
                <a:spcPts val="0"/>
              </a:spcBef>
              <a:defRPr/>
            </a:pPr>
            <a:r>
              <a:rPr lang="en-US" sz="4400" b="1">
                <a:solidFill>
                  <a:prstClr val="black"/>
                </a:solidFill>
                <a:latin typeface="Calibri"/>
                <a:ea typeface="Arial" charset="0"/>
                <a:cs typeface="Arial"/>
              </a:rPr>
              <a:t>Nicotine Targets Your Whole Body</a:t>
            </a:r>
            <a:endParaRPr lang="en" sz="4400" b="1">
              <a:solidFill>
                <a:prstClr val="black"/>
              </a:solidFill>
              <a:latin typeface="Calibri"/>
              <a:ea typeface="Arial" charset="0"/>
              <a:cs typeface="Arial"/>
            </a:endParaRPr>
          </a:p>
        </p:txBody>
      </p:sp>
      <p:sp>
        <p:nvSpPr>
          <p:cNvPr id="28" name="Shape 63">
            <a:extLst>
              <a:ext uri="{FF2B5EF4-FFF2-40B4-BE49-F238E27FC236}">
                <a16:creationId xmlns:a16="http://schemas.microsoft.com/office/drawing/2014/main" id="{FEBDFD41-46AD-CD4C-99DF-8A763864C0C0}"/>
              </a:ext>
            </a:extLst>
          </p:cNvPr>
          <p:cNvSpPr/>
          <p:nvPr/>
        </p:nvSpPr>
        <p:spPr>
          <a:xfrm>
            <a:off x="1458310" y="1163480"/>
            <a:ext cx="9144000" cy="36832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defTabSz="321424">
              <a:defRPr/>
            </a:pPr>
            <a:endParaRPr sz="844">
              <a:solidFill>
                <a:sysClr val="windowText" lastClr="000000"/>
              </a:solidFill>
              <a:latin typeface="Calibri"/>
              <a:sym typeface="Helvetica"/>
            </a:endParaRPr>
          </a:p>
        </p:txBody>
      </p:sp>
      <p:sp>
        <p:nvSpPr>
          <p:cNvPr id="29" name="TextBox 28">
            <a:extLst>
              <a:ext uri="{FF2B5EF4-FFF2-40B4-BE49-F238E27FC236}">
                <a16:creationId xmlns:a16="http://schemas.microsoft.com/office/drawing/2014/main" id="{44EBE3A6-C4F5-2143-8806-954B172393ED}"/>
              </a:ext>
            </a:extLst>
          </p:cNvPr>
          <p:cNvSpPr txBox="1"/>
          <p:nvPr/>
        </p:nvSpPr>
        <p:spPr>
          <a:xfrm>
            <a:off x="3899297" y="1163688"/>
            <a:ext cx="4393406" cy="373628"/>
          </a:xfrm>
          <a:prstGeom prst="rect">
            <a:avLst/>
          </a:prstGeom>
          <a:noFill/>
        </p:spPr>
        <p:txBody>
          <a:bodyPr wrap="square" rtlCol="0">
            <a:spAutoFit/>
          </a:bodyPr>
          <a:lstStyle/>
          <a:p>
            <a:pPr defTabSz="321440">
              <a:defRPr/>
            </a:pPr>
            <a:r>
              <a:rPr lang="en-US" sz="1828">
                <a:solidFill>
                  <a:prstClr val="white">
                    <a:lumMod val="85000"/>
                  </a:prstClr>
                </a:solidFill>
                <a:latin typeface="Calibri"/>
                <a:sym typeface="Helvetica"/>
              </a:rPr>
              <a:t>tobaccopreventiontoolkit.stanford.edu</a:t>
            </a:r>
          </a:p>
        </p:txBody>
      </p:sp>
      <p:sp>
        <p:nvSpPr>
          <p:cNvPr id="6" name="Rectangle: Top Corners Rounded 5">
            <a:extLst>
              <a:ext uri="{FF2B5EF4-FFF2-40B4-BE49-F238E27FC236}">
                <a16:creationId xmlns:a16="http://schemas.microsoft.com/office/drawing/2014/main" id="{BD3871AC-69A7-197B-36BF-487E66A7E68F}"/>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3" name="Picture 2" descr="A logo for a health care company&#10;&#10;AI-generated content may be incorrect.">
            <a:extLst>
              <a:ext uri="{FF2B5EF4-FFF2-40B4-BE49-F238E27FC236}">
                <a16:creationId xmlns:a16="http://schemas.microsoft.com/office/drawing/2014/main" id="{2248E9DF-92F5-5A9C-F965-7482B4CE1D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0" name="Slide Number Placeholder 3">
            <a:extLst>
              <a:ext uri="{FF2B5EF4-FFF2-40B4-BE49-F238E27FC236}">
                <a16:creationId xmlns:a16="http://schemas.microsoft.com/office/drawing/2014/main" id="{95A9279C-FD3C-2EFE-9365-6D8F9D1B3DF9}"/>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68</a:t>
            </a:fld>
            <a:endParaRPr lang="en-US" sz="1400" dirty="0">
              <a:ea typeface="Calibri"/>
              <a:cs typeface="Calibri"/>
            </a:endParaRPr>
          </a:p>
        </p:txBody>
      </p:sp>
    </p:spTree>
    <p:extLst>
      <p:ext uri="{BB962C8B-B14F-4D97-AF65-F5344CB8AC3E}">
        <p14:creationId xmlns:p14="http://schemas.microsoft.com/office/powerpoint/2010/main" val="37378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50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nodeType="withEffect">
                                  <p:stCondLst>
                                    <p:cond delay="50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par>
                                <p:cTn id="24" presetID="10" presetClass="entr" presetSubtype="0" fill="hold" nodeType="withEffect">
                                  <p:stCondLst>
                                    <p:cond delay="50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par>
                                <p:cTn id="32" presetID="10" presetClass="entr" presetSubtype="0" fill="hold" nodeType="withEffect">
                                  <p:stCondLst>
                                    <p:cond delay="50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40" grpId="0"/>
      <p:bldP spid="4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89"/>
          <p:cNvSpPr/>
          <p:nvPr/>
        </p:nvSpPr>
        <p:spPr>
          <a:xfrm>
            <a:off x="1524002" y="366319"/>
            <a:ext cx="9135071" cy="764761"/>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algn="ctr" defTabSz="321440">
              <a:defRPr sz="1800"/>
            </a:pPr>
            <a:r>
              <a:rPr lang="en-US" sz="4400" b="1" kern="0">
                <a:solidFill>
                  <a:prstClr val="black"/>
                </a:solidFill>
                <a:latin typeface="Calibri"/>
                <a:ea typeface="Arial" charset="0"/>
                <a:cs typeface="Arial"/>
                <a:sym typeface="Chalkboard"/>
              </a:rPr>
              <a:t>No Fun in the Lungs</a:t>
            </a:r>
            <a:endParaRPr lang="en-US" sz="4400" b="1" kern="0">
              <a:solidFill>
                <a:prstClr val="black"/>
              </a:solidFill>
              <a:latin typeface="Calibri"/>
              <a:ea typeface="Arial" charset="0"/>
              <a:cs typeface="Arial"/>
            </a:endParaRPr>
          </a:p>
        </p:txBody>
      </p:sp>
      <p:sp>
        <p:nvSpPr>
          <p:cNvPr id="30" name="Shape 63"/>
          <p:cNvSpPr/>
          <p:nvPr/>
        </p:nvSpPr>
        <p:spPr>
          <a:xfrm>
            <a:off x="1524000" y="1037058"/>
            <a:ext cx="91440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defTabSz="321440">
              <a:defRPr/>
            </a:pPr>
            <a:endParaRPr sz="844" kern="0">
              <a:solidFill>
                <a:sysClr val="windowText" lastClr="000000"/>
              </a:solidFill>
              <a:latin typeface="Calibri"/>
              <a:sym typeface="Helvetica"/>
            </a:endParaRPr>
          </a:p>
        </p:txBody>
      </p:sp>
      <p:sp>
        <p:nvSpPr>
          <p:cNvPr id="31" name="TextBox 30">
            <a:extLst>
              <a:ext uri="{FF2B5EF4-FFF2-40B4-BE49-F238E27FC236}">
                <a16:creationId xmlns:a16="http://schemas.microsoft.com/office/drawing/2014/main" id="{254AA9AE-05E8-3041-8029-F0A622B78DA0}"/>
              </a:ext>
            </a:extLst>
          </p:cNvPr>
          <p:cNvSpPr txBox="1"/>
          <p:nvPr/>
        </p:nvSpPr>
        <p:spPr>
          <a:xfrm>
            <a:off x="1524002" y="1090986"/>
            <a:ext cx="9135071" cy="373628"/>
          </a:xfrm>
          <a:prstGeom prst="rect">
            <a:avLst/>
          </a:prstGeom>
          <a:noFill/>
        </p:spPr>
        <p:txBody>
          <a:bodyPr wrap="square" rtlCol="0">
            <a:spAutoFit/>
          </a:bodyPr>
          <a:lstStyle/>
          <a:p>
            <a:pPr algn="ctr" defTabSz="321440">
              <a:defRPr/>
            </a:pPr>
            <a:r>
              <a:rPr lang="en-US" sz="1828" kern="0">
                <a:solidFill>
                  <a:prstClr val="white">
                    <a:lumMod val="85000"/>
                  </a:prstClr>
                </a:solidFill>
                <a:latin typeface="Calibri"/>
                <a:sym typeface="Helvetica"/>
              </a:rPr>
              <a:t>tobaccopreventiontoolkit.stanford.edu</a:t>
            </a:r>
          </a:p>
        </p:txBody>
      </p:sp>
      <p:pic>
        <p:nvPicPr>
          <p:cNvPr id="4" name="Picture 3">
            <a:extLst>
              <a:ext uri="{FF2B5EF4-FFF2-40B4-BE49-F238E27FC236}">
                <a16:creationId xmlns:a16="http://schemas.microsoft.com/office/drawing/2014/main" id="{D1B5058F-4843-B643-B68D-B8F69BBF816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59240" y="1572947"/>
            <a:ext cx="4251453" cy="4019950"/>
          </a:xfrm>
          <a:prstGeom prst="rect">
            <a:avLst/>
          </a:prstGeom>
        </p:spPr>
      </p:pic>
      <p:grpSp>
        <p:nvGrpSpPr>
          <p:cNvPr id="7" name="Group 6">
            <a:extLst>
              <a:ext uri="{FF2B5EF4-FFF2-40B4-BE49-F238E27FC236}">
                <a16:creationId xmlns:a16="http://schemas.microsoft.com/office/drawing/2014/main" id="{7E41F6ED-19B9-9A43-99B0-B0AA560D9CB9}"/>
              </a:ext>
            </a:extLst>
          </p:cNvPr>
          <p:cNvGrpSpPr/>
          <p:nvPr/>
        </p:nvGrpSpPr>
        <p:grpSpPr>
          <a:xfrm>
            <a:off x="7835004" y="1454703"/>
            <a:ext cx="1085553" cy="1665796"/>
            <a:chOff x="6311002" y="1382204"/>
            <a:chExt cx="1085553" cy="1665796"/>
          </a:xfrm>
        </p:grpSpPr>
        <p:sp>
          <p:nvSpPr>
            <p:cNvPr id="5" name="Rectangle 4">
              <a:extLst>
                <a:ext uri="{FF2B5EF4-FFF2-40B4-BE49-F238E27FC236}">
                  <a16:creationId xmlns:a16="http://schemas.microsoft.com/office/drawing/2014/main" id="{770C7A42-3B70-C940-8606-E688EB60A9E6}"/>
                </a:ext>
              </a:extLst>
            </p:cNvPr>
            <p:cNvSpPr/>
            <p:nvPr/>
          </p:nvSpPr>
          <p:spPr>
            <a:xfrm>
              <a:off x="6407150" y="1382204"/>
              <a:ext cx="989405" cy="1665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2">
                <a:defRPr/>
              </a:pPr>
              <a:endParaRPr lang="en-US">
                <a:solidFill>
                  <a:prstClr val="white"/>
                </a:solidFill>
                <a:latin typeface="Calibri"/>
                <a:sym typeface="Helvetica"/>
              </a:endParaRPr>
            </a:p>
          </p:txBody>
        </p:sp>
        <p:sp>
          <p:nvSpPr>
            <p:cNvPr id="9" name="Rectangle 8">
              <a:extLst>
                <a:ext uri="{FF2B5EF4-FFF2-40B4-BE49-F238E27FC236}">
                  <a16:creationId xmlns:a16="http://schemas.microsoft.com/office/drawing/2014/main" id="{8A94B6F5-5682-364C-B466-91D5D754B40E}"/>
                </a:ext>
              </a:extLst>
            </p:cNvPr>
            <p:cNvSpPr/>
            <p:nvPr/>
          </p:nvSpPr>
          <p:spPr>
            <a:xfrm rot="5400000">
              <a:off x="6359076" y="1523492"/>
              <a:ext cx="989405" cy="1085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2">
                <a:defRPr/>
              </a:pPr>
              <a:endParaRPr lang="en-US">
                <a:solidFill>
                  <a:prstClr val="white"/>
                </a:solidFill>
                <a:latin typeface="Calibri"/>
                <a:sym typeface="Helvetica"/>
              </a:endParaRPr>
            </a:p>
          </p:txBody>
        </p:sp>
      </p:grpSp>
      <p:pic>
        <p:nvPicPr>
          <p:cNvPr id="10" name="Picture 9">
            <a:extLst>
              <a:ext uri="{FF2B5EF4-FFF2-40B4-BE49-F238E27FC236}">
                <a16:creationId xmlns:a16="http://schemas.microsoft.com/office/drawing/2014/main" id="{3FD52540-4AD5-0046-B49F-CE803D448AFD}"/>
              </a:ext>
            </a:extLst>
          </p:cNvPr>
          <p:cNvPicPr>
            <a:picLocks/>
          </p:cNvPicPr>
          <p:nvPr/>
        </p:nvPicPr>
        <p:blipFill rotWithShape="1">
          <a:blip r:embed="rId4" cstate="email">
            <a:extLst>
              <a:ext uri="{28A0092B-C50C-407E-A947-70E740481C1C}">
                <a14:useLocalDpi xmlns:a14="http://schemas.microsoft.com/office/drawing/2010/main"/>
              </a:ext>
            </a:extLst>
          </a:blip>
          <a:srcRect t="-2602"/>
          <a:stretch/>
        </p:blipFill>
        <p:spPr>
          <a:xfrm>
            <a:off x="2587073" y="1890159"/>
            <a:ext cx="1372691" cy="1371600"/>
          </a:xfrm>
          <a:prstGeom prst="ellipse">
            <a:avLst/>
          </a:prstGeom>
        </p:spPr>
      </p:pic>
      <p:cxnSp>
        <p:nvCxnSpPr>
          <p:cNvPr id="6" name="Straight Connector 5">
            <a:extLst>
              <a:ext uri="{FF2B5EF4-FFF2-40B4-BE49-F238E27FC236}">
                <a16:creationId xmlns:a16="http://schemas.microsoft.com/office/drawing/2014/main" id="{DD8118D1-8DFC-E849-B3D6-1BE11B2469B8}"/>
              </a:ext>
            </a:extLst>
          </p:cNvPr>
          <p:cNvCxnSpPr>
            <a:cxnSpLocks/>
          </p:cNvCxnSpPr>
          <p:nvPr/>
        </p:nvCxnSpPr>
        <p:spPr>
          <a:xfrm>
            <a:off x="3261908" y="3236499"/>
            <a:ext cx="1709112" cy="6218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6E84C60B-BA90-DE46-8480-0AC15DA5F6E6}"/>
              </a:ext>
            </a:extLst>
          </p:cNvPr>
          <p:cNvPicPr>
            <a:picLocks/>
          </p:cNvPicPr>
          <p:nvPr/>
        </p:nvPicPr>
        <p:blipFill rotWithShape="1">
          <a:blip r:embed="rId5" cstate="email">
            <a:extLst>
              <a:ext uri="{28A0092B-C50C-407E-A947-70E740481C1C}">
                <a14:useLocalDpi xmlns:a14="http://schemas.microsoft.com/office/drawing/2010/main"/>
              </a:ext>
            </a:extLst>
          </a:blip>
          <a:srcRect/>
          <a:stretch/>
        </p:blipFill>
        <p:spPr>
          <a:xfrm>
            <a:off x="8306841" y="2094432"/>
            <a:ext cx="1189972" cy="1171405"/>
          </a:xfrm>
          <a:prstGeom prst="ellipse">
            <a:avLst/>
          </a:prstGeom>
          <a:ln w="57150">
            <a:solidFill>
              <a:schemeClr val="tx1"/>
            </a:solidFill>
          </a:ln>
        </p:spPr>
      </p:pic>
      <p:pic>
        <p:nvPicPr>
          <p:cNvPr id="16" name="Picture 15">
            <a:extLst>
              <a:ext uri="{FF2B5EF4-FFF2-40B4-BE49-F238E27FC236}">
                <a16:creationId xmlns:a16="http://schemas.microsoft.com/office/drawing/2014/main" id="{2DD547A3-604F-C046-ADE0-F64478994B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077257" y="2762654"/>
            <a:ext cx="1250525" cy="1229642"/>
          </a:xfrm>
          <a:prstGeom prst="ellipse">
            <a:avLst/>
          </a:prstGeom>
          <a:ln w="57150">
            <a:solidFill>
              <a:srgbClr val="000000"/>
            </a:solidFill>
          </a:ln>
        </p:spPr>
      </p:pic>
      <p:pic>
        <p:nvPicPr>
          <p:cNvPr id="19" name="Picture 18">
            <a:extLst>
              <a:ext uri="{FF2B5EF4-FFF2-40B4-BE49-F238E27FC236}">
                <a16:creationId xmlns:a16="http://schemas.microsoft.com/office/drawing/2014/main" id="{C7E9ACD3-64B7-FC42-8451-D5E15175ED2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029046" y="2814179"/>
            <a:ext cx="1250525" cy="1229642"/>
          </a:xfrm>
          <a:prstGeom prst="ellipse">
            <a:avLst/>
          </a:prstGeom>
          <a:ln w="57150">
            <a:solidFill>
              <a:srgbClr val="000000"/>
            </a:solidFill>
          </a:ln>
        </p:spPr>
      </p:pic>
      <p:pic>
        <p:nvPicPr>
          <p:cNvPr id="18" name="Picture 17">
            <a:extLst>
              <a:ext uri="{FF2B5EF4-FFF2-40B4-BE49-F238E27FC236}">
                <a16:creationId xmlns:a16="http://schemas.microsoft.com/office/drawing/2014/main" id="{96A44D96-A3D0-884D-B6F1-24391F198C1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466018" y="4845984"/>
            <a:ext cx="1251037" cy="1229642"/>
          </a:xfrm>
          <a:prstGeom prst="ellipse">
            <a:avLst/>
          </a:prstGeom>
          <a:ln w="57150">
            <a:solidFill>
              <a:srgbClr val="000000"/>
            </a:solidFill>
          </a:ln>
        </p:spPr>
      </p:pic>
      <p:sp>
        <p:nvSpPr>
          <p:cNvPr id="22" name="TextBox 21">
            <a:extLst>
              <a:ext uri="{FF2B5EF4-FFF2-40B4-BE49-F238E27FC236}">
                <a16:creationId xmlns:a16="http://schemas.microsoft.com/office/drawing/2014/main" id="{E30D555E-C9B4-5E47-9D35-727D19326011}"/>
              </a:ext>
            </a:extLst>
          </p:cNvPr>
          <p:cNvSpPr txBox="1">
            <a:spLocks noChangeAspect="1"/>
          </p:cNvSpPr>
          <p:nvPr/>
        </p:nvSpPr>
        <p:spPr>
          <a:xfrm>
            <a:off x="1761596" y="4036637"/>
            <a:ext cx="2000700" cy="908686"/>
          </a:xfrm>
          <a:prstGeom prst="rect">
            <a:avLst/>
          </a:prstGeom>
          <a:noFill/>
          <a:ln w="571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Autofit/>
          </a:bodyPr>
          <a:lstStyle/>
          <a:p>
            <a:pPr algn="ctr" defTabSz="584170" hangingPunct="0">
              <a:spcBef>
                <a:spcPts val="1000"/>
              </a:spcBef>
              <a:defRPr/>
            </a:pPr>
            <a:r>
              <a:rPr lang="en-US" sz="2200" b="1" kern="0">
                <a:solidFill>
                  <a:srgbClr val="000000"/>
                </a:solidFill>
                <a:latin typeface="Calibri"/>
                <a:ea typeface="Calibri"/>
                <a:cs typeface="Calibri"/>
                <a:sym typeface="Helvetica Neue"/>
              </a:rPr>
              <a:t>Inflammation and Irritation of the Airways</a:t>
            </a:r>
          </a:p>
        </p:txBody>
      </p:sp>
      <p:sp>
        <p:nvSpPr>
          <p:cNvPr id="23" name="TextBox 22">
            <a:extLst>
              <a:ext uri="{FF2B5EF4-FFF2-40B4-BE49-F238E27FC236}">
                <a16:creationId xmlns:a16="http://schemas.microsoft.com/office/drawing/2014/main" id="{BEA758E9-9416-C341-94C0-9F6C00A238A3}"/>
              </a:ext>
            </a:extLst>
          </p:cNvPr>
          <p:cNvSpPr txBox="1">
            <a:spLocks noChangeAspect="1"/>
          </p:cNvSpPr>
          <p:nvPr/>
        </p:nvSpPr>
        <p:spPr>
          <a:xfrm>
            <a:off x="8467446" y="4131459"/>
            <a:ext cx="1845109" cy="908686"/>
          </a:xfrm>
          <a:prstGeom prst="rect">
            <a:avLst/>
          </a:prstGeom>
          <a:noFill/>
          <a:ln w="571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Autofit/>
          </a:bodyPr>
          <a:lstStyle/>
          <a:p>
            <a:pPr algn="ctr" defTabSz="584170" hangingPunct="0">
              <a:defRPr/>
            </a:pPr>
            <a:r>
              <a:rPr lang="en-US" sz="2200" b="1" kern="0">
                <a:solidFill>
                  <a:srgbClr val="000000"/>
                </a:solidFill>
                <a:latin typeface="Calibri"/>
                <a:ea typeface="Calibri"/>
                <a:cs typeface="Calibri"/>
                <a:sym typeface="Helvetica Neue"/>
              </a:rPr>
              <a:t>Destruction of Air Sacs</a:t>
            </a:r>
          </a:p>
          <a:p>
            <a:pPr algn="ctr" defTabSz="584170" hangingPunct="0">
              <a:defRPr/>
            </a:pPr>
            <a:r>
              <a:rPr lang="en-US" sz="2200" b="1" kern="0">
                <a:solidFill>
                  <a:srgbClr val="000000"/>
                </a:solidFill>
                <a:latin typeface="Calibri"/>
                <a:ea typeface="Calibri"/>
                <a:cs typeface="Calibri"/>
                <a:sym typeface="Helvetica Neue"/>
              </a:rPr>
              <a:t>in the Lungs</a:t>
            </a:r>
          </a:p>
        </p:txBody>
      </p:sp>
      <p:sp>
        <p:nvSpPr>
          <p:cNvPr id="25" name="TextBox 24">
            <a:extLst>
              <a:ext uri="{FF2B5EF4-FFF2-40B4-BE49-F238E27FC236}">
                <a16:creationId xmlns:a16="http://schemas.microsoft.com/office/drawing/2014/main" id="{E74D973B-46CF-624A-8C42-CF684DB1B9A5}"/>
              </a:ext>
            </a:extLst>
          </p:cNvPr>
          <p:cNvSpPr txBox="1">
            <a:spLocks noChangeAspect="1"/>
          </p:cNvSpPr>
          <p:nvPr/>
        </p:nvSpPr>
        <p:spPr>
          <a:xfrm>
            <a:off x="3404012" y="6232623"/>
            <a:ext cx="5516545" cy="908686"/>
          </a:xfrm>
          <a:prstGeom prst="rect">
            <a:avLst/>
          </a:prstGeom>
          <a:noFill/>
          <a:ln w="571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Autofit/>
          </a:bodyPr>
          <a:lstStyle/>
          <a:p>
            <a:pPr algn="ctr" defTabSz="584170" hangingPunct="0">
              <a:defRPr/>
            </a:pPr>
            <a:r>
              <a:rPr lang="en-US" sz="2200" b="1" kern="0">
                <a:solidFill>
                  <a:srgbClr val="000000"/>
                </a:solidFill>
                <a:latin typeface="Calibri"/>
                <a:ea typeface="Calibri"/>
                <a:cs typeface="Calibri"/>
                <a:sym typeface="Helvetica Neue"/>
              </a:rPr>
              <a:t>Weaker Immune Response to Infection</a:t>
            </a:r>
          </a:p>
        </p:txBody>
      </p:sp>
      <p:cxnSp>
        <p:nvCxnSpPr>
          <p:cNvPr id="26" name="Straight Connector 25">
            <a:extLst>
              <a:ext uri="{FF2B5EF4-FFF2-40B4-BE49-F238E27FC236}">
                <a16:creationId xmlns:a16="http://schemas.microsoft.com/office/drawing/2014/main" id="{17726CE6-01D3-234E-8146-24A43FD74000}"/>
              </a:ext>
            </a:extLst>
          </p:cNvPr>
          <p:cNvCxnSpPr>
            <a:cxnSpLocks/>
          </p:cNvCxnSpPr>
          <p:nvPr/>
        </p:nvCxnSpPr>
        <p:spPr>
          <a:xfrm flipV="1">
            <a:off x="7771621" y="3296250"/>
            <a:ext cx="1251574" cy="8352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Top Corners Rounded 11">
            <a:extLst>
              <a:ext uri="{FF2B5EF4-FFF2-40B4-BE49-F238E27FC236}">
                <a16:creationId xmlns:a16="http://schemas.microsoft.com/office/drawing/2014/main" id="{232945F3-B614-B086-9EFE-9AD93E016950}"/>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8" name="Picture 7" descr="A logo for a health care company&#10;&#10;AI-generated content may be incorrect.">
            <a:extLst>
              <a:ext uri="{FF2B5EF4-FFF2-40B4-BE49-F238E27FC236}">
                <a16:creationId xmlns:a16="http://schemas.microsoft.com/office/drawing/2014/main" id="{3061437E-2A56-8495-1D17-A340CE111AF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7" name="Slide Number Placeholder 3">
            <a:extLst>
              <a:ext uri="{FF2B5EF4-FFF2-40B4-BE49-F238E27FC236}">
                <a16:creationId xmlns:a16="http://schemas.microsoft.com/office/drawing/2014/main" id="{8CE75400-B316-AB16-96F0-D4BC4A995B16}"/>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69</a:t>
            </a:fld>
            <a:endParaRPr lang="en-US" sz="1400" dirty="0">
              <a:ea typeface="Calibri"/>
              <a:cs typeface="Calibri"/>
            </a:endParaRPr>
          </a:p>
        </p:txBody>
      </p:sp>
    </p:spTree>
    <p:extLst>
      <p:ext uri="{BB962C8B-B14F-4D97-AF65-F5344CB8AC3E}">
        <p14:creationId xmlns:p14="http://schemas.microsoft.com/office/powerpoint/2010/main" val="81126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50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nodeType="withEffect">
                                  <p:stCondLst>
                                    <p:cond delay="50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661492" y="1270638"/>
            <a:ext cx="10855650" cy="610769"/>
          </a:xfrm>
          <a:prstGeom prst="rect">
            <a:avLst/>
          </a:prstGeom>
          <a:noFill/>
          <a:ln/>
        </p:spPr>
        <p:txBody>
          <a:bodyPr wrap="square" lIns="0" tIns="0" rIns="0" bIns="0" rtlCol="0" anchor="t"/>
          <a:lstStyle/>
          <a:p>
            <a:pPr>
              <a:lnSpc>
                <a:spcPts val="1542"/>
              </a:lnSpc>
            </a:pPr>
            <a:r>
              <a:rPr lang="en-US" dirty="0">
                <a:solidFill>
                  <a:srgbClr val="000000"/>
                </a:solidFill>
                <a:latin typeface="Calibri"/>
                <a:ea typeface="Calibri"/>
                <a:cs typeface="Calibri"/>
              </a:rPr>
              <a:t>Adolescent nicotine exposure represents a particularly urgent public health concern. The developing teenage brain responds fundamentally differently to nicotine compared to adult brains, resulting in more severe and lasting consequences.</a:t>
            </a:r>
            <a:endParaRPr lang="en-US">
              <a:latin typeface="Calibri"/>
              <a:ea typeface="Calibri"/>
              <a:cs typeface="Calibri"/>
            </a:endParaRPr>
          </a:p>
        </p:txBody>
      </p:sp>
      <p:sp>
        <p:nvSpPr>
          <p:cNvPr id="4" name="Shape 2"/>
          <p:cNvSpPr/>
          <p:nvPr/>
        </p:nvSpPr>
        <p:spPr>
          <a:xfrm>
            <a:off x="661492" y="2020909"/>
            <a:ext cx="3540323" cy="1818779"/>
          </a:xfrm>
          <a:prstGeom prst="roundRect">
            <a:avLst>
              <a:gd name="adj" fmla="val 2865"/>
            </a:avLst>
          </a:prstGeom>
          <a:solidFill>
            <a:srgbClr val="D0F0FB"/>
          </a:solidFill>
          <a:ln w="7620">
            <a:solidFill>
              <a:srgbClr val="B6D6E1"/>
            </a:solidFill>
            <a:prstDash val="solid"/>
          </a:ln>
        </p:spPr>
        <p:txBody>
          <a:bodyPr/>
          <a:lstStyle/>
          <a:p>
            <a:endParaRPr lang="en-IE" sz="1500"/>
          </a:p>
        </p:txBody>
      </p:sp>
      <p:sp>
        <p:nvSpPr>
          <p:cNvPr id="5" name="Shape 3"/>
          <p:cNvSpPr/>
          <p:nvPr/>
        </p:nvSpPr>
        <p:spPr>
          <a:xfrm>
            <a:off x="791865" y="2151282"/>
            <a:ext cx="372070" cy="372070"/>
          </a:xfrm>
          <a:prstGeom prst="roundRect">
            <a:avLst>
              <a:gd name="adj" fmla="val 20477969"/>
            </a:avLst>
          </a:prstGeom>
          <a:solidFill>
            <a:srgbClr val="10A5D9"/>
          </a:solidFill>
          <a:ln/>
        </p:spPr>
        <p:txBody>
          <a:bodyPr/>
          <a:lstStyle/>
          <a:p>
            <a:endParaRPr lang="en-IE" sz="1500"/>
          </a:p>
        </p:txBody>
      </p:sp>
      <p:pic>
        <p:nvPicPr>
          <p:cNvPr id="6" name="Image 0" descr="preencoded.png"/>
          <p:cNvPicPr>
            <a:picLocks noChangeAspect="1"/>
          </p:cNvPicPr>
          <p:nvPr/>
        </p:nvPicPr>
        <p:blipFill>
          <a:blip r:embed="rId3"/>
          <a:stretch>
            <a:fillRect/>
          </a:stretch>
        </p:blipFill>
        <p:spPr>
          <a:xfrm>
            <a:off x="894159" y="2232641"/>
            <a:ext cx="167382" cy="209253"/>
          </a:xfrm>
          <a:prstGeom prst="rect">
            <a:avLst/>
          </a:prstGeom>
        </p:spPr>
      </p:pic>
      <p:sp>
        <p:nvSpPr>
          <p:cNvPr id="7" name="Text 4"/>
          <p:cNvSpPr/>
          <p:nvPr/>
        </p:nvSpPr>
        <p:spPr>
          <a:xfrm>
            <a:off x="791865" y="2647376"/>
            <a:ext cx="1934766" cy="193774"/>
          </a:xfrm>
          <a:prstGeom prst="rect">
            <a:avLst/>
          </a:prstGeom>
          <a:noFill/>
          <a:ln/>
        </p:spPr>
        <p:txBody>
          <a:bodyPr wrap="none" lIns="0" tIns="0" rIns="0" bIns="0" rtlCol="0" anchor="t"/>
          <a:lstStyle/>
          <a:p>
            <a:pPr>
              <a:lnSpc>
                <a:spcPts val="1500"/>
              </a:lnSpc>
            </a:pPr>
            <a:r>
              <a:rPr lang="en-US" sz="1208">
                <a:solidFill>
                  <a:srgbClr val="000000"/>
                </a:solidFill>
                <a:latin typeface="Calibri"/>
                <a:ea typeface="Calibri"/>
                <a:cs typeface="Calibri"/>
              </a:rPr>
              <a:t>Heightened Vulnerability</a:t>
            </a:r>
            <a:endParaRPr lang="en-US" sz="1208">
              <a:latin typeface="Calibri"/>
              <a:ea typeface="Calibri"/>
              <a:cs typeface="Calibri"/>
            </a:endParaRPr>
          </a:p>
        </p:txBody>
      </p:sp>
      <p:sp>
        <p:nvSpPr>
          <p:cNvPr id="8" name="Text 5"/>
          <p:cNvSpPr/>
          <p:nvPr/>
        </p:nvSpPr>
        <p:spPr>
          <a:xfrm>
            <a:off x="791865" y="2915564"/>
            <a:ext cx="3279577" cy="793750"/>
          </a:xfrm>
          <a:prstGeom prst="rect">
            <a:avLst/>
          </a:prstGeom>
          <a:noFill/>
          <a:ln/>
        </p:spPr>
        <p:txBody>
          <a:bodyPr wrap="square" lIns="0" tIns="0" rIns="0" bIns="0" rtlCol="0" anchor="t"/>
          <a:lstStyle/>
          <a:p>
            <a:pPr>
              <a:lnSpc>
                <a:spcPts val="1542"/>
              </a:lnSpc>
            </a:pPr>
            <a:r>
              <a:rPr lang="en-US" sz="950" dirty="0">
                <a:solidFill>
                  <a:srgbClr val="000000"/>
                </a:solidFill>
                <a:latin typeface="Calibri"/>
                <a:ea typeface="Calibri"/>
                <a:cs typeface="Calibri"/>
              </a:rPr>
              <a:t>The adolescent brain's ongoing development makes it extraordinarily susceptible to nicotine's effects. Neural pathways are still forming, and nicotine exposure during this critical period can permanently alter brain structure.</a:t>
            </a:r>
            <a:endParaRPr lang="en-US" sz="950" dirty="0">
              <a:latin typeface="Calibri"/>
              <a:ea typeface="Calibri"/>
              <a:cs typeface="Calibri"/>
            </a:endParaRPr>
          </a:p>
        </p:txBody>
      </p:sp>
      <p:sp>
        <p:nvSpPr>
          <p:cNvPr id="9" name="Shape 6"/>
          <p:cNvSpPr/>
          <p:nvPr/>
        </p:nvSpPr>
        <p:spPr>
          <a:xfrm>
            <a:off x="4325839" y="2020909"/>
            <a:ext cx="3540323" cy="1818779"/>
          </a:xfrm>
          <a:prstGeom prst="roundRect">
            <a:avLst>
              <a:gd name="adj" fmla="val 2865"/>
            </a:avLst>
          </a:prstGeom>
          <a:solidFill>
            <a:srgbClr val="D0F0FB"/>
          </a:solidFill>
          <a:ln w="7620">
            <a:solidFill>
              <a:srgbClr val="B6D6E1"/>
            </a:solidFill>
            <a:prstDash val="solid"/>
          </a:ln>
        </p:spPr>
        <p:txBody>
          <a:bodyPr/>
          <a:lstStyle/>
          <a:p>
            <a:endParaRPr lang="en-IE" sz="1500"/>
          </a:p>
        </p:txBody>
      </p:sp>
      <p:sp>
        <p:nvSpPr>
          <p:cNvPr id="10" name="Shape 7"/>
          <p:cNvSpPr/>
          <p:nvPr/>
        </p:nvSpPr>
        <p:spPr>
          <a:xfrm>
            <a:off x="4456212" y="2151282"/>
            <a:ext cx="372070" cy="372070"/>
          </a:xfrm>
          <a:prstGeom prst="roundRect">
            <a:avLst>
              <a:gd name="adj" fmla="val 20477969"/>
            </a:avLst>
          </a:prstGeom>
          <a:solidFill>
            <a:srgbClr val="10A5D9"/>
          </a:solidFill>
          <a:ln/>
        </p:spPr>
        <p:txBody>
          <a:bodyPr/>
          <a:lstStyle/>
          <a:p>
            <a:endParaRPr lang="en-IE" sz="1500"/>
          </a:p>
        </p:txBody>
      </p:sp>
      <p:pic>
        <p:nvPicPr>
          <p:cNvPr id="11" name="Image 1" descr="preencoded.png"/>
          <p:cNvPicPr>
            <a:picLocks noChangeAspect="1"/>
          </p:cNvPicPr>
          <p:nvPr/>
        </p:nvPicPr>
        <p:blipFill>
          <a:blip r:embed="rId4"/>
          <a:stretch>
            <a:fillRect/>
          </a:stretch>
        </p:blipFill>
        <p:spPr>
          <a:xfrm>
            <a:off x="4558506" y="2232641"/>
            <a:ext cx="167382" cy="209253"/>
          </a:xfrm>
          <a:prstGeom prst="rect">
            <a:avLst/>
          </a:prstGeom>
        </p:spPr>
      </p:pic>
      <p:sp>
        <p:nvSpPr>
          <p:cNvPr id="12" name="Text 8"/>
          <p:cNvSpPr/>
          <p:nvPr/>
        </p:nvSpPr>
        <p:spPr>
          <a:xfrm>
            <a:off x="4456212" y="2647376"/>
            <a:ext cx="1710829" cy="193774"/>
          </a:xfrm>
          <a:prstGeom prst="rect">
            <a:avLst/>
          </a:prstGeom>
          <a:noFill/>
          <a:ln/>
        </p:spPr>
        <p:txBody>
          <a:bodyPr wrap="none" lIns="0" tIns="0" rIns="0" bIns="0" rtlCol="0" anchor="t"/>
          <a:lstStyle/>
          <a:p>
            <a:pPr>
              <a:lnSpc>
                <a:spcPts val="1500"/>
              </a:lnSpc>
            </a:pPr>
            <a:r>
              <a:rPr lang="en-US" sz="1208">
                <a:solidFill>
                  <a:srgbClr val="000000"/>
                </a:solidFill>
                <a:latin typeface="Calibri"/>
                <a:ea typeface="Calibri"/>
                <a:cs typeface="Calibri"/>
              </a:rPr>
              <a:t>Cognitive Impairment</a:t>
            </a:r>
            <a:endParaRPr lang="en-US" sz="1208">
              <a:latin typeface="Calibri"/>
              <a:ea typeface="Calibri"/>
              <a:cs typeface="Calibri"/>
            </a:endParaRPr>
          </a:p>
        </p:txBody>
      </p:sp>
      <p:sp>
        <p:nvSpPr>
          <p:cNvPr id="13" name="Text 9"/>
          <p:cNvSpPr/>
          <p:nvPr/>
        </p:nvSpPr>
        <p:spPr>
          <a:xfrm>
            <a:off x="4456212" y="2915564"/>
            <a:ext cx="3279577" cy="793750"/>
          </a:xfrm>
          <a:prstGeom prst="rect">
            <a:avLst/>
          </a:prstGeom>
          <a:noFill/>
          <a:ln/>
        </p:spPr>
        <p:txBody>
          <a:bodyPr wrap="square" lIns="0" tIns="0" rIns="0" bIns="0" rtlCol="0" anchor="t"/>
          <a:lstStyle/>
          <a:p>
            <a:pPr>
              <a:lnSpc>
                <a:spcPts val="1542"/>
              </a:lnSpc>
            </a:pPr>
            <a:r>
              <a:rPr lang="en-US" sz="958">
                <a:solidFill>
                  <a:srgbClr val="000000"/>
                </a:solidFill>
                <a:latin typeface="Calibri"/>
                <a:ea typeface="Calibri"/>
                <a:cs typeface="Calibri"/>
              </a:rPr>
              <a:t>Chronic nicotine exposure in teens leads to reduced attention span, impaired memory formation, and diminished executive function. These effects persist even after cessation.</a:t>
            </a:r>
            <a:endParaRPr lang="en-US" sz="958">
              <a:latin typeface="Calibri"/>
              <a:ea typeface="Calibri"/>
              <a:cs typeface="Calibri"/>
            </a:endParaRPr>
          </a:p>
        </p:txBody>
      </p:sp>
      <p:sp>
        <p:nvSpPr>
          <p:cNvPr id="14" name="Shape 10"/>
          <p:cNvSpPr/>
          <p:nvPr/>
        </p:nvSpPr>
        <p:spPr>
          <a:xfrm>
            <a:off x="7990185" y="2020909"/>
            <a:ext cx="3540323" cy="1818779"/>
          </a:xfrm>
          <a:prstGeom prst="roundRect">
            <a:avLst>
              <a:gd name="adj" fmla="val 2865"/>
            </a:avLst>
          </a:prstGeom>
          <a:solidFill>
            <a:srgbClr val="D0F0FB"/>
          </a:solidFill>
          <a:ln w="7620">
            <a:solidFill>
              <a:srgbClr val="B6D6E1"/>
            </a:solidFill>
            <a:prstDash val="solid"/>
          </a:ln>
        </p:spPr>
        <p:txBody>
          <a:bodyPr/>
          <a:lstStyle/>
          <a:p>
            <a:endParaRPr lang="en-IE" sz="1500"/>
          </a:p>
        </p:txBody>
      </p:sp>
      <p:sp>
        <p:nvSpPr>
          <p:cNvPr id="15" name="Shape 11"/>
          <p:cNvSpPr/>
          <p:nvPr/>
        </p:nvSpPr>
        <p:spPr>
          <a:xfrm>
            <a:off x="8120558" y="2151282"/>
            <a:ext cx="372070" cy="372070"/>
          </a:xfrm>
          <a:prstGeom prst="roundRect">
            <a:avLst>
              <a:gd name="adj" fmla="val 20477969"/>
            </a:avLst>
          </a:prstGeom>
          <a:solidFill>
            <a:srgbClr val="10A5D9"/>
          </a:solidFill>
          <a:ln/>
        </p:spPr>
        <p:txBody>
          <a:bodyPr/>
          <a:lstStyle/>
          <a:p>
            <a:endParaRPr lang="en-IE" sz="1500"/>
          </a:p>
        </p:txBody>
      </p:sp>
      <p:pic>
        <p:nvPicPr>
          <p:cNvPr id="16" name="Image 2" descr="preencoded.png"/>
          <p:cNvPicPr>
            <a:picLocks noChangeAspect="1"/>
          </p:cNvPicPr>
          <p:nvPr/>
        </p:nvPicPr>
        <p:blipFill>
          <a:blip r:embed="rId5"/>
          <a:stretch>
            <a:fillRect/>
          </a:stretch>
        </p:blipFill>
        <p:spPr>
          <a:xfrm>
            <a:off x="8222853" y="2232641"/>
            <a:ext cx="167382" cy="209253"/>
          </a:xfrm>
          <a:prstGeom prst="rect">
            <a:avLst/>
          </a:prstGeom>
        </p:spPr>
      </p:pic>
      <p:sp>
        <p:nvSpPr>
          <p:cNvPr id="17" name="Text 12"/>
          <p:cNvSpPr/>
          <p:nvPr/>
        </p:nvSpPr>
        <p:spPr>
          <a:xfrm>
            <a:off x="8120558" y="2647376"/>
            <a:ext cx="1550492" cy="193774"/>
          </a:xfrm>
          <a:prstGeom prst="rect">
            <a:avLst/>
          </a:prstGeom>
          <a:noFill/>
          <a:ln/>
        </p:spPr>
        <p:txBody>
          <a:bodyPr wrap="none" lIns="0" tIns="0" rIns="0" bIns="0" rtlCol="0" anchor="t"/>
          <a:lstStyle/>
          <a:p>
            <a:pPr>
              <a:lnSpc>
                <a:spcPts val="1500"/>
              </a:lnSpc>
            </a:pPr>
            <a:r>
              <a:rPr lang="en-US" sz="1208">
                <a:solidFill>
                  <a:srgbClr val="000000"/>
                </a:solidFill>
                <a:latin typeface="Calibri"/>
                <a:ea typeface="Calibri"/>
                <a:cs typeface="Calibri"/>
              </a:rPr>
              <a:t>Behavioral Changes</a:t>
            </a:r>
            <a:endParaRPr lang="en-US" sz="1208">
              <a:latin typeface="Calibri"/>
              <a:ea typeface="Calibri"/>
              <a:cs typeface="Calibri"/>
            </a:endParaRPr>
          </a:p>
        </p:txBody>
      </p:sp>
      <p:sp>
        <p:nvSpPr>
          <p:cNvPr id="18" name="Text 13"/>
          <p:cNvSpPr/>
          <p:nvPr/>
        </p:nvSpPr>
        <p:spPr>
          <a:xfrm>
            <a:off x="8120558" y="2915564"/>
            <a:ext cx="3279577" cy="793750"/>
          </a:xfrm>
          <a:prstGeom prst="rect">
            <a:avLst/>
          </a:prstGeom>
          <a:noFill/>
          <a:ln/>
        </p:spPr>
        <p:txBody>
          <a:bodyPr wrap="square" lIns="0" tIns="0" rIns="0" bIns="0" rtlCol="0" anchor="t"/>
          <a:lstStyle/>
          <a:p>
            <a:pPr>
              <a:lnSpc>
                <a:spcPts val="1542"/>
              </a:lnSpc>
            </a:pPr>
            <a:r>
              <a:rPr lang="en-US" sz="958">
                <a:solidFill>
                  <a:srgbClr val="000000"/>
                </a:solidFill>
                <a:latin typeface="Calibri"/>
                <a:ea typeface="Calibri"/>
                <a:cs typeface="Calibri"/>
              </a:rPr>
              <a:t>Teen users exhibit increased reckless behavior and impulsivity. Risk assessment abilities become compromised, leading to poor decision-making across multiple life domains.</a:t>
            </a:r>
            <a:endParaRPr lang="en-US" sz="958">
              <a:latin typeface="Calibri"/>
              <a:ea typeface="Calibri"/>
              <a:cs typeface="Calibri"/>
            </a:endParaRPr>
          </a:p>
        </p:txBody>
      </p:sp>
      <p:sp>
        <p:nvSpPr>
          <p:cNvPr id="19" name="Text 14"/>
          <p:cNvSpPr/>
          <p:nvPr/>
        </p:nvSpPr>
        <p:spPr>
          <a:xfrm>
            <a:off x="661492" y="4002571"/>
            <a:ext cx="1923257" cy="232469"/>
          </a:xfrm>
          <a:prstGeom prst="rect">
            <a:avLst/>
          </a:prstGeom>
          <a:noFill/>
          <a:ln/>
        </p:spPr>
        <p:txBody>
          <a:bodyPr wrap="none" lIns="0" tIns="0" rIns="0" bIns="0" rtlCol="0" anchor="t"/>
          <a:lstStyle/>
          <a:p>
            <a:pPr>
              <a:lnSpc>
                <a:spcPts val="1792"/>
              </a:lnSpc>
            </a:pPr>
            <a:r>
              <a:rPr lang="en-US" sz="1458">
                <a:solidFill>
                  <a:srgbClr val="000000"/>
                </a:solidFill>
                <a:latin typeface="Calibri"/>
                <a:ea typeface="Calibri"/>
                <a:cs typeface="Calibri"/>
              </a:rPr>
              <a:t>Withdrawal Intensity</a:t>
            </a:r>
            <a:endParaRPr lang="en-US" sz="1458">
              <a:latin typeface="Calibri"/>
              <a:ea typeface="Calibri"/>
              <a:cs typeface="Calibri"/>
            </a:endParaRPr>
          </a:p>
        </p:txBody>
      </p:sp>
      <p:sp>
        <p:nvSpPr>
          <p:cNvPr id="20" name="Text 15"/>
          <p:cNvSpPr/>
          <p:nvPr/>
        </p:nvSpPr>
        <p:spPr>
          <a:xfrm>
            <a:off x="661492" y="4359063"/>
            <a:ext cx="5283200" cy="198438"/>
          </a:xfrm>
          <a:prstGeom prst="rect">
            <a:avLst/>
          </a:prstGeom>
          <a:noFill/>
          <a:ln/>
        </p:spPr>
        <p:txBody>
          <a:bodyPr wrap="none" lIns="0" tIns="0" rIns="0" bIns="0" rtlCol="0" anchor="t"/>
          <a:lstStyle/>
          <a:p>
            <a:pPr>
              <a:lnSpc>
                <a:spcPts val="1542"/>
              </a:lnSpc>
            </a:pPr>
            <a:r>
              <a:rPr lang="en-US" sz="958">
                <a:solidFill>
                  <a:srgbClr val="000000"/>
                </a:solidFill>
                <a:latin typeface="Calibri"/>
                <a:ea typeface="Calibri"/>
                <a:cs typeface="Calibri"/>
              </a:rPr>
              <a:t>Teenagers experience particularly severe withdrawal symptoms compared to adults:</a:t>
            </a:r>
            <a:endParaRPr lang="en-US" sz="958">
              <a:latin typeface="Calibri"/>
              <a:ea typeface="Calibri"/>
              <a:cs typeface="Calibri"/>
            </a:endParaRPr>
          </a:p>
        </p:txBody>
      </p:sp>
      <p:sp>
        <p:nvSpPr>
          <p:cNvPr id="21" name="Text 16"/>
          <p:cNvSpPr/>
          <p:nvPr/>
        </p:nvSpPr>
        <p:spPr>
          <a:xfrm>
            <a:off x="661492" y="4669122"/>
            <a:ext cx="5283200" cy="198438"/>
          </a:xfrm>
          <a:prstGeom prst="rect">
            <a:avLst/>
          </a:prstGeom>
          <a:noFill/>
          <a:ln/>
        </p:spPr>
        <p:txBody>
          <a:bodyPr wrap="none" lIns="0" tIns="0" rIns="0" bIns="0" rtlCol="0" anchor="t"/>
          <a:lstStyle/>
          <a:p>
            <a:pPr marL="285739" indent="-285739">
              <a:lnSpc>
                <a:spcPts val="1542"/>
              </a:lnSpc>
              <a:buSzPct val="100000"/>
              <a:buChar char="•"/>
            </a:pPr>
            <a:r>
              <a:rPr lang="en-US" sz="958" b="1">
                <a:solidFill>
                  <a:srgbClr val="000000"/>
                </a:solidFill>
                <a:latin typeface="Calibri"/>
                <a:ea typeface="Calibri"/>
                <a:cs typeface="Calibri"/>
              </a:rPr>
              <a:t>Intense, overwhelming cravings</a:t>
            </a:r>
            <a:endParaRPr lang="en-US" sz="958">
              <a:latin typeface="Calibri"/>
              <a:ea typeface="Calibri"/>
              <a:cs typeface="Calibri"/>
            </a:endParaRPr>
          </a:p>
        </p:txBody>
      </p:sp>
      <p:sp>
        <p:nvSpPr>
          <p:cNvPr id="22" name="Text 17"/>
          <p:cNvSpPr/>
          <p:nvPr/>
        </p:nvSpPr>
        <p:spPr>
          <a:xfrm>
            <a:off x="661492" y="4910918"/>
            <a:ext cx="5283200" cy="198438"/>
          </a:xfrm>
          <a:prstGeom prst="rect">
            <a:avLst/>
          </a:prstGeom>
          <a:noFill/>
          <a:ln/>
        </p:spPr>
        <p:txBody>
          <a:bodyPr wrap="none" lIns="0" tIns="0" rIns="0" bIns="0" rtlCol="0" anchor="t"/>
          <a:lstStyle/>
          <a:p>
            <a:pPr marL="285739" indent="-285739">
              <a:lnSpc>
                <a:spcPts val="1542"/>
              </a:lnSpc>
              <a:buSzPct val="100000"/>
              <a:buChar char="•"/>
            </a:pPr>
            <a:r>
              <a:rPr lang="en-US" sz="958">
                <a:solidFill>
                  <a:srgbClr val="000000"/>
                </a:solidFill>
                <a:latin typeface="Calibri"/>
                <a:ea typeface="Calibri"/>
                <a:cs typeface="Calibri"/>
              </a:rPr>
              <a:t>Profound fatigue and lethargy</a:t>
            </a:r>
            <a:endParaRPr lang="en-US" sz="958">
              <a:latin typeface="Calibri"/>
              <a:ea typeface="Calibri"/>
              <a:cs typeface="Calibri"/>
            </a:endParaRPr>
          </a:p>
        </p:txBody>
      </p:sp>
      <p:sp>
        <p:nvSpPr>
          <p:cNvPr id="23" name="Text 18"/>
          <p:cNvSpPr/>
          <p:nvPr/>
        </p:nvSpPr>
        <p:spPr>
          <a:xfrm>
            <a:off x="661492" y="5152714"/>
            <a:ext cx="5283200" cy="198438"/>
          </a:xfrm>
          <a:prstGeom prst="rect">
            <a:avLst/>
          </a:prstGeom>
          <a:noFill/>
          <a:ln/>
        </p:spPr>
        <p:txBody>
          <a:bodyPr wrap="none" lIns="0" tIns="0" rIns="0" bIns="0" rtlCol="0" anchor="t"/>
          <a:lstStyle/>
          <a:p>
            <a:pPr marL="285739" indent="-285739">
              <a:lnSpc>
                <a:spcPts val="1542"/>
              </a:lnSpc>
              <a:buSzPct val="100000"/>
              <a:buChar char="•"/>
            </a:pPr>
            <a:r>
              <a:rPr lang="en-US" sz="958">
                <a:solidFill>
                  <a:srgbClr val="000000"/>
                </a:solidFill>
                <a:latin typeface="Calibri"/>
                <a:ea typeface="Calibri"/>
                <a:cs typeface="Calibri"/>
              </a:rPr>
              <a:t>Marked irritability and mood swings</a:t>
            </a:r>
            <a:endParaRPr lang="en-US" sz="958">
              <a:latin typeface="Calibri"/>
              <a:ea typeface="Calibri"/>
              <a:cs typeface="Calibri"/>
            </a:endParaRPr>
          </a:p>
        </p:txBody>
      </p:sp>
      <p:sp>
        <p:nvSpPr>
          <p:cNvPr id="24" name="Text 19"/>
          <p:cNvSpPr/>
          <p:nvPr/>
        </p:nvSpPr>
        <p:spPr>
          <a:xfrm>
            <a:off x="661492" y="5394510"/>
            <a:ext cx="5283200" cy="198438"/>
          </a:xfrm>
          <a:prstGeom prst="rect">
            <a:avLst/>
          </a:prstGeom>
          <a:noFill/>
          <a:ln/>
        </p:spPr>
        <p:txBody>
          <a:bodyPr wrap="none" lIns="0" tIns="0" rIns="0" bIns="0" rtlCol="0" anchor="t"/>
          <a:lstStyle/>
          <a:p>
            <a:pPr marL="285739" indent="-285739">
              <a:lnSpc>
                <a:spcPts val="1542"/>
              </a:lnSpc>
              <a:buSzPct val="100000"/>
              <a:buChar char="•"/>
            </a:pPr>
            <a:r>
              <a:rPr lang="en-US" sz="958">
                <a:solidFill>
                  <a:srgbClr val="000000"/>
                </a:solidFill>
                <a:latin typeface="Calibri"/>
                <a:ea typeface="Calibri"/>
                <a:cs typeface="Calibri"/>
              </a:rPr>
              <a:t>Severe difficulty concentrating</a:t>
            </a:r>
            <a:endParaRPr lang="en-US" sz="958">
              <a:latin typeface="Calibri"/>
              <a:ea typeface="Calibri"/>
              <a:cs typeface="Calibri"/>
            </a:endParaRPr>
          </a:p>
        </p:txBody>
      </p:sp>
      <p:sp>
        <p:nvSpPr>
          <p:cNvPr id="25" name="Text 20"/>
          <p:cNvSpPr/>
          <p:nvPr/>
        </p:nvSpPr>
        <p:spPr>
          <a:xfrm>
            <a:off x="661492" y="5636307"/>
            <a:ext cx="5283200" cy="198438"/>
          </a:xfrm>
          <a:prstGeom prst="rect">
            <a:avLst/>
          </a:prstGeom>
          <a:noFill/>
          <a:ln/>
        </p:spPr>
        <p:txBody>
          <a:bodyPr wrap="none" lIns="0" tIns="0" rIns="0" bIns="0" rtlCol="0" anchor="t"/>
          <a:lstStyle/>
          <a:p>
            <a:pPr marL="285739" indent="-285739">
              <a:lnSpc>
                <a:spcPts val="1542"/>
              </a:lnSpc>
              <a:buSzPct val="100000"/>
              <a:buChar char="•"/>
            </a:pPr>
            <a:r>
              <a:rPr lang="en-US" sz="958">
                <a:solidFill>
                  <a:srgbClr val="000000"/>
                </a:solidFill>
                <a:latin typeface="Calibri"/>
                <a:ea typeface="Calibri"/>
                <a:cs typeface="Calibri"/>
              </a:rPr>
              <a:t>Physical symptoms including headaches</a:t>
            </a:r>
            <a:endParaRPr lang="en-US" sz="958">
              <a:latin typeface="Calibri"/>
              <a:ea typeface="Calibri"/>
              <a:cs typeface="Calibri"/>
            </a:endParaRPr>
          </a:p>
        </p:txBody>
      </p:sp>
      <p:sp>
        <p:nvSpPr>
          <p:cNvPr id="26" name="Text 21"/>
          <p:cNvSpPr/>
          <p:nvPr/>
        </p:nvSpPr>
        <p:spPr>
          <a:xfrm>
            <a:off x="661492" y="5946365"/>
            <a:ext cx="5283200" cy="396875"/>
          </a:xfrm>
          <a:prstGeom prst="rect">
            <a:avLst/>
          </a:prstGeom>
          <a:noFill/>
          <a:ln/>
        </p:spPr>
        <p:txBody>
          <a:bodyPr wrap="square" lIns="0" tIns="0" rIns="0" bIns="0" rtlCol="0" anchor="t"/>
          <a:lstStyle/>
          <a:p>
            <a:pPr>
              <a:lnSpc>
                <a:spcPts val="1542"/>
              </a:lnSpc>
            </a:pPr>
            <a:r>
              <a:rPr lang="en-US" sz="958">
                <a:solidFill>
                  <a:srgbClr val="000000"/>
                </a:solidFill>
                <a:latin typeface="Calibri"/>
                <a:ea typeface="Calibri"/>
                <a:cs typeface="Calibri"/>
              </a:rPr>
              <a:t>These symptoms are both more intense and longer-lasting than in adult users, making cessation exceptionally challenging for young people.</a:t>
            </a:r>
            <a:endParaRPr lang="en-US" sz="958">
              <a:latin typeface="Calibri"/>
              <a:ea typeface="Calibri"/>
              <a:cs typeface="Calibri"/>
            </a:endParaRPr>
          </a:p>
        </p:txBody>
      </p:sp>
      <p:sp>
        <p:nvSpPr>
          <p:cNvPr id="27" name="Text 22"/>
          <p:cNvSpPr/>
          <p:nvPr/>
        </p:nvSpPr>
        <p:spPr>
          <a:xfrm>
            <a:off x="6253659" y="4002571"/>
            <a:ext cx="2566393" cy="232469"/>
          </a:xfrm>
          <a:prstGeom prst="rect">
            <a:avLst/>
          </a:prstGeom>
          <a:noFill/>
          <a:ln/>
        </p:spPr>
        <p:txBody>
          <a:bodyPr wrap="none" lIns="0" tIns="0" rIns="0" bIns="0" rtlCol="0" anchor="t"/>
          <a:lstStyle/>
          <a:p>
            <a:pPr>
              <a:lnSpc>
                <a:spcPts val="1792"/>
              </a:lnSpc>
            </a:pPr>
            <a:r>
              <a:rPr lang="en-US" sz="1458">
                <a:solidFill>
                  <a:srgbClr val="000000"/>
                </a:solidFill>
                <a:latin typeface="Calibri"/>
                <a:ea typeface="Calibri"/>
                <a:cs typeface="Calibri"/>
              </a:rPr>
              <a:t>Irish Youth Smoking Trends</a:t>
            </a:r>
            <a:endParaRPr lang="en-US" sz="1458">
              <a:latin typeface="Calibri"/>
              <a:ea typeface="Calibri"/>
              <a:cs typeface="Calibri"/>
            </a:endParaRPr>
          </a:p>
        </p:txBody>
      </p:sp>
      <p:sp>
        <p:nvSpPr>
          <p:cNvPr id="28" name="Text 23"/>
          <p:cNvSpPr/>
          <p:nvPr/>
        </p:nvSpPr>
        <p:spPr>
          <a:xfrm>
            <a:off x="6253658" y="4359063"/>
            <a:ext cx="5283200" cy="198438"/>
          </a:xfrm>
          <a:prstGeom prst="rect">
            <a:avLst/>
          </a:prstGeom>
          <a:noFill/>
          <a:ln/>
        </p:spPr>
        <p:txBody>
          <a:bodyPr wrap="none" lIns="0" tIns="0" rIns="0" bIns="0" rtlCol="0" anchor="t"/>
          <a:lstStyle/>
          <a:p>
            <a:pPr>
              <a:lnSpc>
                <a:spcPts val="1542"/>
              </a:lnSpc>
            </a:pPr>
            <a:r>
              <a:rPr lang="en-US" sz="958">
                <a:solidFill>
                  <a:srgbClr val="000000"/>
                </a:solidFill>
                <a:latin typeface="Calibri"/>
                <a:ea typeface="Calibri"/>
                <a:cs typeface="Calibri"/>
              </a:rPr>
              <a:t>Recent surveillance data reveals concerning patterns:</a:t>
            </a:r>
            <a:endParaRPr lang="en-US" sz="958">
              <a:latin typeface="Calibri"/>
              <a:ea typeface="Calibri"/>
              <a:cs typeface="Calibri"/>
            </a:endParaRPr>
          </a:p>
        </p:txBody>
      </p:sp>
      <p:sp>
        <p:nvSpPr>
          <p:cNvPr id="29" name="Shape 24"/>
          <p:cNvSpPr/>
          <p:nvPr/>
        </p:nvSpPr>
        <p:spPr>
          <a:xfrm>
            <a:off x="6253658" y="4697002"/>
            <a:ext cx="5283200" cy="837108"/>
          </a:xfrm>
          <a:prstGeom prst="roundRect">
            <a:avLst>
              <a:gd name="adj" fmla="val 6224"/>
            </a:avLst>
          </a:prstGeom>
          <a:solidFill>
            <a:srgbClr val="B8E9FA"/>
          </a:solidFill>
          <a:ln/>
        </p:spPr>
        <p:txBody>
          <a:bodyPr/>
          <a:lstStyle/>
          <a:p>
            <a:endParaRPr lang="en-IE" sz="1500"/>
          </a:p>
        </p:txBody>
      </p:sp>
      <p:pic>
        <p:nvPicPr>
          <p:cNvPr id="30" name="Image 3" descr="preencoded.png"/>
          <p:cNvPicPr>
            <a:picLocks noChangeAspect="1"/>
          </p:cNvPicPr>
          <p:nvPr/>
        </p:nvPicPr>
        <p:blipFill>
          <a:blip r:embed="rId6"/>
          <a:stretch>
            <a:fillRect/>
          </a:stretch>
        </p:blipFill>
        <p:spPr>
          <a:xfrm>
            <a:off x="6377682" y="4883137"/>
            <a:ext cx="154980" cy="124023"/>
          </a:xfrm>
          <a:prstGeom prst="rect">
            <a:avLst/>
          </a:prstGeom>
        </p:spPr>
      </p:pic>
      <p:sp>
        <p:nvSpPr>
          <p:cNvPr id="31" name="Text 25"/>
          <p:cNvSpPr/>
          <p:nvPr/>
        </p:nvSpPr>
        <p:spPr>
          <a:xfrm>
            <a:off x="6656685" y="4851982"/>
            <a:ext cx="4756150" cy="198438"/>
          </a:xfrm>
          <a:prstGeom prst="rect">
            <a:avLst/>
          </a:prstGeom>
          <a:noFill/>
          <a:ln/>
        </p:spPr>
        <p:txBody>
          <a:bodyPr wrap="none" lIns="0" tIns="0" rIns="0" bIns="0" rtlCol="0" anchor="t"/>
          <a:lstStyle/>
          <a:p>
            <a:pPr>
              <a:lnSpc>
                <a:spcPts val="1542"/>
              </a:lnSpc>
            </a:pPr>
            <a:r>
              <a:rPr lang="en-US" sz="958" b="1">
                <a:solidFill>
                  <a:srgbClr val="000000"/>
                </a:solidFill>
                <a:latin typeface="Calibri"/>
                <a:ea typeface="Calibri"/>
                <a:cs typeface="Calibri"/>
              </a:rPr>
              <a:t>2019:</a:t>
            </a:r>
            <a:r>
              <a:rPr lang="en-US" sz="958">
                <a:solidFill>
                  <a:srgbClr val="000000"/>
                </a:solidFill>
                <a:latin typeface="Calibri"/>
                <a:ea typeface="Calibri"/>
                <a:cs typeface="Calibri"/>
              </a:rPr>
              <a:t> 17% of Irish youth population reported nicotine use</a:t>
            </a:r>
            <a:endParaRPr lang="en-US" sz="958">
              <a:latin typeface="Calibri"/>
              <a:ea typeface="Calibri"/>
              <a:cs typeface="Calibri"/>
            </a:endParaRPr>
          </a:p>
        </p:txBody>
      </p:sp>
      <p:sp>
        <p:nvSpPr>
          <p:cNvPr id="32" name="Text 26"/>
          <p:cNvSpPr/>
          <p:nvPr/>
        </p:nvSpPr>
        <p:spPr>
          <a:xfrm>
            <a:off x="6656685" y="5162041"/>
            <a:ext cx="4756150" cy="198438"/>
          </a:xfrm>
          <a:prstGeom prst="rect">
            <a:avLst/>
          </a:prstGeom>
          <a:noFill/>
          <a:ln/>
        </p:spPr>
        <p:txBody>
          <a:bodyPr wrap="none" lIns="0" tIns="0" rIns="0" bIns="0" rtlCol="0" anchor="t"/>
          <a:lstStyle/>
          <a:p>
            <a:pPr>
              <a:lnSpc>
                <a:spcPts val="1542"/>
              </a:lnSpc>
            </a:pPr>
            <a:r>
              <a:rPr lang="en-US" sz="958" b="1">
                <a:solidFill>
                  <a:srgbClr val="000000"/>
                </a:solidFill>
                <a:latin typeface="Calibri"/>
                <a:ea typeface="Calibri"/>
                <a:cs typeface="Calibri"/>
              </a:rPr>
              <a:t>2021:</a:t>
            </a:r>
            <a:r>
              <a:rPr lang="en-US" sz="958">
                <a:solidFill>
                  <a:srgbClr val="000000"/>
                </a:solidFill>
                <a:latin typeface="Calibri"/>
                <a:ea typeface="Calibri"/>
                <a:cs typeface="Calibri"/>
              </a:rPr>
              <a:t> 18% prevalence—representing a 6% increase</a:t>
            </a:r>
            <a:endParaRPr lang="en-US" sz="958">
              <a:latin typeface="Calibri"/>
              <a:ea typeface="Calibri"/>
              <a:cs typeface="Calibri"/>
            </a:endParaRPr>
          </a:p>
        </p:txBody>
      </p:sp>
      <p:sp>
        <p:nvSpPr>
          <p:cNvPr id="33" name="Text 27"/>
          <p:cNvSpPr/>
          <p:nvPr/>
        </p:nvSpPr>
        <p:spPr>
          <a:xfrm>
            <a:off x="6253658" y="5673612"/>
            <a:ext cx="5283200" cy="595313"/>
          </a:xfrm>
          <a:prstGeom prst="rect">
            <a:avLst/>
          </a:prstGeom>
          <a:noFill/>
          <a:ln/>
        </p:spPr>
        <p:txBody>
          <a:bodyPr wrap="square" lIns="0" tIns="0" rIns="0" bIns="0" rtlCol="0" anchor="t"/>
          <a:lstStyle/>
          <a:p>
            <a:pPr>
              <a:lnSpc>
                <a:spcPts val="1542"/>
              </a:lnSpc>
            </a:pPr>
            <a:r>
              <a:rPr lang="en-US" sz="958">
                <a:solidFill>
                  <a:srgbClr val="000000"/>
                </a:solidFill>
                <a:latin typeface="Calibri"/>
                <a:ea typeface="Calibri"/>
                <a:cs typeface="Calibri"/>
              </a:rPr>
              <a:t>The uptick during the COVID-19 pandemic period suggests that social isolation, mental health challenges, and increased online exposure to tobacco marketing may have contributed to higher youth initiation rates. This trend demands immediate intervention.</a:t>
            </a:r>
            <a:endParaRPr lang="en-US" sz="958">
              <a:latin typeface="Calibri"/>
              <a:ea typeface="Calibri"/>
              <a:cs typeface="Calibri"/>
            </a:endParaRPr>
          </a:p>
        </p:txBody>
      </p:sp>
      <p:sp>
        <p:nvSpPr>
          <p:cNvPr id="35" name="Rectangle: Top Corners Rounded 34">
            <a:extLst>
              <a:ext uri="{FF2B5EF4-FFF2-40B4-BE49-F238E27FC236}">
                <a16:creationId xmlns:a16="http://schemas.microsoft.com/office/drawing/2014/main" id="{192C14AA-7070-CFCA-9AEA-3A2C25B21DE0}"/>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40" name="Picture 39" descr="A logo for a health care company&#10;&#10;AI-generated content may be incorrect.">
            <a:extLst>
              <a:ext uri="{FF2B5EF4-FFF2-40B4-BE49-F238E27FC236}">
                <a16:creationId xmlns:a16="http://schemas.microsoft.com/office/drawing/2014/main" id="{76A67FBC-DB41-DB33-6B30-27B53AFBAD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41" name="Slide Number Placeholder 3">
            <a:extLst>
              <a:ext uri="{FF2B5EF4-FFF2-40B4-BE49-F238E27FC236}">
                <a16:creationId xmlns:a16="http://schemas.microsoft.com/office/drawing/2014/main" id="{DCE592A6-2DDC-1712-8FF8-57E2C65EC622}"/>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7</a:t>
            </a:fld>
            <a:endParaRPr lang="en-US" sz="1400" dirty="0">
              <a:ea typeface="Calibri"/>
              <a:cs typeface="Calibri"/>
            </a:endParaRPr>
          </a:p>
        </p:txBody>
      </p:sp>
      <p:sp>
        <p:nvSpPr>
          <p:cNvPr id="2" name="TextBox 1">
            <a:extLst>
              <a:ext uri="{FF2B5EF4-FFF2-40B4-BE49-F238E27FC236}">
                <a16:creationId xmlns:a16="http://schemas.microsoft.com/office/drawing/2014/main" id="{13CC6C05-A6ED-F464-FCA2-D71929967937}"/>
              </a:ext>
            </a:extLst>
          </p:cNvPr>
          <p:cNvSpPr txBox="1"/>
          <p:nvPr/>
        </p:nvSpPr>
        <p:spPr>
          <a:xfrm>
            <a:off x="517584" y="503207"/>
            <a:ext cx="1128335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000000"/>
                </a:solidFill>
                <a:latin typeface="Calibri"/>
                <a:ea typeface="Calibri"/>
                <a:cs typeface="Calibri"/>
              </a:rPr>
              <a:t>Nicotine's Devastating Impact on Teen Brain Development</a:t>
            </a:r>
            <a:endParaRPr lang="en-US" sz="3600">
              <a:solidFill>
                <a:srgbClr val="000000"/>
              </a:solidFill>
              <a:latin typeface="Calibri"/>
              <a:ea typeface="Calibri"/>
              <a:cs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89"/>
          <p:cNvSpPr/>
          <p:nvPr/>
        </p:nvSpPr>
        <p:spPr>
          <a:xfrm>
            <a:off x="1524002" y="379457"/>
            <a:ext cx="9135071" cy="764761"/>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algn="ctr" defTabSz="321440">
              <a:defRPr sz="1800"/>
            </a:pPr>
            <a:r>
              <a:rPr lang="en-US" sz="4400" b="1" kern="0">
                <a:solidFill>
                  <a:prstClr val="black"/>
                </a:solidFill>
                <a:latin typeface="Calibri"/>
                <a:ea typeface="Arial" charset="0"/>
                <a:cs typeface="Arial"/>
                <a:sym typeface="Chalkboard"/>
              </a:rPr>
              <a:t>A Hit to the Heart</a:t>
            </a:r>
            <a:endParaRPr lang="en-US" sz="4400" b="1" kern="0">
              <a:solidFill>
                <a:prstClr val="black"/>
              </a:solidFill>
              <a:latin typeface="Calibri"/>
              <a:ea typeface="Arial" charset="0"/>
              <a:cs typeface="Arial"/>
            </a:endParaRPr>
          </a:p>
        </p:txBody>
      </p:sp>
      <p:sp>
        <p:nvSpPr>
          <p:cNvPr id="30" name="Shape 63"/>
          <p:cNvSpPr/>
          <p:nvPr/>
        </p:nvSpPr>
        <p:spPr>
          <a:xfrm>
            <a:off x="1524000" y="982028"/>
            <a:ext cx="91440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defTabSz="321440">
              <a:defRPr/>
            </a:pPr>
            <a:endParaRPr sz="844" kern="0">
              <a:solidFill>
                <a:sysClr val="windowText" lastClr="000000"/>
              </a:solidFill>
              <a:latin typeface="Calibri"/>
              <a:sym typeface="Helvetica"/>
            </a:endParaRPr>
          </a:p>
        </p:txBody>
      </p:sp>
      <p:sp>
        <p:nvSpPr>
          <p:cNvPr id="31" name="TextBox 30">
            <a:extLst>
              <a:ext uri="{FF2B5EF4-FFF2-40B4-BE49-F238E27FC236}">
                <a16:creationId xmlns:a16="http://schemas.microsoft.com/office/drawing/2014/main" id="{254AA9AE-05E8-3041-8029-F0A622B78DA0}"/>
              </a:ext>
            </a:extLst>
          </p:cNvPr>
          <p:cNvSpPr txBox="1"/>
          <p:nvPr/>
        </p:nvSpPr>
        <p:spPr>
          <a:xfrm>
            <a:off x="1524002" y="980925"/>
            <a:ext cx="9135071" cy="373628"/>
          </a:xfrm>
          <a:prstGeom prst="rect">
            <a:avLst/>
          </a:prstGeom>
          <a:noFill/>
        </p:spPr>
        <p:txBody>
          <a:bodyPr wrap="square" rtlCol="0">
            <a:spAutoFit/>
          </a:bodyPr>
          <a:lstStyle/>
          <a:p>
            <a:pPr algn="ctr" defTabSz="321440">
              <a:defRPr/>
            </a:pPr>
            <a:r>
              <a:rPr lang="en-US" sz="1828" kern="0">
                <a:solidFill>
                  <a:prstClr val="white">
                    <a:lumMod val="85000"/>
                  </a:prstClr>
                </a:solidFill>
                <a:latin typeface="Calibri"/>
                <a:sym typeface="Helvetica"/>
              </a:rPr>
              <a:t>tobaccopreventiontoolkit.stanford.edu</a:t>
            </a:r>
          </a:p>
        </p:txBody>
      </p:sp>
      <p:pic>
        <p:nvPicPr>
          <p:cNvPr id="4" name="Picture 3">
            <a:extLst>
              <a:ext uri="{FF2B5EF4-FFF2-40B4-BE49-F238E27FC236}">
                <a16:creationId xmlns:a16="http://schemas.microsoft.com/office/drawing/2014/main" id="{F0CE8B96-4E16-1446-91BA-550B15AC871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33954" y="1455149"/>
            <a:ext cx="5537200" cy="4417738"/>
          </a:xfrm>
          <a:prstGeom prst="rect">
            <a:avLst/>
          </a:prstGeom>
        </p:spPr>
      </p:pic>
      <p:pic>
        <p:nvPicPr>
          <p:cNvPr id="24" name="Picture 23">
            <a:extLst>
              <a:ext uri="{FF2B5EF4-FFF2-40B4-BE49-F238E27FC236}">
                <a16:creationId xmlns:a16="http://schemas.microsoft.com/office/drawing/2014/main" id="{7F1864DD-9782-7C49-8EB3-DD05375A397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182355" y="4885662"/>
            <a:ext cx="1689698" cy="1687550"/>
          </a:xfrm>
          <a:prstGeom prst="ellipse">
            <a:avLst/>
          </a:prstGeom>
          <a:ln w="57150">
            <a:solidFill>
              <a:schemeClr val="tx1"/>
            </a:solidFill>
          </a:ln>
        </p:spPr>
      </p:pic>
      <p:pic>
        <p:nvPicPr>
          <p:cNvPr id="10" name="Picture 9">
            <a:extLst>
              <a:ext uri="{FF2B5EF4-FFF2-40B4-BE49-F238E27FC236}">
                <a16:creationId xmlns:a16="http://schemas.microsoft.com/office/drawing/2014/main" id="{1BB66477-175D-E943-AE53-71B47B69558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441089" y="1543718"/>
            <a:ext cx="1821563" cy="1607635"/>
          </a:xfrm>
          <a:prstGeom prst="ellipse">
            <a:avLst/>
          </a:prstGeom>
          <a:ln w="57150">
            <a:solidFill>
              <a:srgbClr val="000000"/>
            </a:solidFill>
          </a:ln>
        </p:spPr>
      </p:pic>
      <p:pic>
        <p:nvPicPr>
          <p:cNvPr id="27" name="Picture 26">
            <a:extLst>
              <a:ext uri="{FF2B5EF4-FFF2-40B4-BE49-F238E27FC236}">
                <a16:creationId xmlns:a16="http://schemas.microsoft.com/office/drawing/2014/main" id="{4D0862D7-7953-7247-BE07-B51755EAE41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803"/>
          <a:stretch/>
        </p:blipFill>
        <p:spPr>
          <a:xfrm>
            <a:off x="1729866" y="1571873"/>
            <a:ext cx="1821564" cy="1702417"/>
          </a:xfrm>
          <a:prstGeom prst="ellipse">
            <a:avLst/>
          </a:prstGeom>
          <a:ln w="57150">
            <a:solidFill>
              <a:schemeClr val="tx1"/>
            </a:solidFill>
          </a:ln>
        </p:spPr>
      </p:pic>
      <p:sp>
        <p:nvSpPr>
          <p:cNvPr id="34" name="TextBox 33">
            <a:extLst>
              <a:ext uri="{FF2B5EF4-FFF2-40B4-BE49-F238E27FC236}">
                <a16:creationId xmlns:a16="http://schemas.microsoft.com/office/drawing/2014/main" id="{07D8C7AA-25C4-5141-B9E5-FD6E2F63B0FF}"/>
              </a:ext>
            </a:extLst>
          </p:cNvPr>
          <p:cNvSpPr txBox="1">
            <a:spLocks noChangeAspect="1"/>
          </p:cNvSpPr>
          <p:nvPr/>
        </p:nvSpPr>
        <p:spPr>
          <a:xfrm>
            <a:off x="5664255" y="1346042"/>
            <a:ext cx="3239958" cy="908686"/>
          </a:xfrm>
          <a:prstGeom prst="rect">
            <a:avLst/>
          </a:prstGeom>
          <a:noFill/>
          <a:ln w="571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Autofit/>
          </a:bodyPr>
          <a:lstStyle/>
          <a:p>
            <a:pPr algn="ctr" defTabSz="584170" hangingPunct="0">
              <a:spcBef>
                <a:spcPts val="1000"/>
              </a:spcBef>
              <a:defRPr/>
            </a:pPr>
            <a:r>
              <a:rPr lang="en-US" b="1" kern="0">
                <a:solidFill>
                  <a:srgbClr val="000000"/>
                </a:solidFill>
                <a:latin typeface="Calibri"/>
                <a:ea typeface="Calibri"/>
                <a:cs typeface="Calibri"/>
                <a:sym typeface="Helvetica Neue"/>
              </a:rPr>
              <a:t>Aerosol Impairs Blood Vessel Function</a:t>
            </a:r>
          </a:p>
        </p:txBody>
      </p:sp>
      <p:sp>
        <p:nvSpPr>
          <p:cNvPr id="35" name="TextBox 34">
            <a:extLst>
              <a:ext uri="{FF2B5EF4-FFF2-40B4-BE49-F238E27FC236}">
                <a16:creationId xmlns:a16="http://schemas.microsoft.com/office/drawing/2014/main" id="{AE5E8CED-DDEE-5241-85B0-44252D58ECF7}"/>
              </a:ext>
            </a:extLst>
          </p:cNvPr>
          <p:cNvSpPr txBox="1">
            <a:spLocks noChangeAspect="1"/>
          </p:cNvSpPr>
          <p:nvPr/>
        </p:nvSpPr>
        <p:spPr>
          <a:xfrm>
            <a:off x="8872055" y="4767772"/>
            <a:ext cx="1821563" cy="908686"/>
          </a:xfrm>
          <a:prstGeom prst="rect">
            <a:avLst/>
          </a:prstGeom>
          <a:noFill/>
          <a:ln w="571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Autofit/>
          </a:bodyPr>
          <a:lstStyle/>
          <a:p>
            <a:pPr algn="ctr" defTabSz="584170" hangingPunct="0">
              <a:defRPr/>
            </a:pPr>
            <a:r>
              <a:rPr lang="en-US" b="1" kern="0">
                <a:latin typeface="Calibri"/>
                <a:ea typeface="Calibri"/>
                <a:cs typeface="Calibri"/>
                <a:sym typeface="Helvetica Neue"/>
              </a:rPr>
              <a:t>  Stiff Blood Vessels </a:t>
            </a:r>
          </a:p>
          <a:p>
            <a:pPr algn="ctr" defTabSz="584170" hangingPunct="0">
              <a:defRPr/>
            </a:pPr>
            <a:r>
              <a:rPr lang="en-US" b="1" kern="0">
                <a:latin typeface="Calibri"/>
                <a:ea typeface="Calibri"/>
                <a:cs typeface="Calibri"/>
                <a:sym typeface="Helvetica Neue"/>
              </a:rPr>
              <a:t>= </a:t>
            </a:r>
          </a:p>
          <a:p>
            <a:pPr algn="ctr" defTabSz="584170" hangingPunct="0">
              <a:defRPr/>
            </a:pPr>
            <a:r>
              <a:rPr lang="en-US" b="1" kern="0">
                <a:latin typeface="Calibri"/>
                <a:ea typeface="Calibri"/>
                <a:cs typeface="Calibri"/>
                <a:sym typeface="Helvetica Neue"/>
              </a:rPr>
              <a:t>   </a:t>
            </a:r>
          </a:p>
        </p:txBody>
      </p:sp>
      <p:pic>
        <p:nvPicPr>
          <p:cNvPr id="39" name="Picture 38">
            <a:extLst>
              <a:ext uri="{FF2B5EF4-FFF2-40B4-BE49-F238E27FC236}">
                <a16:creationId xmlns:a16="http://schemas.microsoft.com/office/drawing/2014/main" id="{A1C8312F-F32F-1C47-B419-DBFEB10C973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17546202">
            <a:off x="3736006" y="4755942"/>
            <a:ext cx="334275" cy="2005008"/>
          </a:xfrm>
          <a:prstGeom prst="rect">
            <a:avLst/>
          </a:prstGeom>
        </p:spPr>
      </p:pic>
      <p:pic>
        <p:nvPicPr>
          <p:cNvPr id="40" name="Picture 39">
            <a:extLst>
              <a:ext uri="{FF2B5EF4-FFF2-40B4-BE49-F238E27FC236}">
                <a16:creationId xmlns:a16="http://schemas.microsoft.com/office/drawing/2014/main" id="{A43FF4B9-1B0B-D144-A85D-A6532025249B}"/>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3381958">
            <a:off x="3466578" y="4681734"/>
            <a:ext cx="334752" cy="1945646"/>
          </a:xfrm>
          <a:prstGeom prst="rect">
            <a:avLst/>
          </a:prstGeom>
          <a:effectLst>
            <a:outerShdw blurRad="63500" sx="102000" sy="102000" algn="ctr" rotWithShape="0">
              <a:prstClr val="black">
                <a:alpha val="40000"/>
              </a:prstClr>
            </a:outerShdw>
          </a:effectLst>
        </p:spPr>
      </p:pic>
      <p:cxnSp>
        <p:nvCxnSpPr>
          <p:cNvPr id="17" name="Straight Arrow Connector 16">
            <a:extLst>
              <a:ext uri="{FF2B5EF4-FFF2-40B4-BE49-F238E27FC236}">
                <a16:creationId xmlns:a16="http://schemas.microsoft.com/office/drawing/2014/main" id="{9E119982-7677-074C-BB24-5A17C47DC2E6}"/>
              </a:ext>
            </a:extLst>
          </p:cNvPr>
          <p:cNvCxnSpPr>
            <a:cxnSpLocks/>
          </p:cNvCxnSpPr>
          <p:nvPr/>
        </p:nvCxnSpPr>
        <p:spPr>
          <a:xfrm flipV="1">
            <a:off x="9160395" y="4880153"/>
            <a:ext cx="0" cy="2366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AF9A7F8-F365-D24A-BC67-544B2E99FFB1}"/>
              </a:ext>
            </a:extLst>
          </p:cNvPr>
          <p:cNvCxnSpPr>
            <a:cxnSpLocks/>
          </p:cNvCxnSpPr>
          <p:nvPr/>
        </p:nvCxnSpPr>
        <p:spPr>
          <a:xfrm rot="10800000" flipV="1">
            <a:off x="9160396" y="5682856"/>
            <a:ext cx="0" cy="2366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BC5E511-7CA1-D94C-94BC-E2DA36C7EF6C}"/>
              </a:ext>
            </a:extLst>
          </p:cNvPr>
          <p:cNvSpPr txBox="1">
            <a:spLocks noChangeAspect="1"/>
          </p:cNvSpPr>
          <p:nvPr/>
        </p:nvSpPr>
        <p:spPr>
          <a:xfrm>
            <a:off x="1729867" y="3472015"/>
            <a:ext cx="1821563" cy="908686"/>
          </a:xfrm>
          <a:prstGeom prst="rect">
            <a:avLst/>
          </a:prstGeom>
          <a:noFill/>
          <a:ln w="571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Autofit/>
          </a:bodyPr>
          <a:lstStyle/>
          <a:p>
            <a:pPr algn="ctr" defTabSz="584170" hangingPunct="0">
              <a:defRPr/>
            </a:pPr>
            <a:r>
              <a:rPr lang="en-US" b="1" kern="0">
                <a:solidFill>
                  <a:srgbClr val="000000"/>
                </a:solidFill>
                <a:latin typeface="Calibri"/>
                <a:ea typeface="Calibri"/>
                <a:cs typeface="Calibri"/>
                <a:sym typeface="Helvetica Neue"/>
              </a:rPr>
              <a:t>  Risk for</a:t>
            </a:r>
          </a:p>
          <a:p>
            <a:pPr algn="ctr" defTabSz="584170" hangingPunct="0">
              <a:defRPr/>
            </a:pPr>
            <a:r>
              <a:rPr lang="en-US" b="1" kern="0">
                <a:solidFill>
                  <a:srgbClr val="000000"/>
                </a:solidFill>
                <a:latin typeface="Calibri"/>
                <a:ea typeface="Calibri"/>
                <a:cs typeface="Calibri"/>
                <a:sym typeface="Helvetica Neue"/>
              </a:rPr>
              <a:t>Blood Clotting</a:t>
            </a:r>
          </a:p>
        </p:txBody>
      </p:sp>
      <p:cxnSp>
        <p:nvCxnSpPr>
          <p:cNvPr id="19" name="Straight Arrow Connector 18">
            <a:extLst>
              <a:ext uri="{FF2B5EF4-FFF2-40B4-BE49-F238E27FC236}">
                <a16:creationId xmlns:a16="http://schemas.microsoft.com/office/drawing/2014/main" id="{78D68EDA-5DE9-3E48-A35A-DF1AFAB513B2}"/>
              </a:ext>
            </a:extLst>
          </p:cNvPr>
          <p:cNvCxnSpPr>
            <a:cxnSpLocks/>
          </p:cNvCxnSpPr>
          <p:nvPr/>
        </p:nvCxnSpPr>
        <p:spPr>
          <a:xfrm flipV="1">
            <a:off x="2043823" y="3531418"/>
            <a:ext cx="0" cy="2366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C24747A-84E4-4E48-B8CB-0B73C8B9327B}"/>
              </a:ext>
            </a:extLst>
          </p:cNvPr>
          <p:cNvSpPr txBox="1">
            <a:spLocks noChangeAspect="1"/>
          </p:cNvSpPr>
          <p:nvPr/>
        </p:nvSpPr>
        <p:spPr>
          <a:xfrm>
            <a:off x="8872055" y="5096290"/>
            <a:ext cx="1821563" cy="908686"/>
          </a:xfrm>
          <a:prstGeom prst="rect">
            <a:avLst/>
          </a:prstGeom>
          <a:noFill/>
          <a:ln w="571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Autofit/>
          </a:bodyPr>
          <a:lstStyle/>
          <a:p>
            <a:pPr algn="ctr" defTabSz="584170" hangingPunct="0">
              <a:defRPr/>
            </a:pPr>
            <a:r>
              <a:rPr lang="en-US" b="1" kern="0">
                <a:solidFill>
                  <a:srgbClr val="000000"/>
                </a:solidFill>
                <a:latin typeface="Calibri"/>
                <a:ea typeface="Calibri"/>
                <a:cs typeface="Calibri"/>
                <a:sym typeface="Helvetica Neue"/>
              </a:rPr>
              <a:t>  </a:t>
            </a:r>
          </a:p>
          <a:p>
            <a:pPr algn="ctr" defTabSz="584170" hangingPunct="0">
              <a:defRPr/>
            </a:pPr>
            <a:r>
              <a:rPr lang="en-US" b="1" kern="0">
                <a:latin typeface="Calibri"/>
                <a:ea typeface="Calibri"/>
                <a:cs typeface="Calibri"/>
                <a:sym typeface="Helvetica Neue"/>
              </a:rPr>
              <a:t> </a:t>
            </a:r>
          </a:p>
          <a:p>
            <a:pPr algn="ctr" defTabSz="584170" hangingPunct="0">
              <a:defRPr/>
            </a:pPr>
            <a:r>
              <a:rPr lang="en-US" b="1" kern="0">
                <a:latin typeface="Calibri"/>
                <a:ea typeface="Calibri"/>
                <a:cs typeface="Calibri"/>
                <a:sym typeface="Helvetica Neue"/>
              </a:rPr>
              <a:t>   Blood Flow Throughout Your Body</a:t>
            </a:r>
          </a:p>
        </p:txBody>
      </p:sp>
      <p:sp>
        <p:nvSpPr>
          <p:cNvPr id="7" name="Rectangle: Top Corners Rounded 6">
            <a:extLst>
              <a:ext uri="{FF2B5EF4-FFF2-40B4-BE49-F238E27FC236}">
                <a16:creationId xmlns:a16="http://schemas.microsoft.com/office/drawing/2014/main" id="{874490B5-B3B5-38B3-C427-76B40217209E}"/>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5" name="Picture 4" descr="A logo for a health care company&#10;&#10;AI-generated content may be incorrect.">
            <a:extLst>
              <a:ext uri="{FF2B5EF4-FFF2-40B4-BE49-F238E27FC236}">
                <a16:creationId xmlns:a16="http://schemas.microsoft.com/office/drawing/2014/main" id="{91AA8B4C-7C0B-BAAE-08F0-CD15577C69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1" name="Slide Number Placeholder 3">
            <a:extLst>
              <a:ext uri="{FF2B5EF4-FFF2-40B4-BE49-F238E27FC236}">
                <a16:creationId xmlns:a16="http://schemas.microsoft.com/office/drawing/2014/main" id="{D16C7524-B6C2-C40B-3420-AFCF809A86EB}"/>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70</a:t>
            </a:fld>
            <a:endParaRPr lang="en-US" sz="1400" dirty="0">
              <a:ea typeface="Calibri"/>
              <a:cs typeface="Calibri"/>
            </a:endParaRPr>
          </a:p>
        </p:txBody>
      </p:sp>
    </p:spTree>
    <p:extLst>
      <p:ext uri="{BB962C8B-B14F-4D97-AF65-F5344CB8AC3E}">
        <p14:creationId xmlns:p14="http://schemas.microsoft.com/office/powerpoint/2010/main" val="157915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par>
                                <p:cTn id="19" presetID="10" presetClass="entr" presetSubtype="0" fill="hold" nodeType="withEffect">
                                  <p:stCondLst>
                                    <p:cond delay="5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100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100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16" grpId="0"/>
      <p:bldP spid="2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89"/>
          <p:cNvSpPr/>
          <p:nvPr/>
        </p:nvSpPr>
        <p:spPr>
          <a:xfrm>
            <a:off x="1524002" y="365080"/>
            <a:ext cx="9135071" cy="764761"/>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algn="ctr" defTabSz="321440">
              <a:defRPr sz="1800"/>
            </a:pPr>
            <a:r>
              <a:rPr lang="en-US" sz="4400" b="1" kern="0">
                <a:solidFill>
                  <a:prstClr val="black"/>
                </a:solidFill>
                <a:latin typeface="Calibri"/>
                <a:ea typeface="Arial" charset="0"/>
                <a:cs typeface="Arial"/>
                <a:sym typeface="Chalkboard"/>
              </a:rPr>
              <a:t>Risk for Heart Attack</a:t>
            </a:r>
            <a:endParaRPr lang="en-US" sz="4400" b="1" kern="0">
              <a:solidFill>
                <a:prstClr val="black"/>
              </a:solidFill>
              <a:latin typeface="Calibri"/>
              <a:ea typeface="Arial" charset="0"/>
              <a:cs typeface="Arial"/>
            </a:endParaRPr>
          </a:p>
        </p:txBody>
      </p:sp>
      <p:sp>
        <p:nvSpPr>
          <p:cNvPr id="30" name="Shape 63"/>
          <p:cNvSpPr/>
          <p:nvPr/>
        </p:nvSpPr>
        <p:spPr>
          <a:xfrm>
            <a:off x="1524000" y="953273"/>
            <a:ext cx="91440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defTabSz="321440">
              <a:defRPr/>
            </a:pPr>
            <a:endParaRPr sz="844" kern="0">
              <a:solidFill>
                <a:sysClr val="windowText" lastClr="000000"/>
              </a:solidFill>
              <a:latin typeface="Calibri"/>
              <a:sym typeface="Helvetica"/>
            </a:endParaRPr>
          </a:p>
        </p:txBody>
      </p:sp>
      <p:sp>
        <p:nvSpPr>
          <p:cNvPr id="31" name="TextBox 30">
            <a:extLst>
              <a:ext uri="{FF2B5EF4-FFF2-40B4-BE49-F238E27FC236}">
                <a16:creationId xmlns:a16="http://schemas.microsoft.com/office/drawing/2014/main" id="{254AA9AE-05E8-3041-8029-F0A622B78DA0}"/>
              </a:ext>
            </a:extLst>
          </p:cNvPr>
          <p:cNvSpPr txBox="1"/>
          <p:nvPr/>
        </p:nvSpPr>
        <p:spPr>
          <a:xfrm>
            <a:off x="1524002" y="980925"/>
            <a:ext cx="9135071" cy="373628"/>
          </a:xfrm>
          <a:prstGeom prst="rect">
            <a:avLst/>
          </a:prstGeom>
          <a:noFill/>
        </p:spPr>
        <p:txBody>
          <a:bodyPr wrap="square" rtlCol="0">
            <a:spAutoFit/>
          </a:bodyPr>
          <a:lstStyle/>
          <a:p>
            <a:pPr algn="ctr" defTabSz="321440">
              <a:defRPr/>
            </a:pPr>
            <a:r>
              <a:rPr lang="en-US" sz="1828" kern="0">
                <a:solidFill>
                  <a:prstClr val="white">
                    <a:lumMod val="85000"/>
                  </a:prstClr>
                </a:solidFill>
                <a:latin typeface="Calibri"/>
                <a:sym typeface="Helvetica"/>
              </a:rPr>
              <a:t>tobaccopreventiontoolkit.stanford.edu</a:t>
            </a:r>
          </a:p>
        </p:txBody>
      </p:sp>
      <p:pic>
        <p:nvPicPr>
          <p:cNvPr id="8" name="Picture 7">
            <a:extLst>
              <a:ext uri="{FF2B5EF4-FFF2-40B4-BE49-F238E27FC236}">
                <a16:creationId xmlns:a16="http://schemas.microsoft.com/office/drawing/2014/main" id="{8EB9286D-CBFB-4C48-93AE-26FA9860EDF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93726" y="2516505"/>
            <a:ext cx="1479365" cy="2200439"/>
          </a:xfrm>
          <a:prstGeom prst="rect">
            <a:avLst/>
          </a:prstGeom>
        </p:spPr>
      </p:pic>
      <p:pic>
        <p:nvPicPr>
          <p:cNvPr id="6" name="Picture 5">
            <a:extLst>
              <a:ext uri="{FF2B5EF4-FFF2-40B4-BE49-F238E27FC236}">
                <a16:creationId xmlns:a16="http://schemas.microsoft.com/office/drawing/2014/main" id="{E6D54C7A-906C-E748-BE30-544CF1A8079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405013">
            <a:off x="5457690" y="3016482"/>
            <a:ext cx="862562" cy="825034"/>
          </a:xfrm>
          <a:prstGeom prst="rect">
            <a:avLst/>
          </a:prstGeom>
          <a:effectLst>
            <a:softEdge rad="31750"/>
          </a:effectLst>
          <a:scene3d>
            <a:camera prst="isometricRightUp"/>
            <a:lightRig rig="threePt" dir="t"/>
          </a:scene3d>
        </p:spPr>
      </p:pic>
      <p:pic>
        <p:nvPicPr>
          <p:cNvPr id="21" name="Picture 20">
            <a:extLst>
              <a:ext uri="{FF2B5EF4-FFF2-40B4-BE49-F238E27FC236}">
                <a16:creationId xmlns:a16="http://schemas.microsoft.com/office/drawing/2014/main" id="{71977721-A9F5-C242-B104-53AE4601045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778613" y="3976555"/>
            <a:ext cx="1785518" cy="1696943"/>
          </a:xfrm>
          <a:prstGeom prst="rect">
            <a:avLst/>
          </a:prstGeom>
        </p:spPr>
      </p:pic>
      <p:pic>
        <p:nvPicPr>
          <p:cNvPr id="23" name="Picture 22">
            <a:extLst>
              <a:ext uri="{FF2B5EF4-FFF2-40B4-BE49-F238E27FC236}">
                <a16:creationId xmlns:a16="http://schemas.microsoft.com/office/drawing/2014/main" id="{B01DF724-D558-F447-892D-05E0F600E3F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370770">
            <a:off x="5383094" y="4523901"/>
            <a:ext cx="1014349" cy="959774"/>
          </a:xfrm>
          <a:prstGeom prst="rect">
            <a:avLst/>
          </a:prstGeom>
          <a:effectLst>
            <a:softEdge rad="31750"/>
          </a:effectLst>
          <a:scene3d>
            <a:camera prst="isometricRightUp"/>
            <a:lightRig rig="threePt" dir="t"/>
          </a:scene3d>
        </p:spPr>
      </p:pic>
      <p:sp>
        <p:nvSpPr>
          <p:cNvPr id="3" name="Right Arrow 2">
            <a:extLst>
              <a:ext uri="{FF2B5EF4-FFF2-40B4-BE49-F238E27FC236}">
                <a16:creationId xmlns:a16="http://schemas.microsoft.com/office/drawing/2014/main" id="{9330308C-81FE-0B41-8E8A-9F7933B78908}"/>
              </a:ext>
            </a:extLst>
          </p:cNvPr>
          <p:cNvSpPr/>
          <p:nvPr/>
        </p:nvSpPr>
        <p:spPr>
          <a:xfrm>
            <a:off x="6720810" y="3686646"/>
            <a:ext cx="1274618" cy="605224"/>
          </a:xfrm>
          <a:prstGeom prst="rightArrow">
            <a:avLst/>
          </a:prstGeom>
          <a:solidFill>
            <a:schemeClr val="bg2">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2">
              <a:defRPr/>
            </a:pPr>
            <a:endParaRPr lang="en-US">
              <a:solidFill>
                <a:prstClr val="white"/>
              </a:solidFill>
              <a:latin typeface="Calibri"/>
              <a:sym typeface="Helvetica"/>
            </a:endParaRPr>
          </a:p>
        </p:txBody>
      </p:sp>
      <p:sp>
        <p:nvSpPr>
          <p:cNvPr id="25" name="TextBox 24">
            <a:extLst>
              <a:ext uri="{FF2B5EF4-FFF2-40B4-BE49-F238E27FC236}">
                <a16:creationId xmlns:a16="http://schemas.microsoft.com/office/drawing/2014/main" id="{33825033-227E-6347-99F9-928BFC59170F}"/>
              </a:ext>
            </a:extLst>
          </p:cNvPr>
          <p:cNvSpPr txBox="1">
            <a:spLocks noChangeAspect="1"/>
          </p:cNvSpPr>
          <p:nvPr/>
        </p:nvSpPr>
        <p:spPr>
          <a:xfrm>
            <a:off x="6434111" y="3631426"/>
            <a:ext cx="1546894" cy="908686"/>
          </a:xfrm>
          <a:prstGeom prst="rect">
            <a:avLst/>
          </a:prstGeom>
          <a:noFill/>
          <a:ln w="571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Autofit/>
          </a:bodyPr>
          <a:lstStyle/>
          <a:p>
            <a:pPr algn="ctr" defTabSz="584170" hangingPunct="0">
              <a:spcBef>
                <a:spcPts val="1000"/>
              </a:spcBef>
              <a:defRPr/>
            </a:pPr>
            <a:r>
              <a:rPr lang="en-US" sz="2000" i="1" kern="0">
                <a:solidFill>
                  <a:srgbClr val="000000"/>
                </a:solidFill>
                <a:latin typeface="Calibri"/>
                <a:ea typeface="Calibri"/>
                <a:cs typeface="Calibri"/>
                <a:sym typeface="Helvetica Neue"/>
              </a:rPr>
              <a:t>+ cigs</a:t>
            </a:r>
          </a:p>
        </p:txBody>
      </p:sp>
      <p:pic>
        <p:nvPicPr>
          <p:cNvPr id="22" name="Picture 70">
            <a:extLst>
              <a:ext uri="{FF2B5EF4-FFF2-40B4-BE49-F238E27FC236}">
                <a16:creationId xmlns:a16="http://schemas.microsoft.com/office/drawing/2014/main" id="{07C73A57-B25B-CD4C-9021-BFA93753202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6200000">
            <a:off x="6900990" y="3793719"/>
            <a:ext cx="576459" cy="943299"/>
          </a:xfrm>
          <a:prstGeom prst="rect">
            <a:avLst/>
          </a:prstGeom>
        </p:spPr>
      </p:pic>
      <p:pic>
        <p:nvPicPr>
          <p:cNvPr id="27" name="Picture 70">
            <a:extLst>
              <a:ext uri="{FF2B5EF4-FFF2-40B4-BE49-F238E27FC236}">
                <a16:creationId xmlns:a16="http://schemas.microsoft.com/office/drawing/2014/main" id="{A844EC52-A14E-B047-860A-C9C1289998E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6200000">
            <a:off x="6900990" y="3222522"/>
            <a:ext cx="576459" cy="943299"/>
          </a:xfrm>
          <a:prstGeom prst="rect">
            <a:avLst/>
          </a:prstGeom>
        </p:spPr>
      </p:pic>
      <p:sp>
        <p:nvSpPr>
          <p:cNvPr id="26" name="Right Arrow 25">
            <a:extLst>
              <a:ext uri="{FF2B5EF4-FFF2-40B4-BE49-F238E27FC236}">
                <a16:creationId xmlns:a16="http://schemas.microsoft.com/office/drawing/2014/main" id="{28579CF8-E0C3-244A-96CB-46CF83EB6FB8}"/>
              </a:ext>
            </a:extLst>
          </p:cNvPr>
          <p:cNvSpPr/>
          <p:nvPr/>
        </p:nvSpPr>
        <p:spPr>
          <a:xfrm>
            <a:off x="3274629" y="3673163"/>
            <a:ext cx="1274618" cy="605224"/>
          </a:xfrm>
          <a:prstGeom prst="rightArrow">
            <a:avLst/>
          </a:prstGeom>
          <a:solidFill>
            <a:schemeClr val="bg2">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2">
              <a:defRPr/>
            </a:pPr>
            <a:endParaRPr lang="en-US">
              <a:solidFill>
                <a:prstClr val="white"/>
              </a:solidFill>
              <a:latin typeface="Calibri"/>
              <a:sym typeface="Helvetica"/>
            </a:endParaRPr>
          </a:p>
        </p:txBody>
      </p:sp>
      <p:pic>
        <p:nvPicPr>
          <p:cNvPr id="36" name="Picture 35">
            <a:extLst>
              <a:ext uri="{FF2B5EF4-FFF2-40B4-BE49-F238E27FC236}">
                <a16:creationId xmlns:a16="http://schemas.microsoft.com/office/drawing/2014/main" id="{3F794BBA-3CCE-E045-B51F-BFA23E68291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164691" y="1600484"/>
            <a:ext cx="1056066" cy="1570815"/>
          </a:xfrm>
          <a:prstGeom prst="rect">
            <a:avLst/>
          </a:prstGeom>
        </p:spPr>
      </p:pic>
      <p:pic>
        <p:nvPicPr>
          <p:cNvPr id="37" name="Picture 36">
            <a:extLst>
              <a:ext uri="{FF2B5EF4-FFF2-40B4-BE49-F238E27FC236}">
                <a16:creationId xmlns:a16="http://schemas.microsoft.com/office/drawing/2014/main" id="{811F9A24-2E00-7B4C-BDD2-BCF21FAB8830}"/>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405013">
            <a:off x="8572524" y="1950325"/>
            <a:ext cx="615752" cy="588962"/>
          </a:xfrm>
          <a:prstGeom prst="rect">
            <a:avLst/>
          </a:prstGeom>
          <a:effectLst>
            <a:softEdge rad="31750"/>
          </a:effectLst>
          <a:scene3d>
            <a:camera prst="isometricRightUp"/>
            <a:lightRig rig="threePt" dir="t"/>
          </a:scene3d>
        </p:spPr>
      </p:pic>
      <p:pic>
        <p:nvPicPr>
          <p:cNvPr id="38" name="Picture 37">
            <a:extLst>
              <a:ext uri="{FF2B5EF4-FFF2-40B4-BE49-F238E27FC236}">
                <a16:creationId xmlns:a16="http://schemas.microsoft.com/office/drawing/2014/main" id="{F8BDA0DE-30F0-1A4F-A4B4-02BFC44E36E9}"/>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049577" y="3060535"/>
            <a:ext cx="1274618" cy="1211387"/>
          </a:xfrm>
          <a:prstGeom prst="rect">
            <a:avLst/>
          </a:prstGeom>
        </p:spPr>
      </p:pic>
      <p:pic>
        <p:nvPicPr>
          <p:cNvPr id="39" name="Picture 38">
            <a:extLst>
              <a:ext uri="{FF2B5EF4-FFF2-40B4-BE49-F238E27FC236}">
                <a16:creationId xmlns:a16="http://schemas.microsoft.com/office/drawing/2014/main" id="{C4299C7F-6FC4-D24A-B963-8D1AF0432F0C}"/>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rot="370770">
            <a:off x="8485997" y="3450124"/>
            <a:ext cx="724108" cy="685149"/>
          </a:xfrm>
          <a:prstGeom prst="rect">
            <a:avLst/>
          </a:prstGeom>
          <a:effectLst>
            <a:softEdge rad="31750"/>
          </a:effectLst>
          <a:scene3d>
            <a:camera prst="isometricRightUp"/>
            <a:lightRig rig="threePt" dir="t"/>
          </a:scene3d>
        </p:spPr>
      </p:pic>
      <p:pic>
        <p:nvPicPr>
          <p:cNvPr id="40" name="Picture 39">
            <a:extLst>
              <a:ext uri="{FF2B5EF4-FFF2-40B4-BE49-F238E27FC236}">
                <a16:creationId xmlns:a16="http://schemas.microsoft.com/office/drawing/2014/main" id="{C31089EC-8225-054A-A136-5CC4A9BFBD5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428563" y="2659379"/>
            <a:ext cx="1056066" cy="1570815"/>
          </a:xfrm>
          <a:prstGeom prst="rect">
            <a:avLst/>
          </a:prstGeom>
        </p:spPr>
      </p:pic>
      <p:pic>
        <p:nvPicPr>
          <p:cNvPr id="41" name="Picture 40">
            <a:extLst>
              <a:ext uri="{FF2B5EF4-FFF2-40B4-BE49-F238E27FC236}">
                <a16:creationId xmlns:a16="http://schemas.microsoft.com/office/drawing/2014/main" id="{39DBA808-69E9-7E4A-82A0-8E188DCA92B6}"/>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405013">
            <a:off x="9836397" y="3014619"/>
            <a:ext cx="615752" cy="588962"/>
          </a:xfrm>
          <a:prstGeom prst="rect">
            <a:avLst/>
          </a:prstGeom>
          <a:effectLst>
            <a:softEdge rad="31750"/>
          </a:effectLst>
          <a:scene3d>
            <a:camera prst="isometricRightUp"/>
            <a:lightRig rig="threePt" dir="t"/>
          </a:scene3d>
        </p:spPr>
      </p:pic>
      <p:pic>
        <p:nvPicPr>
          <p:cNvPr id="42" name="Picture 41">
            <a:extLst>
              <a:ext uri="{FF2B5EF4-FFF2-40B4-BE49-F238E27FC236}">
                <a16:creationId xmlns:a16="http://schemas.microsoft.com/office/drawing/2014/main" id="{2E1CEB5A-EC03-4B42-8E9E-CB7D6010C2B1}"/>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9313449" y="4119431"/>
            <a:ext cx="1274618" cy="1211387"/>
          </a:xfrm>
          <a:prstGeom prst="rect">
            <a:avLst/>
          </a:prstGeom>
        </p:spPr>
      </p:pic>
      <p:pic>
        <p:nvPicPr>
          <p:cNvPr id="43" name="Picture 42">
            <a:extLst>
              <a:ext uri="{FF2B5EF4-FFF2-40B4-BE49-F238E27FC236}">
                <a16:creationId xmlns:a16="http://schemas.microsoft.com/office/drawing/2014/main" id="{B03BFDC8-F7AB-D948-ACC8-A586A22F2EEE}"/>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rot="370770">
            <a:off x="9747617" y="4506702"/>
            <a:ext cx="724108" cy="685149"/>
          </a:xfrm>
          <a:prstGeom prst="rect">
            <a:avLst/>
          </a:prstGeom>
          <a:effectLst>
            <a:softEdge rad="31750"/>
          </a:effectLst>
          <a:scene3d>
            <a:camera prst="isometricRightUp"/>
            <a:lightRig rig="threePt" dir="t"/>
          </a:scene3d>
        </p:spPr>
      </p:pic>
      <p:pic>
        <p:nvPicPr>
          <p:cNvPr id="45" name="Picture 44">
            <a:extLst>
              <a:ext uri="{FF2B5EF4-FFF2-40B4-BE49-F238E27FC236}">
                <a16:creationId xmlns:a16="http://schemas.microsoft.com/office/drawing/2014/main" id="{1077ABE6-353D-2345-B75E-F3E183DB83D5}"/>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7971223" y="4967167"/>
            <a:ext cx="1479365" cy="1885449"/>
          </a:xfrm>
          <a:prstGeom prst="rect">
            <a:avLst/>
          </a:prstGeom>
        </p:spPr>
      </p:pic>
      <p:pic>
        <p:nvPicPr>
          <p:cNvPr id="46" name="Picture 45">
            <a:extLst>
              <a:ext uri="{FF2B5EF4-FFF2-40B4-BE49-F238E27FC236}">
                <a16:creationId xmlns:a16="http://schemas.microsoft.com/office/drawing/2014/main" id="{8C50BE41-DB41-F541-9433-A4F85CF4BBA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405013">
            <a:off x="8535186" y="5467144"/>
            <a:ext cx="862562" cy="825034"/>
          </a:xfrm>
          <a:prstGeom prst="rect">
            <a:avLst/>
          </a:prstGeom>
          <a:effectLst>
            <a:softEdge rad="31750"/>
          </a:effectLst>
          <a:scene3d>
            <a:camera prst="isometricRightUp"/>
            <a:lightRig rig="threePt" dir="t"/>
          </a:scene3d>
        </p:spPr>
      </p:pic>
      <p:sp>
        <p:nvSpPr>
          <p:cNvPr id="47" name="TextBox 46">
            <a:extLst>
              <a:ext uri="{FF2B5EF4-FFF2-40B4-BE49-F238E27FC236}">
                <a16:creationId xmlns:a16="http://schemas.microsoft.com/office/drawing/2014/main" id="{6C5B0C77-CA8B-8D4F-AA5F-C2380A51E818}"/>
              </a:ext>
            </a:extLst>
          </p:cNvPr>
          <p:cNvSpPr txBox="1">
            <a:spLocks noChangeAspect="1"/>
          </p:cNvSpPr>
          <p:nvPr/>
        </p:nvSpPr>
        <p:spPr>
          <a:xfrm>
            <a:off x="3037364" y="3624830"/>
            <a:ext cx="1546894" cy="908686"/>
          </a:xfrm>
          <a:prstGeom prst="rect">
            <a:avLst/>
          </a:prstGeom>
          <a:noFill/>
          <a:ln w="571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Autofit/>
          </a:bodyPr>
          <a:lstStyle/>
          <a:p>
            <a:pPr algn="ctr" defTabSz="584170" hangingPunct="0">
              <a:spcBef>
                <a:spcPts val="1000"/>
              </a:spcBef>
              <a:defRPr/>
            </a:pPr>
            <a:r>
              <a:rPr lang="en-US" sz="2000" i="1" kern="0">
                <a:solidFill>
                  <a:srgbClr val="000000"/>
                </a:solidFill>
                <a:latin typeface="Calibri"/>
                <a:ea typeface="Calibri"/>
                <a:cs typeface="Calibri"/>
                <a:sym typeface="Helvetica Neue"/>
              </a:rPr>
              <a:t>+ e-cigs</a:t>
            </a:r>
          </a:p>
        </p:txBody>
      </p:sp>
      <p:pic>
        <p:nvPicPr>
          <p:cNvPr id="48" name="Picture 47">
            <a:extLst>
              <a:ext uri="{FF2B5EF4-FFF2-40B4-BE49-F238E27FC236}">
                <a16:creationId xmlns:a16="http://schemas.microsoft.com/office/drawing/2014/main" id="{8360DC64-38E8-054A-B21A-C119EB894F06}"/>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rot="5400000">
            <a:off x="3662767" y="3238606"/>
            <a:ext cx="154172" cy="896080"/>
          </a:xfrm>
          <a:prstGeom prst="rect">
            <a:avLst/>
          </a:prstGeom>
          <a:effectLst>
            <a:outerShdw blurRad="63500" sx="102000" sy="102000" algn="ctr" rotWithShape="0">
              <a:prstClr val="black">
                <a:alpha val="40000"/>
              </a:prstClr>
            </a:outerShdw>
          </a:effectLst>
        </p:spPr>
      </p:pic>
      <p:pic>
        <p:nvPicPr>
          <p:cNvPr id="49" name="Picture 48">
            <a:extLst>
              <a:ext uri="{FF2B5EF4-FFF2-40B4-BE49-F238E27FC236}">
                <a16:creationId xmlns:a16="http://schemas.microsoft.com/office/drawing/2014/main" id="{15BCFA40-E145-EE4C-BEBE-BC47F7C914D3}"/>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rot="5400000">
            <a:off x="3655243" y="3817326"/>
            <a:ext cx="154172" cy="896080"/>
          </a:xfrm>
          <a:prstGeom prst="rect">
            <a:avLst/>
          </a:prstGeom>
          <a:effectLst>
            <a:outerShdw blurRad="63500" sx="102000" sy="102000" algn="ctr" rotWithShape="0">
              <a:prstClr val="black">
                <a:alpha val="40000"/>
              </a:prstClr>
            </a:outerShdw>
          </a:effectLst>
        </p:spPr>
      </p:pic>
      <p:pic>
        <p:nvPicPr>
          <p:cNvPr id="50" name="Picture 49">
            <a:extLst>
              <a:ext uri="{FF2B5EF4-FFF2-40B4-BE49-F238E27FC236}">
                <a16:creationId xmlns:a16="http://schemas.microsoft.com/office/drawing/2014/main" id="{631BC22D-20BD-EB4A-9232-0B6D07537C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57999" y="3282363"/>
            <a:ext cx="1479365" cy="2200439"/>
          </a:xfrm>
          <a:prstGeom prst="rect">
            <a:avLst/>
          </a:prstGeom>
        </p:spPr>
      </p:pic>
      <p:pic>
        <p:nvPicPr>
          <p:cNvPr id="51" name="Picture 50">
            <a:extLst>
              <a:ext uri="{FF2B5EF4-FFF2-40B4-BE49-F238E27FC236}">
                <a16:creationId xmlns:a16="http://schemas.microsoft.com/office/drawing/2014/main" id="{8C6000B9-6483-FF46-A1E3-62BE06EDBDF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405013">
            <a:off x="2121963" y="3782340"/>
            <a:ext cx="862562" cy="825034"/>
          </a:xfrm>
          <a:prstGeom prst="rect">
            <a:avLst/>
          </a:prstGeom>
          <a:effectLst>
            <a:softEdge rad="31750"/>
          </a:effectLst>
          <a:scene3d>
            <a:camera prst="isometricRightUp"/>
            <a:lightRig rig="threePt" dir="t"/>
          </a:scene3d>
        </p:spPr>
      </p:pic>
      <p:cxnSp>
        <p:nvCxnSpPr>
          <p:cNvPr id="70" name="Straight Connector 69">
            <a:extLst>
              <a:ext uri="{FF2B5EF4-FFF2-40B4-BE49-F238E27FC236}">
                <a16:creationId xmlns:a16="http://schemas.microsoft.com/office/drawing/2014/main" id="{97F58C36-5BDF-7D4C-A9A6-A7DB5362F950}"/>
              </a:ext>
            </a:extLst>
          </p:cNvPr>
          <p:cNvCxnSpPr>
            <a:cxnSpLocks/>
          </p:cNvCxnSpPr>
          <p:nvPr/>
        </p:nvCxnSpPr>
        <p:spPr>
          <a:xfrm flipH="1" flipV="1">
            <a:off x="2046970" y="2438437"/>
            <a:ext cx="169125" cy="1087599"/>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274CAB7-C4DC-364F-AB23-8EC94711A983}"/>
              </a:ext>
            </a:extLst>
          </p:cNvPr>
          <p:cNvCxnSpPr>
            <a:cxnSpLocks/>
          </p:cNvCxnSpPr>
          <p:nvPr/>
        </p:nvCxnSpPr>
        <p:spPr>
          <a:xfrm flipV="1">
            <a:off x="2356435" y="1909658"/>
            <a:ext cx="529276" cy="1598778"/>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12B282C9-7A50-D14A-BA35-6AECF2955869}"/>
              </a:ext>
            </a:extLst>
          </p:cNvPr>
          <p:cNvCxnSpPr>
            <a:cxnSpLocks/>
          </p:cNvCxnSpPr>
          <p:nvPr/>
        </p:nvCxnSpPr>
        <p:spPr>
          <a:xfrm flipV="1">
            <a:off x="2619621" y="2778025"/>
            <a:ext cx="1010232" cy="916144"/>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91E72E5A-CCDB-3D47-880F-C515C7EEC267}"/>
              </a:ext>
            </a:extLst>
          </p:cNvPr>
          <p:cNvSpPr txBox="1">
            <a:spLocks noChangeAspect="1"/>
          </p:cNvSpPr>
          <p:nvPr/>
        </p:nvSpPr>
        <p:spPr>
          <a:xfrm>
            <a:off x="2500590" y="1296993"/>
            <a:ext cx="1743900" cy="908686"/>
          </a:xfrm>
          <a:prstGeom prst="rect">
            <a:avLst/>
          </a:prstGeom>
          <a:noFill/>
          <a:ln w="571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Autofit/>
          </a:bodyPr>
          <a:lstStyle/>
          <a:p>
            <a:pPr algn="ctr" defTabSz="584170" hangingPunct="0">
              <a:spcBef>
                <a:spcPts val="1000"/>
              </a:spcBef>
              <a:defRPr/>
            </a:pPr>
            <a:r>
              <a:rPr lang="en-US" sz="2000" i="1" kern="0">
                <a:solidFill>
                  <a:srgbClr val="000000"/>
                </a:solidFill>
                <a:latin typeface="Calibri"/>
                <a:ea typeface="Calibri"/>
                <a:cs typeface="Calibri"/>
                <a:sym typeface="Helvetica Neue"/>
              </a:rPr>
              <a:t>family history</a:t>
            </a:r>
          </a:p>
        </p:txBody>
      </p:sp>
      <p:sp>
        <p:nvSpPr>
          <p:cNvPr id="79" name="TextBox 78">
            <a:extLst>
              <a:ext uri="{FF2B5EF4-FFF2-40B4-BE49-F238E27FC236}">
                <a16:creationId xmlns:a16="http://schemas.microsoft.com/office/drawing/2014/main" id="{2EBB5263-A37C-244F-B76B-8B42AFE8B0AE}"/>
              </a:ext>
            </a:extLst>
          </p:cNvPr>
          <p:cNvSpPr txBox="1">
            <a:spLocks noChangeAspect="1"/>
          </p:cNvSpPr>
          <p:nvPr/>
        </p:nvSpPr>
        <p:spPr>
          <a:xfrm>
            <a:off x="2489441" y="1821046"/>
            <a:ext cx="1743900" cy="908686"/>
          </a:xfrm>
          <a:prstGeom prst="rect">
            <a:avLst/>
          </a:prstGeom>
          <a:noFill/>
          <a:ln w="571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Autofit/>
          </a:bodyPr>
          <a:lstStyle/>
          <a:p>
            <a:pPr algn="ctr" defTabSz="584170" hangingPunct="0">
              <a:spcBef>
                <a:spcPts val="1000"/>
              </a:spcBef>
              <a:defRPr/>
            </a:pPr>
            <a:r>
              <a:rPr lang="en-US" sz="2000" i="1" kern="0">
                <a:solidFill>
                  <a:srgbClr val="000000"/>
                </a:solidFill>
                <a:latin typeface="Calibri"/>
                <a:ea typeface="Calibri"/>
                <a:cs typeface="Calibri"/>
                <a:sym typeface="Helvetica Neue"/>
              </a:rPr>
              <a:t>diet</a:t>
            </a:r>
          </a:p>
        </p:txBody>
      </p:sp>
      <p:cxnSp>
        <p:nvCxnSpPr>
          <p:cNvPr id="80" name="Straight Connector 79">
            <a:extLst>
              <a:ext uri="{FF2B5EF4-FFF2-40B4-BE49-F238E27FC236}">
                <a16:creationId xmlns:a16="http://schemas.microsoft.com/office/drawing/2014/main" id="{89A89A51-9185-5340-BB99-878AD2CCCC24}"/>
              </a:ext>
            </a:extLst>
          </p:cNvPr>
          <p:cNvCxnSpPr>
            <a:cxnSpLocks/>
          </p:cNvCxnSpPr>
          <p:nvPr/>
        </p:nvCxnSpPr>
        <p:spPr>
          <a:xfrm flipV="1">
            <a:off x="2536232" y="2349912"/>
            <a:ext cx="810599" cy="1168695"/>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78A5B28-76AB-6E49-A3BA-38598524634F}"/>
              </a:ext>
            </a:extLst>
          </p:cNvPr>
          <p:cNvSpPr txBox="1">
            <a:spLocks noChangeAspect="1"/>
          </p:cNvSpPr>
          <p:nvPr/>
        </p:nvSpPr>
        <p:spPr>
          <a:xfrm>
            <a:off x="1227344" y="1909658"/>
            <a:ext cx="1743900" cy="908686"/>
          </a:xfrm>
          <a:prstGeom prst="rect">
            <a:avLst/>
          </a:prstGeom>
          <a:noFill/>
          <a:ln w="571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Autofit/>
          </a:bodyPr>
          <a:lstStyle/>
          <a:p>
            <a:pPr algn="ctr" defTabSz="584170" hangingPunct="0">
              <a:spcBef>
                <a:spcPts val="1000"/>
              </a:spcBef>
              <a:defRPr/>
            </a:pPr>
            <a:r>
              <a:rPr lang="en-US" sz="2000" i="1" kern="0">
                <a:solidFill>
                  <a:srgbClr val="000000"/>
                </a:solidFill>
                <a:latin typeface="Calibri"/>
                <a:ea typeface="Calibri"/>
                <a:cs typeface="Calibri"/>
                <a:sym typeface="Helvetica Neue"/>
              </a:rPr>
              <a:t>exercise</a:t>
            </a:r>
          </a:p>
        </p:txBody>
      </p:sp>
      <p:sp>
        <p:nvSpPr>
          <p:cNvPr id="88" name="TextBox 87">
            <a:extLst>
              <a:ext uri="{FF2B5EF4-FFF2-40B4-BE49-F238E27FC236}">
                <a16:creationId xmlns:a16="http://schemas.microsoft.com/office/drawing/2014/main" id="{F1770345-F83A-F045-AB12-E6E872474BD2}"/>
              </a:ext>
            </a:extLst>
          </p:cNvPr>
          <p:cNvSpPr txBox="1">
            <a:spLocks noChangeAspect="1"/>
          </p:cNvSpPr>
          <p:nvPr/>
        </p:nvSpPr>
        <p:spPr>
          <a:xfrm>
            <a:off x="2920456" y="2219123"/>
            <a:ext cx="1743900" cy="908686"/>
          </a:xfrm>
          <a:prstGeom prst="rect">
            <a:avLst/>
          </a:prstGeom>
          <a:noFill/>
          <a:ln w="571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Autofit/>
          </a:bodyPr>
          <a:lstStyle/>
          <a:p>
            <a:pPr algn="ctr" defTabSz="584170" hangingPunct="0">
              <a:spcBef>
                <a:spcPts val="1000"/>
              </a:spcBef>
              <a:defRPr/>
            </a:pPr>
            <a:r>
              <a:rPr lang="en-US" sz="2000" i="1" kern="0">
                <a:solidFill>
                  <a:srgbClr val="000000"/>
                </a:solidFill>
                <a:latin typeface="Calibri"/>
                <a:ea typeface="Calibri"/>
                <a:cs typeface="Calibri"/>
                <a:sym typeface="Helvetica Neue"/>
              </a:rPr>
              <a:t>race</a:t>
            </a:r>
          </a:p>
        </p:txBody>
      </p:sp>
      <p:sp>
        <p:nvSpPr>
          <p:cNvPr id="53" name="Right Arrow 52">
            <a:extLst>
              <a:ext uri="{FF2B5EF4-FFF2-40B4-BE49-F238E27FC236}">
                <a16:creationId xmlns:a16="http://schemas.microsoft.com/office/drawing/2014/main" id="{AF6CF993-7DBC-9842-8822-6E165646CEDB}"/>
              </a:ext>
            </a:extLst>
          </p:cNvPr>
          <p:cNvSpPr/>
          <p:nvPr/>
        </p:nvSpPr>
        <p:spPr>
          <a:xfrm rot="10800000">
            <a:off x="6383580" y="3686646"/>
            <a:ext cx="1274618" cy="605224"/>
          </a:xfrm>
          <a:prstGeom prst="rightArrow">
            <a:avLst/>
          </a:prstGeom>
          <a:solidFill>
            <a:srgbClr val="088737"/>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2">
              <a:defRPr/>
            </a:pPr>
            <a:endParaRPr lang="en-US">
              <a:solidFill>
                <a:prstClr val="white"/>
              </a:solidFill>
              <a:latin typeface="Calibri"/>
              <a:sym typeface="Helvetica"/>
            </a:endParaRPr>
          </a:p>
        </p:txBody>
      </p:sp>
      <p:sp>
        <p:nvSpPr>
          <p:cNvPr id="44" name="TextBox 43">
            <a:extLst>
              <a:ext uri="{FF2B5EF4-FFF2-40B4-BE49-F238E27FC236}">
                <a16:creationId xmlns:a16="http://schemas.microsoft.com/office/drawing/2014/main" id="{E4B47EB3-30B3-E540-896E-825482E04336}"/>
              </a:ext>
            </a:extLst>
          </p:cNvPr>
          <p:cNvSpPr txBox="1">
            <a:spLocks noChangeAspect="1"/>
          </p:cNvSpPr>
          <p:nvPr/>
        </p:nvSpPr>
        <p:spPr>
          <a:xfrm>
            <a:off x="6371128" y="3629546"/>
            <a:ext cx="1546894" cy="908686"/>
          </a:xfrm>
          <a:prstGeom prst="rect">
            <a:avLst/>
          </a:prstGeom>
          <a:noFill/>
          <a:ln w="571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Autofit/>
          </a:bodyPr>
          <a:lstStyle/>
          <a:p>
            <a:pPr algn="ctr" defTabSz="584170" hangingPunct="0">
              <a:spcBef>
                <a:spcPts val="1000"/>
              </a:spcBef>
              <a:defRPr/>
            </a:pPr>
            <a:r>
              <a:rPr lang="en-US" sz="2000" b="1" i="1" kern="0">
                <a:solidFill>
                  <a:prstClr val="white"/>
                </a:solidFill>
                <a:latin typeface="Calibri"/>
                <a:ea typeface="Calibri"/>
                <a:cs typeface="Calibri"/>
                <a:sym typeface="Helvetica Neue"/>
              </a:rPr>
              <a:t>-</a:t>
            </a:r>
            <a:r>
              <a:rPr lang="en-US" sz="2000" i="1" kern="0">
                <a:solidFill>
                  <a:prstClr val="white"/>
                </a:solidFill>
                <a:latin typeface="Calibri"/>
                <a:ea typeface="Calibri"/>
                <a:cs typeface="Calibri"/>
                <a:sym typeface="Helvetica Neue"/>
              </a:rPr>
              <a:t> cigs</a:t>
            </a:r>
          </a:p>
        </p:txBody>
      </p:sp>
      <p:sp>
        <p:nvSpPr>
          <p:cNvPr id="54" name="Right Arrow 53">
            <a:extLst>
              <a:ext uri="{FF2B5EF4-FFF2-40B4-BE49-F238E27FC236}">
                <a16:creationId xmlns:a16="http://schemas.microsoft.com/office/drawing/2014/main" id="{CA4340E2-A8D8-0346-855D-FD4A9F5A493B}"/>
              </a:ext>
            </a:extLst>
          </p:cNvPr>
          <p:cNvSpPr/>
          <p:nvPr/>
        </p:nvSpPr>
        <p:spPr>
          <a:xfrm rot="10800000">
            <a:off x="2930151" y="3673158"/>
            <a:ext cx="1274618" cy="605224"/>
          </a:xfrm>
          <a:prstGeom prst="rightArrow">
            <a:avLst/>
          </a:prstGeom>
          <a:solidFill>
            <a:srgbClr val="088737"/>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2">
              <a:defRPr/>
            </a:pPr>
            <a:endParaRPr lang="en-US">
              <a:solidFill>
                <a:prstClr val="white"/>
              </a:solidFill>
              <a:latin typeface="Calibri"/>
              <a:sym typeface="Helvetica"/>
            </a:endParaRPr>
          </a:p>
        </p:txBody>
      </p:sp>
      <p:sp>
        <p:nvSpPr>
          <p:cNvPr id="56" name="TextBox 55">
            <a:extLst>
              <a:ext uri="{FF2B5EF4-FFF2-40B4-BE49-F238E27FC236}">
                <a16:creationId xmlns:a16="http://schemas.microsoft.com/office/drawing/2014/main" id="{97C2AC83-7B71-164A-97F6-1DF2C3FD992F}"/>
              </a:ext>
            </a:extLst>
          </p:cNvPr>
          <p:cNvSpPr txBox="1">
            <a:spLocks noChangeAspect="1"/>
          </p:cNvSpPr>
          <p:nvPr/>
        </p:nvSpPr>
        <p:spPr>
          <a:xfrm>
            <a:off x="2865128" y="3629413"/>
            <a:ext cx="1546894" cy="908686"/>
          </a:xfrm>
          <a:prstGeom prst="rect">
            <a:avLst/>
          </a:prstGeom>
          <a:noFill/>
          <a:ln w="571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Autofit/>
          </a:bodyPr>
          <a:lstStyle/>
          <a:p>
            <a:pPr algn="ctr" defTabSz="584170" hangingPunct="0">
              <a:spcBef>
                <a:spcPts val="1000"/>
              </a:spcBef>
              <a:defRPr/>
            </a:pPr>
            <a:r>
              <a:rPr lang="en-US" sz="2000" b="1" i="1" kern="0">
                <a:solidFill>
                  <a:prstClr val="white"/>
                </a:solidFill>
                <a:latin typeface="Calibri"/>
                <a:ea typeface="Calibri"/>
                <a:cs typeface="Calibri"/>
                <a:sym typeface="Helvetica Neue"/>
              </a:rPr>
              <a:t>-</a:t>
            </a:r>
            <a:r>
              <a:rPr lang="en-US" sz="2000" i="1" kern="0">
                <a:solidFill>
                  <a:prstClr val="white"/>
                </a:solidFill>
                <a:latin typeface="Calibri"/>
                <a:ea typeface="Calibri"/>
                <a:cs typeface="Calibri"/>
                <a:sym typeface="Helvetica Neue"/>
              </a:rPr>
              <a:t> e-cigs</a:t>
            </a:r>
          </a:p>
        </p:txBody>
      </p:sp>
      <p:sp>
        <p:nvSpPr>
          <p:cNvPr id="89" name="Rectangle 88">
            <a:extLst>
              <a:ext uri="{FF2B5EF4-FFF2-40B4-BE49-F238E27FC236}">
                <a16:creationId xmlns:a16="http://schemas.microsoft.com/office/drawing/2014/main" id="{079A1ACC-89C9-1F4F-98EB-3891BE498D96}"/>
              </a:ext>
            </a:extLst>
          </p:cNvPr>
          <p:cNvSpPr/>
          <p:nvPr/>
        </p:nvSpPr>
        <p:spPr>
          <a:xfrm>
            <a:off x="1515074" y="1384226"/>
            <a:ext cx="9143999" cy="5470409"/>
          </a:xfrm>
          <a:prstGeom prst="rect">
            <a:avLst/>
          </a:prstGeom>
          <a:solidFill>
            <a:schemeClr val="tx1">
              <a:lumMod val="75000"/>
              <a:lumOff val="25000"/>
              <a:alpha val="73000"/>
            </a:schemeClr>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321440">
              <a:defRPr/>
            </a:pPr>
            <a:endParaRPr lang="en-US" sz="844" kern="0">
              <a:solidFill>
                <a:prstClr val="white"/>
              </a:solidFill>
              <a:latin typeface="Calibri"/>
              <a:sym typeface="Helvetica"/>
            </a:endParaRPr>
          </a:p>
        </p:txBody>
      </p:sp>
      <p:sp>
        <p:nvSpPr>
          <p:cNvPr id="90" name="TextBox 89">
            <a:extLst>
              <a:ext uri="{FF2B5EF4-FFF2-40B4-BE49-F238E27FC236}">
                <a16:creationId xmlns:a16="http://schemas.microsoft.com/office/drawing/2014/main" id="{EE55BC77-4CB9-F34F-8C50-C77B54B881E4}"/>
              </a:ext>
            </a:extLst>
          </p:cNvPr>
          <p:cNvSpPr txBox="1"/>
          <p:nvPr/>
        </p:nvSpPr>
        <p:spPr>
          <a:xfrm>
            <a:off x="2057525" y="1868970"/>
            <a:ext cx="8039072" cy="4247317"/>
          </a:xfrm>
          <a:prstGeom prst="rect">
            <a:avLst/>
          </a:prstGeom>
          <a:noFill/>
        </p:spPr>
        <p:txBody>
          <a:bodyPr wrap="square" rtlCol="0">
            <a:spAutoFit/>
          </a:bodyPr>
          <a:lstStyle/>
          <a:p>
            <a:pPr algn="ctr" defTabSz="321440">
              <a:defRPr/>
            </a:pPr>
            <a:r>
              <a:rPr lang="en-US" sz="5400" b="1" u="sng" kern="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Calibri"/>
                <a:sym typeface="Helvetica"/>
              </a:rPr>
              <a:t>GOOD NEWS</a:t>
            </a:r>
            <a:r>
              <a:rPr lang="en-US" sz="5400" b="1" kern="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Calibri"/>
                <a:sym typeface="Helvetica"/>
              </a:rPr>
              <a:t>: </a:t>
            </a:r>
          </a:p>
          <a:p>
            <a:pPr algn="ctr" defTabSz="321440">
              <a:defRPr/>
            </a:pPr>
            <a:r>
              <a:rPr lang="en-US" sz="5400" b="1" kern="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Calibri"/>
                <a:sym typeface="Helvetica"/>
              </a:rPr>
              <a:t>Risk goes down immediately after you </a:t>
            </a:r>
          </a:p>
          <a:p>
            <a:pPr algn="ctr" defTabSz="321440">
              <a:defRPr/>
            </a:pPr>
            <a:r>
              <a:rPr lang="en-US" sz="5400" b="1" kern="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Calibri"/>
                <a:sym typeface="Helvetica"/>
              </a:rPr>
              <a:t>stop smoking or </a:t>
            </a:r>
          </a:p>
          <a:p>
            <a:pPr algn="ctr" defTabSz="321440">
              <a:defRPr/>
            </a:pPr>
            <a:r>
              <a:rPr lang="en-US" sz="5400" b="1" kern="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Calibri"/>
                <a:sym typeface="Helvetica"/>
              </a:rPr>
              <a:t>using e-cigarettes</a:t>
            </a:r>
          </a:p>
        </p:txBody>
      </p:sp>
      <p:sp>
        <p:nvSpPr>
          <p:cNvPr id="9" name="Rectangle: Top Corners Rounded 8">
            <a:extLst>
              <a:ext uri="{FF2B5EF4-FFF2-40B4-BE49-F238E27FC236}">
                <a16:creationId xmlns:a16="http://schemas.microsoft.com/office/drawing/2014/main" id="{C1EFED39-FB2F-84FF-1E65-1CD7FCB9D5AB}"/>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5" name="Picture 4" descr="A logo for a health care company&#10;&#10;AI-generated content may be incorrect.">
            <a:extLst>
              <a:ext uri="{FF2B5EF4-FFF2-40B4-BE49-F238E27FC236}">
                <a16:creationId xmlns:a16="http://schemas.microsoft.com/office/drawing/2014/main" id="{8F29B939-B2E7-7389-76B3-63650D5DDE9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2" name="Slide Number Placeholder 3">
            <a:extLst>
              <a:ext uri="{FF2B5EF4-FFF2-40B4-BE49-F238E27FC236}">
                <a16:creationId xmlns:a16="http://schemas.microsoft.com/office/drawing/2014/main" id="{EC5AF302-07DB-91C4-1B41-0073120491AC}"/>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71</a:t>
            </a:fld>
            <a:endParaRPr lang="en-US" sz="1400" dirty="0">
              <a:ea typeface="Calibri"/>
              <a:cs typeface="Calibri"/>
            </a:endParaRPr>
          </a:p>
        </p:txBody>
      </p:sp>
    </p:spTree>
    <p:extLst>
      <p:ext uri="{BB962C8B-B14F-4D97-AF65-F5344CB8AC3E}">
        <p14:creationId xmlns:p14="http://schemas.microsoft.com/office/powerpoint/2010/main" val="25053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87"/>
                                        </p:tgtEl>
                                        <p:attrNameLst>
                                          <p:attrName>style.visibility</p:attrName>
                                        </p:attrNameLst>
                                      </p:cBhvr>
                                      <p:to>
                                        <p:strVal val="visible"/>
                                      </p:to>
                                    </p:set>
                                    <p:animEffect transition="in" filter="fade">
                                      <p:cBhvr>
                                        <p:cTn id="10" dur="500"/>
                                        <p:tgtEl>
                                          <p:spTgt spid="87"/>
                                        </p:tgtEl>
                                      </p:cBhvr>
                                    </p:animEffect>
                                  </p:childTnLst>
                                </p:cTn>
                              </p:par>
                              <p:par>
                                <p:cTn id="11" presetID="10" presetClass="entr" presetSubtype="0" fill="hold" nodeType="withEffect">
                                  <p:stCondLst>
                                    <p:cond delay="1000"/>
                                  </p:stCondLst>
                                  <p:childTnLst>
                                    <p:set>
                                      <p:cBhvr>
                                        <p:cTn id="12" dur="1" fill="hold">
                                          <p:stCondLst>
                                            <p:cond delay="0"/>
                                          </p:stCondLst>
                                        </p:cTn>
                                        <p:tgtEl>
                                          <p:spTgt spid="74"/>
                                        </p:tgtEl>
                                        <p:attrNameLst>
                                          <p:attrName>style.visibility</p:attrName>
                                        </p:attrNameLst>
                                      </p:cBhvr>
                                      <p:to>
                                        <p:strVal val="visible"/>
                                      </p:to>
                                    </p:set>
                                    <p:animEffect transition="in" filter="fade">
                                      <p:cBhvr>
                                        <p:cTn id="13" dur="500"/>
                                        <p:tgtEl>
                                          <p:spTgt spid="74"/>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88"/>
                                        </p:tgtEl>
                                        <p:attrNameLst>
                                          <p:attrName>style.visibility</p:attrName>
                                        </p:attrNameLst>
                                      </p:cBhvr>
                                      <p:to>
                                        <p:strVal val="visible"/>
                                      </p:to>
                                    </p:set>
                                    <p:animEffect transition="in" filter="fade">
                                      <p:cBhvr>
                                        <p:cTn id="16" dur="500"/>
                                        <p:tgtEl>
                                          <p:spTgt spid="88"/>
                                        </p:tgtEl>
                                      </p:cBhvr>
                                    </p:animEffect>
                                  </p:childTnLst>
                                </p:cTn>
                              </p:par>
                              <p:par>
                                <p:cTn id="17" presetID="10" presetClass="entr" presetSubtype="0" fill="hold" nodeType="withEffect">
                                  <p:stCondLst>
                                    <p:cond delay="200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500"/>
                                        <p:tgtEl>
                                          <p:spTgt spid="80"/>
                                        </p:tgtEl>
                                      </p:cBhvr>
                                    </p:animEffect>
                                  </p:childTnLst>
                                </p:cTn>
                              </p:par>
                              <p:par>
                                <p:cTn id="20" presetID="10" presetClass="entr" presetSubtype="0" fill="hold" grpId="0" nodeType="withEffect">
                                  <p:stCondLst>
                                    <p:cond delay="250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500"/>
                                        <p:tgtEl>
                                          <p:spTgt spid="79"/>
                                        </p:tgtEl>
                                      </p:cBhvr>
                                    </p:animEffect>
                                  </p:childTnLst>
                                </p:cTn>
                              </p:par>
                              <p:par>
                                <p:cTn id="23" presetID="10" presetClass="entr" presetSubtype="0" fill="hold" nodeType="withEffect">
                                  <p:stCondLst>
                                    <p:cond delay="3000"/>
                                  </p:stCondLst>
                                  <p:childTnLst>
                                    <p:set>
                                      <p:cBhvr>
                                        <p:cTn id="24" dur="1" fill="hold">
                                          <p:stCondLst>
                                            <p:cond delay="0"/>
                                          </p:stCondLst>
                                        </p:cTn>
                                        <p:tgtEl>
                                          <p:spTgt spid="71"/>
                                        </p:tgtEl>
                                        <p:attrNameLst>
                                          <p:attrName>style.visibility</p:attrName>
                                        </p:attrNameLst>
                                      </p:cBhvr>
                                      <p:to>
                                        <p:strVal val="visible"/>
                                      </p:to>
                                    </p:set>
                                    <p:animEffect transition="in" filter="fade">
                                      <p:cBhvr>
                                        <p:cTn id="25" dur="500"/>
                                        <p:tgtEl>
                                          <p:spTgt spid="71"/>
                                        </p:tgtEl>
                                      </p:cBhvr>
                                    </p:animEffect>
                                  </p:childTnLst>
                                </p:cTn>
                              </p:par>
                              <p:par>
                                <p:cTn id="26" presetID="10" presetClass="entr" presetSubtype="0" fill="hold" grpId="0" nodeType="withEffect">
                                  <p:stCondLst>
                                    <p:cond delay="3500"/>
                                  </p:stCondLst>
                                  <p:childTnLst>
                                    <p:set>
                                      <p:cBhvr>
                                        <p:cTn id="27" dur="1" fill="hold">
                                          <p:stCondLst>
                                            <p:cond delay="0"/>
                                          </p:stCondLst>
                                        </p:cTn>
                                        <p:tgtEl>
                                          <p:spTgt spid="78"/>
                                        </p:tgtEl>
                                        <p:attrNameLst>
                                          <p:attrName>style.visibility</p:attrName>
                                        </p:attrNameLst>
                                      </p:cBhvr>
                                      <p:to>
                                        <p:strVal val="visible"/>
                                      </p:to>
                                    </p:set>
                                    <p:animEffect transition="in" filter="fade">
                                      <p:cBhvr>
                                        <p:cTn id="28" dur="500"/>
                                        <p:tgtEl>
                                          <p:spTgt spid="7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nodeType="with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500"/>
                                        <p:tgtEl>
                                          <p:spTgt spid="48"/>
                                        </p:tgtEl>
                                      </p:cBhvr>
                                    </p:animEffect>
                                  </p:childTnLst>
                                </p:cTn>
                              </p:par>
                              <p:par>
                                <p:cTn id="37" presetID="10" presetClass="entr" presetSubtype="0"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500"/>
                                        <p:tgtEl>
                                          <p:spTgt spid="4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500"/>
                                        <p:tgtEl>
                                          <p:spTgt spid="47"/>
                                        </p:tgtEl>
                                      </p:cBhvr>
                                    </p:animEffect>
                                  </p:childTnLst>
                                </p:cTn>
                              </p:par>
                              <p:par>
                                <p:cTn id="43" presetID="1" presetClass="entr" presetSubtype="0" fill="hold" nodeType="withEffect">
                                  <p:stCondLst>
                                    <p:cond delay="100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nodeType="withEffect">
                                  <p:stCondLst>
                                    <p:cond delay="1000"/>
                                  </p:stCondLst>
                                  <p:childTnLst>
                                    <p:set>
                                      <p:cBhvr>
                                        <p:cTn id="46" dur="1" fill="hold">
                                          <p:stCondLst>
                                            <p:cond delay="0"/>
                                          </p:stCondLst>
                                        </p:cTn>
                                        <p:tgtEl>
                                          <p:spTgt spid="6"/>
                                        </p:tgtEl>
                                        <p:attrNameLst>
                                          <p:attrName>style.visibility</p:attrName>
                                        </p:attrNameLst>
                                      </p:cBhvr>
                                      <p:to>
                                        <p:strVal val="visible"/>
                                      </p:to>
                                    </p:set>
                                  </p:childTnLst>
                                </p:cTn>
                              </p:par>
                              <p:par>
                                <p:cTn id="47" presetID="1" presetClass="entr" presetSubtype="0" fill="hold" nodeType="withEffect">
                                  <p:stCondLst>
                                    <p:cond delay="100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nodeType="withEffect">
                                  <p:stCondLst>
                                    <p:cond delay="100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par>
                                <p:cTn id="62" presetID="10" presetClass="entr" presetSubtype="0" fill="hold"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 presetClass="entr" presetSubtype="0" fill="hold" nodeType="withEffect">
                                  <p:stCondLst>
                                    <p:cond delay="1000"/>
                                  </p:stCondLst>
                                  <p:childTnLst>
                                    <p:set>
                                      <p:cBhvr>
                                        <p:cTn id="66" dur="1" fill="hold">
                                          <p:stCondLst>
                                            <p:cond delay="0"/>
                                          </p:stCondLst>
                                        </p:cTn>
                                        <p:tgtEl>
                                          <p:spTgt spid="36"/>
                                        </p:tgtEl>
                                        <p:attrNameLst>
                                          <p:attrName>style.visibility</p:attrName>
                                        </p:attrNameLst>
                                      </p:cBhvr>
                                      <p:to>
                                        <p:strVal val="visible"/>
                                      </p:to>
                                    </p:set>
                                  </p:childTnLst>
                                </p:cTn>
                              </p:par>
                              <p:par>
                                <p:cTn id="67" presetID="1" presetClass="entr" presetSubtype="0" fill="hold" nodeType="withEffect">
                                  <p:stCondLst>
                                    <p:cond delay="1000"/>
                                  </p:stCondLst>
                                  <p:childTnLst>
                                    <p:set>
                                      <p:cBhvr>
                                        <p:cTn id="68" dur="1" fill="hold">
                                          <p:stCondLst>
                                            <p:cond delay="0"/>
                                          </p:stCondLst>
                                        </p:cTn>
                                        <p:tgtEl>
                                          <p:spTgt spid="37"/>
                                        </p:tgtEl>
                                        <p:attrNameLst>
                                          <p:attrName>style.visibility</p:attrName>
                                        </p:attrNameLst>
                                      </p:cBhvr>
                                      <p:to>
                                        <p:strVal val="visible"/>
                                      </p:to>
                                    </p:set>
                                  </p:childTnLst>
                                </p:cTn>
                              </p:par>
                              <p:par>
                                <p:cTn id="69" presetID="1" presetClass="entr" presetSubtype="0" fill="hold" nodeType="withEffect">
                                  <p:stCondLst>
                                    <p:cond delay="1000"/>
                                  </p:stCondLst>
                                  <p:childTnLst>
                                    <p:set>
                                      <p:cBhvr>
                                        <p:cTn id="70" dur="1" fill="hold">
                                          <p:stCondLst>
                                            <p:cond delay="0"/>
                                          </p:stCondLst>
                                        </p:cTn>
                                        <p:tgtEl>
                                          <p:spTgt spid="38"/>
                                        </p:tgtEl>
                                        <p:attrNameLst>
                                          <p:attrName>style.visibility</p:attrName>
                                        </p:attrNameLst>
                                      </p:cBhvr>
                                      <p:to>
                                        <p:strVal val="visible"/>
                                      </p:to>
                                    </p:set>
                                  </p:childTnLst>
                                </p:cTn>
                              </p:par>
                              <p:par>
                                <p:cTn id="71" presetID="1" presetClass="entr" presetSubtype="0" fill="hold" nodeType="withEffect">
                                  <p:stCondLst>
                                    <p:cond delay="1000"/>
                                  </p:stCondLst>
                                  <p:childTnLst>
                                    <p:set>
                                      <p:cBhvr>
                                        <p:cTn id="72" dur="1" fill="hold">
                                          <p:stCondLst>
                                            <p:cond delay="0"/>
                                          </p:stCondLst>
                                        </p:cTn>
                                        <p:tgtEl>
                                          <p:spTgt spid="39"/>
                                        </p:tgtEl>
                                        <p:attrNameLst>
                                          <p:attrName>style.visibility</p:attrName>
                                        </p:attrNameLst>
                                      </p:cBhvr>
                                      <p:to>
                                        <p:strVal val="visible"/>
                                      </p:to>
                                    </p:set>
                                  </p:childTnLst>
                                </p:cTn>
                              </p:par>
                              <p:par>
                                <p:cTn id="73" presetID="1" presetClass="entr" presetSubtype="0" fill="hold" nodeType="withEffect">
                                  <p:stCondLst>
                                    <p:cond delay="1000"/>
                                  </p:stCondLst>
                                  <p:childTnLst>
                                    <p:set>
                                      <p:cBhvr>
                                        <p:cTn id="74" dur="1" fill="hold">
                                          <p:stCondLst>
                                            <p:cond delay="0"/>
                                          </p:stCondLst>
                                        </p:cTn>
                                        <p:tgtEl>
                                          <p:spTgt spid="40"/>
                                        </p:tgtEl>
                                        <p:attrNameLst>
                                          <p:attrName>style.visibility</p:attrName>
                                        </p:attrNameLst>
                                      </p:cBhvr>
                                      <p:to>
                                        <p:strVal val="visible"/>
                                      </p:to>
                                    </p:set>
                                  </p:childTnLst>
                                </p:cTn>
                              </p:par>
                              <p:par>
                                <p:cTn id="75" presetID="1" presetClass="entr" presetSubtype="0" fill="hold" nodeType="withEffect">
                                  <p:stCondLst>
                                    <p:cond delay="1000"/>
                                  </p:stCondLst>
                                  <p:childTnLst>
                                    <p:set>
                                      <p:cBhvr>
                                        <p:cTn id="76" dur="1" fill="hold">
                                          <p:stCondLst>
                                            <p:cond delay="0"/>
                                          </p:stCondLst>
                                        </p:cTn>
                                        <p:tgtEl>
                                          <p:spTgt spid="41"/>
                                        </p:tgtEl>
                                        <p:attrNameLst>
                                          <p:attrName>style.visibility</p:attrName>
                                        </p:attrNameLst>
                                      </p:cBhvr>
                                      <p:to>
                                        <p:strVal val="visible"/>
                                      </p:to>
                                    </p:set>
                                  </p:childTnLst>
                                </p:cTn>
                              </p:par>
                              <p:par>
                                <p:cTn id="77" presetID="1" presetClass="entr" presetSubtype="0" fill="hold" nodeType="withEffect">
                                  <p:stCondLst>
                                    <p:cond delay="1000"/>
                                  </p:stCondLst>
                                  <p:childTnLst>
                                    <p:set>
                                      <p:cBhvr>
                                        <p:cTn id="78" dur="1" fill="hold">
                                          <p:stCondLst>
                                            <p:cond delay="0"/>
                                          </p:stCondLst>
                                        </p:cTn>
                                        <p:tgtEl>
                                          <p:spTgt spid="42"/>
                                        </p:tgtEl>
                                        <p:attrNameLst>
                                          <p:attrName>style.visibility</p:attrName>
                                        </p:attrNameLst>
                                      </p:cBhvr>
                                      <p:to>
                                        <p:strVal val="visible"/>
                                      </p:to>
                                    </p:set>
                                  </p:childTnLst>
                                </p:cTn>
                              </p:par>
                              <p:par>
                                <p:cTn id="79" presetID="1" presetClass="entr" presetSubtype="0" fill="hold" nodeType="withEffect">
                                  <p:stCondLst>
                                    <p:cond delay="1000"/>
                                  </p:stCondLst>
                                  <p:childTnLst>
                                    <p:set>
                                      <p:cBhvr>
                                        <p:cTn id="80" dur="1" fill="hold">
                                          <p:stCondLst>
                                            <p:cond delay="0"/>
                                          </p:stCondLst>
                                        </p:cTn>
                                        <p:tgtEl>
                                          <p:spTgt spid="43"/>
                                        </p:tgtEl>
                                        <p:attrNameLst>
                                          <p:attrName>style.visibility</p:attrName>
                                        </p:attrNameLst>
                                      </p:cBhvr>
                                      <p:to>
                                        <p:strVal val="visible"/>
                                      </p:to>
                                    </p:set>
                                  </p:childTnLst>
                                </p:cTn>
                              </p:par>
                              <p:par>
                                <p:cTn id="81" presetID="1" presetClass="entr" presetSubtype="0" fill="hold" nodeType="withEffect">
                                  <p:stCondLst>
                                    <p:cond delay="1000"/>
                                  </p:stCondLst>
                                  <p:childTnLst>
                                    <p:set>
                                      <p:cBhvr>
                                        <p:cTn id="82" dur="1" fill="hold">
                                          <p:stCondLst>
                                            <p:cond delay="0"/>
                                          </p:stCondLst>
                                        </p:cTn>
                                        <p:tgtEl>
                                          <p:spTgt spid="45"/>
                                        </p:tgtEl>
                                        <p:attrNameLst>
                                          <p:attrName>style.visibility</p:attrName>
                                        </p:attrNameLst>
                                      </p:cBhvr>
                                      <p:to>
                                        <p:strVal val="visible"/>
                                      </p:to>
                                    </p:set>
                                  </p:childTnLst>
                                </p:cTn>
                              </p:par>
                              <p:par>
                                <p:cTn id="83" presetID="1" presetClass="entr" presetSubtype="0" fill="hold" nodeType="withEffect">
                                  <p:stCondLst>
                                    <p:cond delay="1000"/>
                                  </p:stCondLst>
                                  <p:childTnLst>
                                    <p:set>
                                      <p:cBhvr>
                                        <p:cTn id="84" dur="1" fill="hold">
                                          <p:stCondLst>
                                            <p:cond delay="0"/>
                                          </p:stCondLst>
                                        </p:cTn>
                                        <p:tgtEl>
                                          <p:spTgt spid="4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500"/>
                                        <p:tgtEl>
                                          <p:spTgt spid="3"/>
                                        </p:tgtEl>
                                      </p:cBhvr>
                                    </p:animEffect>
                                    <p:set>
                                      <p:cBhvr>
                                        <p:cTn id="89" dur="1" fill="hold">
                                          <p:stCondLst>
                                            <p:cond delay="499"/>
                                          </p:stCondLst>
                                        </p:cTn>
                                        <p:tgtEl>
                                          <p:spTgt spid="3"/>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25"/>
                                        </p:tgtEl>
                                      </p:cBhvr>
                                    </p:animEffect>
                                    <p:set>
                                      <p:cBhvr>
                                        <p:cTn id="92" dur="1" fill="hold">
                                          <p:stCondLst>
                                            <p:cond delay="499"/>
                                          </p:stCondLst>
                                        </p:cTn>
                                        <p:tgtEl>
                                          <p:spTgt spid="25"/>
                                        </p:tgtEl>
                                        <p:attrNameLst>
                                          <p:attrName>style.visibility</p:attrName>
                                        </p:attrNameLst>
                                      </p:cBhvr>
                                      <p:to>
                                        <p:strVal val="hidden"/>
                                      </p:to>
                                    </p:set>
                                  </p:childTnLst>
                                </p:cTn>
                              </p:par>
                              <p:par>
                                <p:cTn id="93" presetID="10" presetClass="entr" presetSubtype="0" fill="hold" grpId="0" nodeType="withEffect">
                                  <p:stCondLst>
                                    <p:cond delay="1500"/>
                                  </p:stCondLst>
                                  <p:childTnLst>
                                    <p:set>
                                      <p:cBhvr>
                                        <p:cTn id="94" dur="1" fill="hold">
                                          <p:stCondLst>
                                            <p:cond delay="0"/>
                                          </p:stCondLst>
                                        </p:cTn>
                                        <p:tgtEl>
                                          <p:spTgt spid="44"/>
                                        </p:tgtEl>
                                        <p:attrNameLst>
                                          <p:attrName>style.visibility</p:attrName>
                                        </p:attrNameLst>
                                      </p:cBhvr>
                                      <p:to>
                                        <p:strVal val="visible"/>
                                      </p:to>
                                    </p:set>
                                    <p:animEffect transition="in" filter="fade">
                                      <p:cBhvr>
                                        <p:cTn id="95" dur="500"/>
                                        <p:tgtEl>
                                          <p:spTgt spid="44"/>
                                        </p:tgtEl>
                                      </p:cBhvr>
                                    </p:animEffect>
                                  </p:childTnLst>
                                </p:cTn>
                              </p:par>
                              <p:par>
                                <p:cTn id="96" presetID="10" presetClass="entr" presetSubtype="0" fill="hold" grpId="0" nodeType="withEffect">
                                  <p:stCondLst>
                                    <p:cond delay="1500"/>
                                  </p:stCondLst>
                                  <p:childTnLst>
                                    <p:set>
                                      <p:cBhvr>
                                        <p:cTn id="97" dur="1" fill="hold">
                                          <p:stCondLst>
                                            <p:cond delay="0"/>
                                          </p:stCondLst>
                                        </p:cTn>
                                        <p:tgtEl>
                                          <p:spTgt spid="53"/>
                                        </p:tgtEl>
                                        <p:attrNameLst>
                                          <p:attrName>style.visibility</p:attrName>
                                        </p:attrNameLst>
                                      </p:cBhvr>
                                      <p:to>
                                        <p:strVal val="visible"/>
                                      </p:to>
                                    </p:set>
                                    <p:animEffect transition="in" filter="fade">
                                      <p:cBhvr>
                                        <p:cTn id="98" dur="500"/>
                                        <p:tgtEl>
                                          <p:spTgt spid="53"/>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26"/>
                                        </p:tgtEl>
                                      </p:cBhvr>
                                    </p:animEffect>
                                    <p:set>
                                      <p:cBhvr>
                                        <p:cTn id="103" dur="1" fill="hold">
                                          <p:stCondLst>
                                            <p:cond delay="499"/>
                                          </p:stCondLst>
                                        </p:cTn>
                                        <p:tgtEl>
                                          <p:spTgt spid="26"/>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47"/>
                                        </p:tgtEl>
                                      </p:cBhvr>
                                    </p:animEffect>
                                    <p:set>
                                      <p:cBhvr>
                                        <p:cTn id="106" dur="1" fill="hold">
                                          <p:stCondLst>
                                            <p:cond delay="499"/>
                                          </p:stCondLst>
                                        </p:cTn>
                                        <p:tgtEl>
                                          <p:spTgt spid="47"/>
                                        </p:tgtEl>
                                        <p:attrNameLst>
                                          <p:attrName>style.visibility</p:attrName>
                                        </p:attrNameLst>
                                      </p:cBhvr>
                                      <p:to>
                                        <p:strVal val="hidden"/>
                                      </p:to>
                                    </p:set>
                                  </p:childTnLst>
                                </p:cTn>
                              </p:par>
                              <p:par>
                                <p:cTn id="107" presetID="10" presetClass="entr" presetSubtype="0" fill="hold" grpId="0" nodeType="withEffect">
                                  <p:stCondLst>
                                    <p:cond delay="1500"/>
                                  </p:stCondLst>
                                  <p:childTnLst>
                                    <p:set>
                                      <p:cBhvr>
                                        <p:cTn id="108" dur="1" fill="hold">
                                          <p:stCondLst>
                                            <p:cond delay="0"/>
                                          </p:stCondLst>
                                        </p:cTn>
                                        <p:tgtEl>
                                          <p:spTgt spid="56"/>
                                        </p:tgtEl>
                                        <p:attrNameLst>
                                          <p:attrName>style.visibility</p:attrName>
                                        </p:attrNameLst>
                                      </p:cBhvr>
                                      <p:to>
                                        <p:strVal val="visible"/>
                                      </p:to>
                                    </p:set>
                                    <p:animEffect transition="in" filter="fade">
                                      <p:cBhvr>
                                        <p:cTn id="109" dur="500"/>
                                        <p:tgtEl>
                                          <p:spTgt spid="56"/>
                                        </p:tgtEl>
                                      </p:cBhvr>
                                    </p:animEffect>
                                  </p:childTnLst>
                                </p:cTn>
                              </p:par>
                              <p:par>
                                <p:cTn id="110" presetID="10" presetClass="entr" presetSubtype="0" fill="hold" grpId="0" nodeType="withEffect">
                                  <p:stCondLst>
                                    <p:cond delay="1500"/>
                                  </p:stCondLst>
                                  <p:childTnLst>
                                    <p:set>
                                      <p:cBhvr>
                                        <p:cTn id="111" dur="1" fill="hold">
                                          <p:stCondLst>
                                            <p:cond delay="0"/>
                                          </p:stCondLst>
                                        </p:cTn>
                                        <p:tgtEl>
                                          <p:spTgt spid="54"/>
                                        </p:tgtEl>
                                        <p:attrNameLst>
                                          <p:attrName>style.visibility</p:attrName>
                                        </p:attrNameLst>
                                      </p:cBhvr>
                                      <p:to>
                                        <p:strVal val="visible"/>
                                      </p:to>
                                    </p:set>
                                    <p:animEffect transition="in" filter="fade">
                                      <p:cBhvr>
                                        <p:cTn id="112" dur="500"/>
                                        <p:tgtEl>
                                          <p:spTgt spid="54"/>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89"/>
                                        </p:tgtEl>
                                        <p:attrNameLst>
                                          <p:attrName>style.visibility</p:attrName>
                                        </p:attrNameLst>
                                      </p:cBhvr>
                                      <p:to>
                                        <p:strVal val="visible"/>
                                      </p:to>
                                    </p:set>
                                    <p:animEffect transition="in" filter="fade">
                                      <p:cBhvr>
                                        <p:cTn id="117" dur="500"/>
                                        <p:tgtEl>
                                          <p:spTgt spid="89"/>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90"/>
                                        </p:tgtEl>
                                        <p:attrNameLst>
                                          <p:attrName>style.visibility</p:attrName>
                                        </p:attrNameLst>
                                      </p:cBhvr>
                                      <p:to>
                                        <p:strVal val="visible"/>
                                      </p:to>
                                    </p:set>
                                    <p:animEffect transition="in" filter="fade">
                                      <p:cBhvr>
                                        <p:cTn id="120"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5" grpId="0"/>
      <p:bldP spid="25" grpId="1"/>
      <p:bldP spid="26" grpId="0" animBg="1"/>
      <p:bldP spid="26" grpId="1" animBg="1"/>
      <p:bldP spid="47" grpId="0"/>
      <p:bldP spid="47" grpId="1"/>
      <p:bldP spid="78" grpId="0"/>
      <p:bldP spid="79" grpId="0"/>
      <p:bldP spid="87" grpId="0"/>
      <p:bldP spid="88" grpId="0"/>
      <p:bldP spid="53" grpId="0" animBg="1"/>
      <p:bldP spid="44" grpId="0"/>
      <p:bldP spid="54" grpId="0" animBg="1"/>
      <p:bldP spid="56" grpId="0"/>
      <p:bldP spid="89" grpId="0" animBg="1"/>
      <p:bldP spid="9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7820" y="840817"/>
            <a:ext cx="9609083" cy="1325563"/>
          </a:xfrm>
        </p:spPr>
        <p:txBody>
          <a:bodyPr>
            <a:normAutofit/>
          </a:bodyPr>
          <a:lstStyle/>
          <a:p>
            <a:pPr algn="ctr"/>
            <a:r>
              <a:rPr lang="en-GB" b="1">
                <a:latin typeface="Calibri"/>
                <a:ea typeface="Calibri"/>
                <a:cs typeface="Calibri"/>
              </a:rPr>
              <a:t>Are people who vape more likely to move onto smoking?</a:t>
            </a:r>
            <a:endParaRPr lang="en-US"/>
          </a:p>
        </p:txBody>
      </p:sp>
      <p:pic>
        <p:nvPicPr>
          <p:cNvPr id="4" name="Content Placeholder 3"/>
          <p:cNvPicPr>
            <a:picLocks noGrp="1" noChangeAspect="1"/>
          </p:cNvPicPr>
          <p:nvPr>
            <p:ph idx="1"/>
          </p:nvPr>
        </p:nvPicPr>
        <p:blipFill>
          <a:blip r:embed="rId2"/>
          <a:stretch>
            <a:fillRect/>
          </a:stretch>
        </p:blipFill>
        <p:spPr>
          <a:xfrm>
            <a:off x="3138489" y="2451203"/>
            <a:ext cx="5915025" cy="1973159"/>
          </a:xfrm>
          <a:prstGeom prst="rect">
            <a:avLst/>
          </a:prstGeom>
        </p:spPr>
      </p:pic>
      <p:sp>
        <p:nvSpPr>
          <p:cNvPr id="3" name="TextBox 2">
            <a:extLst>
              <a:ext uri="{FF2B5EF4-FFF2-40B4-BE49-F238E27FC236}">
                <a16:creationId xmlns:a16="http://schemas.microsoft.com/office/drawing/2014/main" id="{A56C87AF-8E97-36DA-0D51-71EEA459634B}"/>
              </a:ext>
            </a:extLst>
          </p:cNvPr>
          <p:cNvSpPr txBox="1"/>
          <p:nvPr/>
        </p:nvSpPr>
        <p:spPr>
          <a:xfrm>
            <a:off x="2032000" y="2305052"/>
            <a:ext cx="7731992" cy="2585323"/>
          </a:xfrm>
          <a:prstGeom prst="rect">
            <a:avLst/>
          </a:prstGeom>
          <a:solidFill>
            <a:schemeClr val="bg1"/>
          </a:solidFill>
          <a:ln w="28575">
            <a:solidFill>
              <a:srgbClr val="FF0000"/>
            </a:solidFill>
          </a:ln>
        </p:spPr>
        <p:txBody>
          <a:bodyPr wrap="square" rtlCol="0">
            <a:spAutoFit/>
          </a:bodyPr>
          <a:lstStyle/>
          <a:p>
            <a:endParaRPr lang="en-IE" sz="2700">
              <a:latin typeface="Calibri" panose="020F0502020204030204" pitchFamily="34" charset="0"/>
              <a:ea typeface="Calibri" panose="020F0502020204030204" pitchFamily="34" charset="0"/>
              <a:cs typeface="Times New Roman" panose="02020603050405020304" pitchFamily="18" charset="0"/>
            </a:endParaRPr>
          </a:p>
          <a:p>
            <a:endParaRPr lang="en-IE" sz="2700">
              <a:latin typeface="Calibri" panose="020F0502020204030204" pitchFamily="34" charset="0"/>
              <a:ea typeface="Calibri" panose="020F0502020204030204" pitchFamily="34" charset="0"/>
              <a:cs typeface="Times New Roman" panose="02020603050405020304" pitchFamily="18" charset="0"/>
            </a:endParaRPr>
          </a:p>
          <a:p>
            <a:r>
              <a:rPr lang="en-IE" sz="2700">
                <a:latin typeface="Calibri" panose="020F0502020204030204" pitchFamily="34" charset="0"/>
                <a:ea typeface="Calibri" panose="020F0502020204030204" pitchFamily="34" charset="0"/>
                <a:cs typeface="Times New Roman" panose="02020603050405020304" pitchFamily="18" charset="0"/>
              </a:rPr>
              <a:t>Teenager vapers were 3-5 times more likely to take up tobacco smoking when compared with non-vapers </a:t>
            </a:r>
          </a:p>
          <a:p>
            <a:endParaRPr lang="en-IE" sz="2700">
              <a:latin typeface="Calibri" panose="020F0502020204030204" pitchFamily="34" charset="0"/>
              <a:cs typeface="Times New Roman" panose="02020603050405020304" pitchFamily="18" charset="0"/>
            </a:endParaRPr>
          </a:p>
          <a:p>
            <a:endParaRPr lang="en-IE" sz="2700">
              <a:latin typeface="Calibri" panose="020F0502020204030204" pitchFamily="34" charset="0"/>
              <a:cs typeface="Times New Roman" panose="02020603050405020304" pitchFamily="18" charset="0"/>
            </a:endParaRPr>
          </a:p>
        </p:txBody>
      </p:sp>
      <p:sp>
        <p:nvSpPr>
          <p:cNvPr id="8" name="Rectangle: Top Corners Rounded 7">
            <a:extLst>
              <a:ext uri="{FF2B5EF4-FFF2-40B4-BE49-F238E27FC236}">
                <a16:creationId xmlns:a16="http://schemas.microsoft.com/office/drawing/2014/main" id="{7AF151F4-B39F-C166-64E0-127F8BFAD8EE}"/>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6" name="Picture 5" descr="A logo for a health care company&#10;&#10;AI-generated content may be incorrect.">
            <a:extLst>
              <a:ext uri="{FF2B5EF4-FFF2-40B4-BE49-F238E27FC236}">
                <a16:creationId xmlns:a16="http://schemas.microsoft.com/office/drawing/2014/main" id="{DA2A9767-CB63-427F-BBE2-6094FCC875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1" name="Slide Number Placeholder 3">
            <a:extLst>
              <a:ext uri="{FF2B5EF4-FFF2-40B4-BE49-F238E27FC236}">
                <a16:creationId xmlns:a16="http://schemas.microsoft.com/office/drawing/2014/main" id="{F910DC80-82C3-2BD5-EECD-0E4D96766C79}"/>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72</a:t>
            </a:fld>
            <a:endParaRPr lang="en-US" sz="1400" dirty="0">
              <a:ea typeface="Calibri"/>
              <a:cs typeface="Calibri"/>
            </a:endParaRPr>
          </a:p>
        </p:txBody>
      </p:sp>
    </p:spTree>
    <p:extLst>
      <p:ext uri="{BB962C8B-B14F-4D97-AF65-F5344CB8AC3E}">
        <p14:creationId xmlns:p14="http://schemas.microsoft.com/office/powerpoint/2010/main" val="97710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72F75-1C7F-C848-BB58-122886D777E4}"/>
              </a:ext>
            </a:extLst>
          </p:cNvPr>
          <p:cNvSpPr>
            <a:spLocks noGrp="1"/>
          </p:cNvSpPr>
          <p:nvPr>
            <p:ph type="title"/>
          </p:nvPr>
        </p:nvSpPr>
        <p:spPr>
          <a:xfrm>
            <a:off x="838200" y="652672"/>
            <a:ext cx="10515600" cy="1325563"/>
          </a:xfrm>
        </p:spPr>
        <p:txBody>
          <a:bodyPr/>
          <a:lstStyle/>
          <a:p>
            <a:r>
              <a:rPr lang="en-US" b="1">
                <a:latin typeface="Calibri"/>
                <a:ea typeface="Calibri"/>
                <a:cs typeface="Calibri"/>
              </a:rPr>
              <a:t>Device Explosion</a:t>
            </a:r>
          </a:p>
        </p:txBody>
      </p:sp>
      <p:pic>
        <p:nvPicPr>
          <p:cNvPr id="5" name="Picture 4">
            <a:extLst>
              <a:ext uri="{FF2B5EF4-FFF2-40B4-BE49-F238E27FC236}">
                <a16:creationId xmlns:a16="http://schemas.microsoft.com/office/drawing/2014/main" id="{A3139363-141D-DE4D-BA87-EDD3952859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887" y="1992752"/>
            <a:ext cx="10222301" cy="3174419"/>
          </a:xfrm>
          <a:prstGeom prst="rect">
            <a:avLst/>
          </a:prstGeom>
        </p:spPr>
      </p:pic>
      <p:sp>
        <p:nvSpPr>
          <p:cNvPr id="8" name="Rectangle: Top Corners Rounded 7">
            <a:extLst>
              <a:ext uri="{FF2B5EF4-FFF2-40B4-BE49-F238E27FC236}">
                <a16:creationId xmlns:a16="http://schemas.microsoft.com/office/drawing/2014/main" id="{8420BBF1-4789-F340-520C-84098CD7AFFA}"/>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4" name="Picture 3" descr="A logo for a health care company&#10;&#10;AI-generated content may be incorrect.">
            <a:extLst>
              <a:ext uri="{FF2B5EF4-FFF2-40B4-BE49-F238E27FC236}">
                <a16:creationId xmlns:a16="http://schemas.microsoft.com/office/drawing/2014/main" id="{B14A384D-53F7-F099-38BA-F8E05C8B9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0" name="Slide Number Placeholder 3">
            <a:extLst>
              <a:ext uri="{FF2B5EF4-FFF2-40B4-BE49-F238E27FC236}">
                <a16:creationId xmlns:a16="http://schemas.microsoft.com/office/drawing/2014/main" id="{CF86C16C-1762-CD69-72B7-29EA034B3104}"/>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73</a:t>
            </a:fld>
            <a:endParaRPr lang="en-US" sz="1400" dirty="0">
              <a:ea typeface="Calibri"/>
              <a:cs typeface="Calibri"/>
            </a:endParaRPr>
          </a:p>
        </p:txBody>
      </p:sp>
    </p:spTree>
    <p:extLst>
      <p:ext uri="{BB962C8B-B14F-4D97-AF65-F5344CB8AC3E}">
        <p14:creationId xmlns:p14="http://schemas.microsoft.com/office/powerpoint/2010/main" val="1568313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CEF851-8BB3-534C-9BB0-8C67D91821D3}"/>
              </a:ext>
            </a:extLst>
          </p:cNvPr>
          <p:cNvPicPr>
            <a:picLocks noChangeAspect="1"/>
          </p:cNvPicPr>
          <p:nvPr/>
        </p:nvPicPr>
        <p:blipFill>
          <a:blip r:embed="rId2"/>
          <a:stretch>
            <a:fillRect/>
          </a:stretch>
        </p:blipFill>
        <p:spPr>
          <a:xfrm>
            <a:off x="1614489" y="1087411"/>
            <a:ext cx="8963025" cy="4683178"/>
          </a:xfrm>
          <a:prstGeom prst="rect">
            <a:avLst/>
          </a:prstGeom>
          <a:noFill/>
        </p:spPr>
      </p:pic>
      <p:sp>
        <p:nvSpPr>
          <p:cNvPr id="6" name="Rectangle: Top Corners Rounded 5">
            <a:extLst>
              <a:ext uri="{FF2B5EF4-FFF2-40B4-BE49-F238E27FC236}">
                <a16:creationId xmlns:a16="http://schemas.microsoft.com/office/drawing/2014/main" id="{9467AC0D-4EAD-2655-7166-2360059901F2}"/>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a:solidFill>
                <a:schemeClr val="bg1"/>
              </a:solidFill>
              <a:latin typeface="Calibri Light"/>
              <a:ea typeface="Calibri Light"/>
              <a:cs typeface="Arial"/>
            </a:endParaRPr>
          </a:p>
        </p:txBody>
      </p:sp>
      <p:pic>
        <p:nvPicPr>
          <p:cNvPr id="3" name="Picture 2" descr="A logo for a health care company&#10;&#10;AI-generated content may be incorrect.">
            <a:extLst>
              <a:ext uri="{FF2B5EF4-FFF2-40B4-BE49-F238E27FC236}">
                <a16:creationId xmlns:a16="http://schemas.microsoft.com/office/drawing/2014/main" id="{7F8B884B-E755-7903-9974-AF81AC4011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9" name="Slide Number Placeholder 3">
            <a:extLst>
              <a:ext uri="{FF2B5EF4-FFF2-40B4-BE49-F238E27FC236}">
                <a16:creationId xmlns:a16="http://schemas.microsoft.com/office/drawing/2014/main" id="{93AE07BB-F787-60E7-478D-3E109D263F0F}"/>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74</a:t>
            </a:fld>
            <a:endParaRPr lang="en-US" sz="1400" dirty="0">
              <a:ea typeface="Calibri"/>
              <a:cs typeface="Calibri"/>
            </a:endParaRPr>
          </a:p>
        </p:txBody>
      </p:sp>
    </p:spTree>
    <p:extLst>
      <p:ext uri="{BB962C8B-B14F-4D97-AF65-F5344CB8AC3E}">
        <p14:creationId xmlns:p14="http://schemas.microsoft.com/office/powerpoint/2010/main" val="24629280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hape 63"/>
          <p:cNvSpPr/>
          <p:nvPr/>
        </p:nvSpPr>
        <p:spPr>
          <a:xfrm rot="5400000">
            <a:off x="-1574823" y="3218567"/>
            <a:ext cx="68580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defTabSz="321424"/>
            <a:endParaRPr sz="844">
              <a:solidFill>
                <a:sysClr val="windowText" lastClr="000000"/>
              </a:solidFill>
              <a:latin typeface="Calibri"/>
              <a:sym typeface="Helvetica"/>
            </a:endParaRPr>
          </a:p>
        </p:txBody>
      </p:sp>
      <p:sp>
        <p:nvSpPr>
          <p:cNvPr id="58" name="Rectangle 57">
            <a:extLst>
              <a:ext uri="{FF2B5EF4-FFF2-40B4-BE49-F238E27FC236}">
                <a16:creationId xmlns:a16="http://schemas.microsoft.com/office/drawing/2014/main" id="{7BE3B98C-DBB5-CE48-88FD-C89088F6A625}"/>
              </a:ext>
            </a:extLst>
          </p:cNvPr>
          <p:cNvSpPr/>
          <p:nvPr/>
        </p:nvSpPr>
        <p:spPr>
          <a:xfrm>
            <a:off x="2778320" y="928181"/>
            <a:ext cx="7547413" cy="5636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21424"/>
            <a:endParaRPr lang="en-US" sz="844">
              <a:solidFill>
                <a:prstClr val="white"/>
              </a:solidFill>
              <a:latin typeface="Calibri"/>
              <a:sym typeface="Helvetica"/>
            </a:endParaRPr>
          </a:p>
        </p:txBody>
      </p:sp>
      <p:pic>
        <p:nvPicPr>
          <p:cNvPr id="61" name="Shape 346">
            <a:extLst>
              <a:ext uri="{FF2B5EF4-FFF2-40B4-BE49-F238E27FC236}">
                <a16:creationId xmlns:a16="http://schemas.microsoft.com/office/drawing/2014/main" id="{7182AFFD-2079-D841-B116-B83934824E7D}"/>
              </a:ext>
            </a:extLst>
          </p:cNvPr>
          <p:cNvPicPr preferRelativeResize="0"/>
          <p:nvPr/>
        </p:nvPicPr>
        <p:blipFill>
          <a:blip r:embed="rId3">
            <a:alphaModFix amt="20000"/>
          </a:blip>
          <a:stretch>
            <a:fillRect/>
          </a:stretch>
        </p:blipFill>
        <p:spPr>
          <a:xfrm>
            <a:off x="2337326" y="1465235"/>
            <a:ext cx="2388308" cy="4589094"/>
          </a:xfrm>
          <a:prstGeom prst="rect">
            <a:avLst/>
          </a:prstGeom>
          <a:noFill/>
          <a:ln>
            <a:noFill/>
          </a:ln>
        </p:spPr>
      </p:pic>
      <p:sp>
        <p:nvSpPr>
          <p:cNvPr id="65" name="TextBox 64">
            <a:extLst>
              <a:ext uri="{FF2B5EF4-FFF2-40B4-BE49-F238E27FC236}">
                <a16:creationId xmlns:a16="http://schemas.microsoft.com/office/drawing/2014/main" id="{4CD13AF7-8766-4A4F-9A73-4956695AF8B0}"/>
              </a:ext>
            </a:extLst>
          </p:cNvPr>
          <p:cNvSpPr txBox="1"/>
          <p:nvPr/>
        </p:nvSpPr>
        <p:spPr>
          <a:xfrm>
            <a:off x="2320741" y="1908425"/>
            <a:ext cx="2320858" cy="2667782"/>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defTabSz="321424"/>
            <a:r>
              <a:rPr lang="en-US" sz="2391" b="1">
                <a:ln w="22225">
                  <a:solidFill>
                    <a:srgbClr val="ED7D31"/>
                  </a:solidFill>
                  <a:prstDash val="solid"/>
                </a:ln>
                <a:solidFill>
                  <a:srgbClr val="ED7D31">
                    <a:lumMod val="40000"/>
                    <a:lumOff val="60000"/>
                  </a:srgbClr>
                </a:solidFill>
                <a:latin typeface="Calibri"/>
                <a:ea typeface="Calibri"/>
                <a:cs typeface="Calibri"/>
                <a:sym typeface="Helvetica"/>
              </a:rPr>
              <a:t>How do </a:t>
            </a:r>
          </a:p>
          <a:p>
            <a:pPr defTabSz="321424"/>
            <a:r>
              <a:rPr lang="en-US" sz="2391" b="1">
                <a:ln w="22225">
                  <a:solidFill>
                    <a:srgbClr val="ED7D31"/>
                  </a:solidFill>
                  <a:prstDash val="solid"/>
                </a:ln>
                <a:solidFill>
                  <a:srgbClr val="ED7D31">
                    <a:lumMod val="40000"/>
                    <a:lumOff val="60000"/>
                  </a:srgbClr>
                </a:solidFill>
                <a:latin typeface="Calibri"/>
                <a:ea typeface="Calibri"/>
                <a:cs typeface="Calibri"/>
                <a:sym typeface="Helvetica"/>
              </a:rPr>
              <a:t>ALL of </a:t>
            </a:r>
          </a:p>
          <a:p>
            <a:pPr defTabSz="321424"/>
            <a:r>
              <a:rPr lang="en-US" sz="2391" b="1">
                <a:ln w="22225">
                  <a:solidFill>
                    <a:srgbClr val="ED7D31"/>
                  </a:solidFill>
                  <a:prstDash val="solid"/>
                </a:ln>
                <a:solidFill>
                  <a:srgbClr val="ED7D31">
                    <a:lumMod val="40000"/>
                    <a:lumOff val="60000"/>
                  </a:srgbClr>
                </a:solidFill>
                <a:latin typeface="Calibri"/>
                <a:ea typeface="Calibri"/>
                <a:cs typeface="Calibri"/>
                <a:sym typeface="Helvetica"/>
              </a:rPr>
              <a:t>these parts affect </a:t>
            </a:r>
          </a:p>
          <a:p>
            <a:pPr defTabSz="321424"/>
            <a:r>
              <a:rPr lang="en-US" sz="2391" b="1">
                <a:ln w="22225">
                  <a:solidFill>
                    <a:srgbClr val="ED7D31"/>
                  </a:solidFill>
                  <a:prstDash val="solid"/>
                </a:ln>
                <a:solidFill>
                  <a:srgbClr val="ED7D31">
                    <a:lumMod val="40000"/>
                    <a:lumOff val="60000"/>
                  </a:srgbClr>
                </a:solidFill>
                <a:latin typeface="Calibri"/>
                <a:ea typeface="Calibri"/>
                <a:cs typeface="Calibri"/>
                <a:sym typeface="Helvetica"/>
              </a:rPr>
              <a:t>YOUR BODY and YOUR</a:t>
            </a:r>
          </a:p>
          <a:p>
            <a:pPr defTabSz="321424"/>
            <a:r>
              <a:rPr lang="en-US" sz="2391" b="1">
                <a:ln w="22225">
                  <a:solidFill>
                    <a:srgbClr val="ED7D31"/>
                  </a:solidFill>
                  <a:prstDash val="solid"/>
                </a:ln>
                <a:solidFill>
                  <a:srgbClr val="ED7D31">
                    <a:lumMod val="40000"/>
                    <a:lumOff val="60000"/>
                  </a:srgbClr>
                </a:solidFill>
                <a:latin typeface="Calibri"/>
                <a:ea typeface="Calibri"/>
                <a:cs typeface="Calibri"/>
                <a:sym typeface="Helvetica"/>
              </a:rPr>
              <a:t>COMMUNITY?</a:t>
            </a:r>
          </a:p>
        </p:txBody>
      </p:sp>
      <p:pic>
        <p:nvPicPr>
          <p:cNvPr id="84" name="Picture 83">
            <a:extLst>
              <a:ext uri="{FF2B5EF4-FFF2-40B4-BE49-F238E27FC236}">
                <a16:creationId xmlns:a16="http://schemas.microsoft.com/office/drawing/2014/main" id="{AA2CC8B5-6624-0949-A35B-400DAB8A21E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58377" y="1254850"/>
            <a:ext cx="5136017" cy="4937650"/>
          </a:xfrm>
          <a:prstGeom prst="rect">
            <a:avLst/>
          </a:prstGeom>
        </p:spPr>
      </p:pic>
      <p:sp>
        <p:nvSpPr>
          <p:cNvPr id="85" name="TextBox 84">
            <a:extLst>
              <a:ext uri="{FF2B5EF4-FFF2-40B4-BE49-F238E27FC236}">
                <a16:creationId xmlns:a16="http://schemas.microsoft.com/office/drawing/2014/main" id="{C7D74F68-29E7-8E41-93D0-1D16B4E416E7}"/>
              </a:ext>
            </a:extLst>
          </p:cNvPr>
          <p:cNvSpPr txBox="1"/>
          <p:nvPr/>
        </p:nvSpPr>
        <p:spPr>
          <a:xfrm>
            <a:off x="5296949" y="1574184"/>
            <a:ext cx="323114" cy="579261"/>
          </a:xfrm>
          <a:prstGeom prst="rect">
            <a:avLst/>
          </a:prstGeom>
          <a:noFill/>
        </p:spPr>
        <p:txBody>
          <a:bodyPr wrap="square" rtlCol="0">
            <a:spAutoFit/>
          </a:bodyPr>
          <a:lstStyle/>
          <a:p>
            <a:pPr defTabSz="321424"/>
            <a:r>
              <a:rPr lang="en-US" sz="3164">
                <a:solidFill>
                  <a:srgbClr val="C00000"/>
                </a:solidFill>
                <a:effectLst>
                  <a:glow rad="101600">
                    <a:srgbClr val="ED7D31">
                      <a:satMod val="175000"/>
                      <a:alpha val="40000"/>
                    </a:srgbClr>
                  </a:glow>
                </a:effectLst>
                <a:latin typeface="Calibri"/>
                <a:sym typeface="Helvetica"/>
              </a:rPr>
              <a:t>?</a:t>
            </a:r>
          </a:p>
        </p:txBody>
      </p:sp>
      <p:sp>
        <p:nvSpPr>
          <p:cNvPr id="86" name="TextBox 85">
            <a:extLst>
              <a:ext uri="{FF2B5EF4-FFF2-40B4-BE49-F238E27FC236}">
                <a16:creationId xmlns:a16="http://schemas.microsoft.com/office/drawing/2014/main" id="{48F687E1-7FAE-1143-9A46-EC7AEE6FB318}"/>
              </a:ext>
            </a:extLst>
          </p:cNvPr>
          <p:cNvSpPr txBox="1"/>
          <p:nvPr/>
        </p:nvSpPr>
        <p:spPr>
          <a:xfrm>
            <a:off x="5718518" y="2652220"/>
            <a:ext cx="323114" cy="579261"/>
          </a:xfrm>
          <a:prstGeom prst="rect">
            <a:avLst/>
          </a:prstGeom>
          <a:noFill/>
        </p:spPr>
        <p:txBody>
          <a:bodyPr wrap="square" rtlCol="0">
            <a:spAutoFit/>
          </a:bodyPr>
          <a:lstStyle/>
          <a:p>
            <a:pPr defTabSz="321424"/>
            <a:r>
              <a:rPr lang="en-US" sz="3164">
                <a:solidFill>
                  <a:srgbClr val="C00000"/>
                </a:solidFill>
                <a:effectLst>
                  <a:glow rad="101600">
                    <a:srgbClr val="ED7D31">
                      <a:satMod val="175000"/>
                      <a:alpha val="40000"/>
                    </a:srgbClr>
                  </a:glow>
                </a:effectLst>
                <a:latin typeface="Calibri"/>
                <a:sym typeface="Helvetica"/>
              </a:rPr>
              <a:t>?</a:t>
            </a:r>
          </a:p>
        </p:txBody>
      </p:sp>
      <p:sp>
        <p:nvSpPr>
          <p:cNvPr id="87" name="TextBox 86">
            <a:extLst>
              <a:ext uri="{FF2B5EF4-FFF2-40B4-BE49-F238E27FC236}">
                <a16:creationId xmlns:a16="http://schemas.microsoft.com/office/drawing/2014/main" id="{6FD4E409-678E-9E49-90E1-6AF8E6D70C90}"/>
              </a:ext>
            </a:extLst>
          </p:cNvPr>
          <p:cNvSpPr txBox="1"/>
          <p:nvPr/>
        </p:nvSpPr>
        <p:spPr>
          <a:xfrm>
            <a:off x="7158373" y="4335297"/>
            <a:ext cx="323114" cy="579261"/>
          </a:xfrm>
          <a:prstGeom prst="rect">
            <a:avLst/>
          </a:prstGeom>
          <a:noFill/>
        </p:spPr>
        <p:txBody>
          <a:bodyPr wrap="square" rtlCol="0">
            <a:spAutoFit/>
          </a:bodyPr>
          <a:lstStyle/>
          <a:p>
            <a:pPr defTabSz="321424"/>
            <a:r>
              <a:rPr lang="en-US" sz="3164">
                <a:solidFill>
                  <a:srgbClr val="C00000"/>
                </a:solidFill>
                <a:effectLst>
                  <a:glow rad="101600">
                    <a:srgbClr val="ED7D31">
                      <a:satMod val="175000"/>
                      <a:alpha val="40000"/>
                    </a:srgbClr>
                  </a:glow>
                </a:effectLst>
                <a:latin typeface="Calibri"/>
                <a:sym typeface="Helvetica"/>
              </a:rPr>
              <a:t>?</a:t>
            </a:r>
          </a:p>
        </p:txBody>
      </p:sp>
      <p:sp>
        <p:nvSpPr>
          <p:cNvPr id="88" name="TextBox 87">
            <a:extLst>
              <a:ext uri="{FF2B5EF4-FFF2-40B4-BE49-F238E27FC236}">
                <a16:creationId xmlns:a16="http://schemas.microsoft.com/office/drawing/2014/main" id="{3710B9A0-07C4-854F-BB5A-E6428E8F3014}"/>
              </a:ext>
            </a:extLst>
          </p:cNvPr>
          <p:cNvSpPr txBox="1"/>
          <p:nvPr/>
        </p:nvSpPr>
        <p:spPr>
          <a:xfrm>
            <a:off x="8200589" y="1599658"/>
            <a:ext cx="323114" cy="579261"/>
          </a:xfrm>
          <a:prstGeom prst="rect">
            <a:avLst/>
          </a:prstGeom>
          <a:noFill/>
        </p:spPr>
        <p:txBody>
          <a:bodyPr wrap="square" rtlCol="0">
            <a:spAutoFit/>
          </a:bodyPr>
          <a:lstStyle/>
          <a:p>
            <a:pPr defTabSz="321424"/>
            <a:r>
              <a:rPr lang="en-US" sz="3164">
                <a:solidFill>
                  <a:srgbClr val="C00000"/>
                </a:solidFill>
                <a:effectLst>
                  <a:glow rad="101600">
                    <a:srgbClr val="ED7D31">
                      <a:satMod val="175000"/>
                      <a:alpha val="40000"/>
                    </a:srgbClr>
                  </a:glow>
                </a:effectLst>
                <a:latin typeface="Calibri"/>
                <a:sym typeface="Helvetica"/>
              </a:rPr>
              <a:t>?</a:t>
            </a:r>
          </a:p>
        </p:txBody>
      </p:sp>
      <p:sp>
        <p:nvSpPr>
          <p:cNvPr id="89" name="TextBox 88">
            <a:extLst>
              <a:ext uri="{FF2B5EF4-FFF2-40B4-BE49-F238E27FC236}">
                <a16:creationId xmlns:a16="http://schemas.microsoft.com/office/drawing/2014/main" id="{736DCEF8-536B-EA47-8DE6-50ACE9DAAA98}"/>
              </a:ext>
            </a:extLst>
          </p:cNvPr>
          <p:cNvSpPr txBox="1"/>
          <p:nvPr/>
        </p:nvSpPr>
        <p:spPr>
          <a:xfrm>
            <a:off x="5310949" y="5287849"/>
            <a:ext cx="323114" cy="579261"/>
          </a:xfrm>
          <a:prstGeom prst="rect">
            <a:avLst/>
          </a:prstGeom>
          <a:noFill/>
        </p:spPr>
        <p:txBody>
          <a:bodyPr wrap="square" rtlCol="0">
            <a:spAutoFit/>
          </a:bodyPr>
          <a:lstStyle/>
          <a:p>
            <a:pPr defTabSz="321424"/>
            <a:r>
              <a:rPr lang="en-US" sz="3164">
                <a:solidFill>
                  <a:srgbClr val="C00000"/>
                </a:solidFill>
                <a:effectLst>
                  <a:glow rad="101600">
                    <a:srgbClr val="ED7D31">
                      <a:satMod val="175000"/>
                      <a:alpha val="40000"/>
                    </a:srgbClr>
                  </a:glow>
                </a:effectLst>
                <a:latin typeface="Calibri"/>
                <a:sym typeface="Helvetica"/>
              </a:rPr>
              <a:t>?</a:t>
            </a:r>
          </a:p>
        </p:txBody>
      </p:sp>
      <p:sp>
        <p:nvSpPr>
          <p:cNvPr id="90" name="TextBox 89">
            <a:extLst>
              <a:ext uri="{FF2B5EF4-FFF2-40B4-BE49-F238E27FC236}">
                <a16:creationId xmlns:a16="http://schemas.microsoft.com/office/drawing/2014/main" id="{D32D2F99-B625-B644-B737-74424948328F}"/>
              </a:ext>
            </a:extLst>
          </p:cNvPr>
          <p:cNvSpPr txBox="1"/>
          <p:nvPr/>
        </p:nvSpPr>
        <p:spPr>
          <a:xfrm>
            <a:off x="9187309" y="1599658"/>
            <a:ext cx="323114" cy="579261"/>
          </a:xfrm>
          <a:prstGeom prst="rect">
            <a:avLst/>
          </a:prstGeom>
          <a:noFill/>
        </p:spPr>
        <p:txBody>
          <a:bodyPr wrap="square" rtlCol="0">
            <a:spAutoFit/>
          </a:bodyPr>
          <a:lstStyle/>
          <a:p>
            <a:pPr defTabSz="321424"/>
            <a:r>
              <a:rPr lang="en-US" sz="3164">
                <a:solidFill>
                  <a:srgbClr val="C00000"/>
                </a:solidFill>
                <a:effectLst>
                  <a:glow rad="101600">
                    <a:srgbClr val="ED7D31">
                      <a:satMod val="175000"/>
                      <a:alpha val="40000"/>
                    </a:srgbClr>
                  </a:glow>
                </a:effectLst>
                <a:latin typeface="Calibri"/>
                <a:sym typeface="Helvetica"/>
              </a:rPr>
              <a:t>?</a:t>
            </a:r>
          </a:p>
        </p:txBody>
      </p:sp>
      <p:sp>
        <p:nvSpPr>
          <p:cNvPr id="91" name="TextBox 90">
            <a:extLst>
              <a:ext uri="{FF2B5EF4-FFF2-40B4-BE49-F238E27FC236}">
                <a16:creationId xmlns:a16="http://schemas.microsoft.com/office/drawing/2014/main" id="{1B14AC5C-839F-E749-9D5E-C14CBA5EDD50}"/>
              </a:ext>
            </a:extLst>
          </p:cNvPr>
          <p:cNvSpPr txBox="1"/>
          <p:nvPr/>
        </p:nvSpPr>
        <p:spPr>
          <a:xfrm>
            <a:off x="5117849" y="3510509"/>
            <a:ext cx="323114" cy="525080"/>
          </a:xfrm>
          <a:prstGeom prst="rect">
            <a:avLst/>
          </a:prstGeom>
          <a:noFill/>
        </p:spPr>
        <p:txBody>
          <a:bodyPr wrap="square" rtlCol="0">
            <a:spAutoFit/>
          </a:bodyPr>
          <a:lstStyle/>
          <a:p>
            <a:pPr defTabSz="321424"/>
            <a:r>
              <a:rPr lang="en-US" sz="2812">
                <a:solidFill>
                  <a:srgbClr val="C00000"/>
                </a:solidFill>
                <a:effectLst>
                  <a:glow rad="101600">
                    <a:srgbClr val="ED7D31">
                      <a:satMod val="175000"/>
                      <a:alpha val="40000"/>
                    </a:srgbClr>
                  </a:glow>
                </a:effectLst>
                <a:latin typeface="Calibri"/>
                <a:sym typeface="Helvetica"/>
              </a:rPr>
              <a:t>?</a:t>
            </a:r>
          </a:p>
        </p:txBody>
      </p:sp>
      <p:sp>
        <p:nvSpPr>
          <p:cNvPr id="92" name="TextBox 91">
            <a:extLst>
              <a:ext uri="{FF2B5EF4-FFF2-40B4-BE49-F238E27FC236}">
                <a16:creationId xmlns:a16="http://schemas.microsoft.com/office/drawing/2014/main" id="{4BA79BA0-8491-E24F-B0FE-68266BD02569}"/>
              </a:ext>
            </a:extLst>
          </p:cNvPr>
          <p:cNvSpPr txBox="1"/>
          <p:nvPr/>
        </p:nvSpPr>
        <p:spPr>
          <a:xfrm>
            <a:off x="7501995" y="3282548"/>
            <a:ext cx="323114" cy="525080"/>
          </a:xfrm>
          <a:prstGeom prst="rect">
            <a:avLst/>
          </a:prstGeom>
          <a:noFill/>
        </p:spPr>
        <p:txBody>
          <a:bodyPr wrap="square" rtlCol="0">
            <a:spAutoFit/>
          </a:bodyPr>
          <a:lstStyle/>
          <a:p>
            <a:pPr defTabSz="321424"/>
            <a:r>
              <a:rPr lang="en-US" sz="2812">
                <a:solidFill>
                  <a:srgbClr val="C00000"/>
                </a:solidFill>
                <a:effectLst>
                  <a:glow rad="101600">
                    <a:srgbClr val="ED7D31">
                      <a:satMod val="175000"/>
                      <a:alpha val="40000"/>
                    </a:srgbClr>
                  </a:glow>
                </a:effectLst>
                <a:latin typeface="Calibri"/>
                <a:sym typeface="Helvetica"/>
              </a:rPr>
              <a:t>?</a:t>
            </a:r>
          </a:p>
        </p:txBody>
      </p:sp>
      <p:sp>
        <p:nvSpPr>
          <p:cNvPr id="93" name="TextBox 92">
            <a:extLst>
              <a:ext uri="{FF2B5EF4-FFF2-40B4-BE49-F238E27FC236}">
                <a16:creationId xmlns:a16="http://schemas.microsoft.com/office/drawing/2014/main" id="{99DBD915-E03D-7943-99FF-424BD2BDE37B}"/>
              </a:ext>
            </a:extLst>
          </p:cNvPr>
          <p:cNvSpPr txBox="1"/>
          <p:nvPr/>
        </p:nvSpPr>
        <p:spPr>
          <a:xfrm>
            <a:off x="6037196" y="5314898"/>
            <a:ext cx="323114" cy="525080"/>
          </a:xfrm>
          <a:prstGeom prst="rect">
            <a:avLst/>
          </a:prstGeom>
          <a:noFill/>
        </p:spPr>
        <p:txBody>
          <a:bodyPr wrap="square" rtlCol="0">
            <a:spAutoFit/>
          </a:bodyPr>
          <a:lstStyle/>
          <a:p>
            <a:pPr defTabSz="321424"/>
            <a:r>
              <a:rPr lang="en-US" sz="2812">
                <a:solidFill>
                  <a:srgbClr val="C00000"/>
                </a:solidFill>
                <a:effectLst>
                  <a:glow rad="101600">
                    <a:srgbClr val="ED7D31">
                      <a:satMod val="175000"/>
                      <a:alpha val="40000"/>
                    </a:srgbClr>
                  </a:glow>
                </a:effectLst>
                <a:latin typeface="Calibri"/>
                <a:sym typeface="Helvetica"/>
              </a:rPr>
              <a:t>?</a:t>
            </a:r>
          </a:p>
        </p:txBody>
      </p:sp>
      <p:sp>
        <p:nvSpPr>
          <p:cNvPr id="94" name="TextBox 93">
            <a:extLst>
              <a:ext uri="{FF2B5EF4-FFF2-40B4-BE49-F238E27FC236}">
                <a16:creationId xmlns:a16="http://schemas.microsoft.com/office/drawing/2014/main" id="{0D55795D-580F-9B4C-BC6E-80A736FC6A16}"/>
              </a:ext>
            </a:extLst>
          </p:cNvPr>
          <p:cNvSpPr txBox="1"/>
          <p:nvPr/>
        </p:nvSpPr>
        <p:spPr>
          <a:xfrm>
            <a:off x="9292117" y="3523270"/>
            <a:ext cx="323114" cy="525080"/>
          </a:xfrm>
          <a:prstGeom prst="rect">
            <a:avLst/>
          </a:prstGeom>
          <a:noFill/>
        </p:spPr>
        <p:txBody>
          <a:bodyPr wrap="square" rtlCol="0">
            <a:spAutoFit/>
          </a:bodyPr>
          <a:lstStyle/>
          <a:p>
            <a:pPr defTabSz="321424"/>
            <a:r>
              <a:rPr lang="en-US" sz="2812">
                <a:solidFill>
                  <a:srgbClr val="C00000"/>
                </a:solidFill>
                <a:effectLst>
                  <a:glow rad="101600">
                    <a:srgbClr val="ED7D31">
                      <a:satMod val="175000"/>
                      <a:alpha val="40000"/>
                    </a:srgbClr>
                  </a:glow>
                </a:effectLst>
                <a:latin typeface="Calibri"/>
                <a:sym typeface="Helvetica"/>
              </a:rPr>
              <a:t>?</a:t>
            </a:r>
          </a:p>
        </p:txBody>
      </p:sp>
      <p:sp>
        <p:nvSpPr>
          <p:cNvPr id="95" name="TextBox 94">
            <a:extLst>
              <a:ext uri="{FF2B5EF4-FFF2-40B4-BE49-F238E27FC236}">
                <a16:creationId xmlns:a16="http://schemas.microsoft.com/office/drawing/2014/main" id="{85221862-9F10-9E43-85FF-6F5464203044}"/>
              </a:ext>
            </a:extLst>
          </p:cNvPr>
          <p:cNvSpPr txBox="1"/>
          <p:nvPr/>
        </p:nvSpPr>
        <p:spPr>
          <a:xfrm>
            <a:off x="6594801" y="1512062"/>
            <a:ext cx="323114" cy="525080"/>
          </a:xfrm>
          <a:prstGeom prst="rect">
            <a:avLst/>
          </a:prstGeom>
          <a:noFill/>
        </p:spPr>
        <p:txBody>
          <a:bodyPr wrap="square" rtlCol="0">
            <a:spAutoFit/>
          </a:bodyPr>
          <a:lstStyle/>
          <a:p>
            <a:pPr defTabSz="321424"/>
            <a:r>
              <a:rPr lang="en-US" sz="2812">
                <a:solidFill>
                  <a:srgbClr val="C00000"/>
                </a:solidFill>
                <a:effectLst>
                  <a:glow rad="101600">
                    <a:srgbClr val="ED7D31">
                      <a:satMod val="175000"/>
                      <a:alpha val="40000"/>
                    </a:srgbClr>
                  </a:glow>
                </a:effectLst>
                <a:latin typeface="Calibri"/>
                <a:sym typeface="Helvetica"/>
              </a:rPr>
              <a:t>?</a:t>
            </a:r>
          </a:p>
        </p:txBody>
      </p:sp>
      <p:sp>
        <p:nvSpPr>
          <p:cNvPr id="96" name="TextBox 95">
            <a:extLst>
              <a:ext uri="{FF2B5EF4-FFF2-40B4-BE49-F238E27FC236}">
                <a16:creationId xmlns:a16="http://schemas.microsoft.com/office/drawing/2014/main" id="{91DD827B-09A8-4642-B823-5ECD253E31CF}"/>
              </a:ext>
            </a:extLst>
          </p:cNvPr>
          <p:cNvSpPr txBox="1"/>
          <p:nvPr/>
        </p:nvSpPr>
        <p:spPr>
          <a:xfrm>
            <a:off x="5291916" y="4217737"/>
            <a:ext cx="323114" cy="449354"/>
          </a:xfrm>
          <a:prstGeom prst="rect">
            <a:avLst/>
          </a:prstGeom>
          <a:noFill/>
        </p:spPr>
        <p:txBody>
          <a:bodyPr wrap="square" rtlCol="0">
            <a:spAutoFit/>
          </a:bodyPr>
          <a:lstStyle/>
          <a:p>
            <a:pPr defTabSz="321424"/>
            <a:r>
              <a:rPr lang="en-US" sz="2320">
                <a:solidFill>
                  <a:srgbClr val="C00000"/>
                </a:solidFill>
                <a:effectLst>
                  <a:glow rad="101600">
                    <a:srgbClr val="ED7D31">
                      <a:satMod val="175000"/>
                      <a:alpha val="40000"/>
                    </a:srgbClr>
                  </a:glow>
                </a:effectLst>
                <a:latin typeface="Calibri"/>
                <a:sym typeface="Helvetica"/>
              </a:rPr>
              <a:t>?</a:t>
            </a:r>
          </a:p>
        </p:txBody>
      </p:sp>
      <p:sp>
        <p:nvSpPr>
          <p:cNvPr id="97" name="TextBox 96">
            <a:extLst>
              <a:ext uri="{FF2B5EF4-FFF2-40B4-BE49-F238E27FC236}">
                <a16:creationId xmlns:a16="http://schemas.microsoft.com/office/drawing/2014/main" id="{6692C2C6-8C37-4A4A-A668-4AC222316A23}"/>
              </a:ext>
            </a:extLst>
          </p:cNvPr>
          <p:cNvSpPr txBox="1"/>
          <p:nvPr/>
        </p:nvSpPr>
        <p:spPr>
          <a:xfrm>
            <a:off x="7607382" y="2125323"/>
            <a:ext cx="323114" cy="525080"/>
          </a:xfrm>
          <a:prstGeom prst="rect">
            <a:avLst/>
          </a:prstGeom>
          <a:noFill/>
        </p:spPr>
        <p:txBody>
          <a:bodyPr wrap="square" rtlCol="0">
            <a:spAutoFit/>
          </a:bodyPr>
          <a:lstStyle/>
          <a:p>
            <a:pPr defTabSz="321424"/>
            <a:r>
              <a:rPr lang="en-US" sz="2812">
                <a:solidFill>
                  <a:srgbClr val="C00000"/>
                </a:solidFill>
                <a:effectLst>
                  <a:glow rad="101600">
                    <a:srgbClr val="ED7D31">
                      <a:satMod val="175000"/>
                      <a:alpha val="40000"/>
                    </a:srgbClr>
                  </a:glow>
                </a:effectLst>
                <a:latin typeface="Calibri"/>
                <a:sym typeface="Helvetica"/>
              </a:rPr>
              <a:t>?</a:t>
            </a:r>
          </a:p>
        </p:txBody>
      </p:sp>
      <p:sp>
        <p:nvSpPr>
          <p:cNvPr id="98" name="TextBox 97">
            <a:extLst>
              <a:ext uri="{FF2B5EF4-FFF2-40B4-BE49-F238E27FC236}">
                <a16:creationId xmlns:a16="http://schemas.microsoft.com/office/drawing/2014/main" id="{40664344-A3B5-DC4C-963A-A3D388175F67}"/>
              </a:ext>
            </a:extLst>
          </p:cNvPr>
          <p:cNvSpPr txBox="1"/>
          <p:nvPr/>
        </p:nvSpPr>
        <p:spPr>
          <a:xfrm>
            <a:off x="5918099" y="1350791"/>
            <a:ext cx="323114" cy="525080"/>
          </a:xfrm>
          <a:prstGeom prst="rect">
            <a:avLst/>
          </a:prstGeom>
          <a:noFill/>
        </p:spPr>
        <p:txBody>
          <a:bodyPr wrap="square" rtlCol="0">
            <a:spAutoFit/>
          </a:bodyPr>
          <a:lstStyle/>
          <a:p>
            <a:pPr defTabSz="321424"/>
            <a:r>
              <a:rPr lang="en-US" sz="2812">
                <a:solidFill>
                  <a:srgbClr val="C00000"/>
                </a:solidFill>
                <a:effectLst>
                  <a:glow rad="101600">
                    <a:srgbClr val="ED7D31">
                      <a:satMod val="175000"/>
                      <a:alpha val="40000"/>
                    </a:srgbClr>
                  </a:glow>
                </a:effectLst>
                <a:latin typeface="Calibri"/>
                <a:sym typeface="Helvetica"/>
              </a:rPr>
              <a:t>?</a:t>
            </a:r>
          </a:p>
        </p:txBody>
      </p:sp>
      <p:sp>
        <p:nvSpPr>
          <p:cNvPr id="99" name="TextBox 98">
            <a:extLst>
              <a:ext uri="{FF2B5EF4-FFF2-40B4-BE49-F238E27FC236}">
                <a16:creationId xmlns:a16="http://schemas.microsoft.com/office/drawing/2014/main" id="{CBAADC59-ED34-3945-AE87-7D30D3D875EC}"/>
              </a:ext>
            </a:extLst>
          </p:cNvPr>
          <p:cNvSpPr txBox="1"/>
          <p:nvPr/>
        </p:nvSpPr>
        <p:spPr>
          <a:xfrm>
            <a:off x="6838079" y="1858357"/>
            <a:ext cx="323114" cy="525080"/>
          </a:xfrm>
          <a:prstGeom prst="rect">
            <a:avLst/>
          </a:prstGeom>
          <a:noFill/>
        </p:spPr>
        <p:txBody>
          <a:bodyPr wrap="square" rtlCol="0">
            <a:spAutoFit/>
          </a:bodyPr>
          <a:lstStyle/>
          <a:p>
            <a:pPr defTabSz="321424"/>
            <a:r>
              <a:rPr lang="en-US" sz="2812">
                <a:solidFill>
                  <a:srgbClr val="C00000"/>
                </a:solidFill>
                <a:effectLst>
                  <a:glow rad="101600">
                    <a:srgbClr val="ED7D31">
                      <a:satMod val="175000"/>
                      <a:alpha val="40000"/>
                    </a:srgbClr>
                  </a:glow>
                </a:effectLst>
                <a:latin typeface="Calibri"/>
                <a:sym typeface="Helvetica"/>
              </a:rPr>
              <a:t>?</a:t>
            </a:r>
          </a:p>
        </p:txBody>
      </p:sp>
      <p:sp>
        <p:nvSpPr>
          <p:cNvPr id="100" name="TextBox 99">
            <a:extLst>
              <a:ext uri="{FF2B5EF4-FFF2-40B4-BE49-F238E27FC236}">
                <a16:creationId xmlns:a16="http://schemas.microsoft.com/office/drawing/2014/main" id="{CD89754A-7C6B-B849-85FB-421598BFD723}"/>
              </a:ext>
            </a:extLst>
          </p:cNvPr>
          <p:cNvSpPr txBox="1"/>
          <p:nvPr/>
        </p:nvSpPr>
        <p:spPr>
          <a:xfrm>
            <a:off x="8293065" y="5376281"/>
            <a:ext cx="323114" cy="525080"/>
          </a:xfrm>
          <a:prstGeom prst="rect">
            <a:avLst/>
          </a:prstGeom>
          <a:noFill/>
        </p:spPr>
        <p:txBody>
          <a:bodyPr wrap="square" rtlCol="0">
            <a:spAutoFit/>
          </a:bodyPr>
          <a:lstStyle/>
          <a:p>
            <a:pPr defTabSz="321424"/>
            <a:r>
              <a:rPr lang="en-US" sz="2812">
                <a:solidFill>
                  <a:srgbClr val="C00000"/>
                </a:solidFill>
                <a:effectLst>
                  <a:glow rad="101600">
                    <a:srgbClr val="ED7D31">
                      <a:satMod val="175000"/>
                      <a:alpha val="40000"/>
                    </a:srgbClr>
                  </a:glow>
                </a:effectLst>
                <a:latin typeface="Calibri"/>
                <a:sym typeface="Helvetica"/>
              </a:rPr>
              <a:t>?</a:t>
            </a:r>
          </a:p>
        </p:txBody>
      </p:sp>
      <p:sp>
        <p:nvSpPr>
          <p:cNvPr id="101" name="TextBox 100">
            <a:extLst>
              <a:ext uri="{FF2B5EF4-FFF2-40B4-BE49-F238E27FC236}">
                <a16:creationId xmlns:a16="http://schemas.microsoft.com/office/drawing/2014/main" id="{CD91E2FB-CD94-D34E-9238-7CA1A2B9831D}"/>
              </a:ext>
            </a:extLst>
          </p:cNvPr>
          <p:cNvSpPr txBox="1"/>
          <p:nvPr/>
        </p:nvSpPr>
        <p:spPr>
          <a:xfrm>
            <a:off x="9221738" y="5387487"/>
            <a:ext cx="323114" cy="525080"/>
          </a:xfrm>
          <a:prstGeom prst="rect">
            <a:avLst/>
          </a:prstGeom>
          <a:noFill/>
        </p:spPr>
        <p:txBody>
          <a:bodyPr wrap="square" rtlCol="0">
            <a:spAutoFit/>
          </a:bodyPr>
          <a:lstStyle/>
          <a:p>
            <a:pPr defTabSz="321424"/>
            <a:r>
              <a:rPr lang="en-US" sz="2812">
                <a:solidFill>
                  <a:srgbClr val="C00000"/>
                </a:solidFill>
                <a:effectLst>
                  <a:glow rad="101600">
                    <a:srgbClr val="ED7D31">
                      <a:satMod val="175000"/>
                      <a:alpha val="40000"/>
                    </a:srgbClr>
                  </a:glow>
                </a:effectLst>
                <a:latin typeface="Calibri"/>
                <a:sym typeface="Helvetica"/>
              </a:rPr>
              <a:t>?</a:t>
            </a:r>
          </a:p>
        </p:txBody>
      </p:sp>
      <p:sp>
        <p:nvSpPr>
          <p:cNvPr id="102" name="TextBox 101">
            <a:extLst>
              <a:ext uri="{FF2B5EF4-FFF2-40B4-BE49-F238E27FC236}">
                <a16:creationId xmlns:a16="http://schemas.microsoft.com/office/drawing/2014/main" id="{1A4B77E4-9720-AF4A-AD50-F87575270F24}"/>
              </a:ext>
            </a:extLst>
          </p:cNvPr>
          <p:cNvSpPr txBox="1"/>
          <p:nvPr/>
        </p:nvSpPr>
        <p:spPr>
          <a:xfrm>
            <a:off x="7110867" y="5444537"/>
            <a:ext cx="323114" cy="351956"/>
          </a:xfrm>
          <a:prstGeom prst="rect">
            <a:avLst/>
          </a:prstGeom>
          <a:noFill/>
        </p:spPr>
        <p:txBody>
          <a:bodyPr wrap="square" rtlCol="0">
            <a:spAutoFit/>
          </a:bodyPr>
          <a:lstStyle/>
          <a:p>
            <a:pPr defTabSz="321424"/>
            <a:r>
              <a:rPr lang="en-US" sz="1687" b="1">
                <a:solidFill>
                  <a:srgbClr val="C00000"/>
                </a:solidFill>
                <a:effectLst>
                  <a:glow rad="101600">
                    <a:srgbClr val="ED7D31">
                      <a:satMod val="175000"/>
                      <a:alpha val="40000"/>
                    </a:srgbClr>
                  </a:glow>
                </a:effectLst>
                <a:latin typeface="Calibri"/>
                <a:sym typeface="Helvetica"/>
              </a:rPr>
              <a:t>?</a:t>
            </a:r>
          </a:p>
        </p:txBody>
      </p:sp>
      <p:sp>
        <p:nvSpPr>
          <p:cNvPr id="5" name="AutoShape 2" descr="mage result for vape pen"/>
          <p:cNvSpPr>
            <a:spLocks noChangeAspect="1" noChangeArrowheads="1"/>
          </p:cNvSpPr>
          <p:nvPr/>
        </p:nvSpPr>
        <p:spPr bwMode="auto">
          <a:xfrm>
            <a:off x="1524003" y="3"/>
            <a:ext cx="214313" cy="214313"/>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64294" tIns="32147" rIns="64294" bIns="32147" numCol="1" anchor="t" anchorCtr="0" compatLnSpc="1">
            <a:prstTxWarp prst="textNoShape">
              <a:avLst/>
            </a:prstTxWarp>
          </a:bodyPr>
          <a:lstStyle/>
          <a:p>
            <a:pPr defTabSz="321424"/>
            <a:endParaRPr lang="en-US" sz="844">
              <a:solidFill>
                <a:sysClr val="windowText" lastClr="000000"/>
              </a:solidFill>
              <a:latin typeface="Calibri"/>
              <a:sym typeface="Helvetica"/>
            </a:endParaRPr>
          </a:p>
        </p:txBody>
      </p:sp>
      <p:sp>
        <p:nvSpPr>
          <p:cNvPr id="29" name="TextBox 28">
            <a:extLst>
              <a:ext uri="{FF2B5EF4-FFF2-40B4-BE49-F238E27FC236}">
                <a16:creationId xmlns:a16="http://schemas.microsoft.com/office/drawing/2014/main" id="{7F428C2A-8793-CF41-9465-2ACEC274D71F}"/>
              </a:ext>
            </a:extLst>
          </p:cNvPr>
          <p:cNvSpPr txBox="1"/>
          <p:nvPr/>
        </p:nvSpPr>
        <p:spPr>
          <a:xfrm>
            <a:off x="6149578" y="6351017"/>
            <a:ext cx="4393406" cy="373628"/>
          </a:xfrm>
          <a:prstGeom prst="rect">
            <a:avLst/>
          </a:prstGeom>
          <a:noFill/>
        </p:spPr>
        <p:txBody>
          <a:bodyPr wrap="square" rtlCol="0">
            <a:spAutoFit/>
          </a:bodyPr>
          <a:lstStyle/>
          <a:p>
            <a:pPr defTabSz="321424"/>
            <a:r>
              <a:rPr lang="en-US" sz="1828" b="1">
                <a:solidFill>
                  <a:srgbClr val="903020"/>
                </a:solidFill>
                <a:latin typeface="Calibri"/>
                <a:sym typeface="Helvetica"/>
              </a:rPr>
              <a:t>tobaccopreventiontoolkit.stanford.edu</a:t>
            </a:r>
          </a:p>
        </p:txBody>
      </p:sp>
      <p:pic>
        <p:nvPicPr>
          <p:cNvPr id="14" name="Picture 13">
            <a:extLst>
              <a:ext uri="{FF2B5EF4-FFF2-40B4-BE49-F238E27FC236}">
                <a16:creationId xmlns:a16="http://schemas.microsoft.com/office/drawing/2014/main" id="{D2C42EC3-A2BD-7A42-9339-3A4DBE9E8F9C}"/>
              </a:ext>
            </a:extLst>
          </p:cNvPr>
          <p:cNvPicPr>
            <a:picLocks noChangeAspect="1"/>
          </p:cNvPicPr>
          <p:nvPr/>
        </p:nvPicPr>
        <p:blipFill>
          <a:blip r:embed="rId5"/>
          <a:stretch>
            <a:fillRect/>
          </a:stretch>
        </p:blipFill>
        <p:spPr>
          <a:xfrm>
            <a:off x="4783589" y="1254850"/>
            <a:ext cx="5542142" cy="5096166"/>
          </a:xfrm>
          <a:prstGeom prst="rect">
            <a:avLst/>
          </a:prstGeom>
        </p:spPr>
      </p:pic>
      <p:pic>
        <p:nvPicPr>
          <p:cNvPr id="16" name="Picture 15">
            <a:extLst>
              <a:ext uri="{FF2B5EF4-FFF2-40B4-BE49-F238E27FC236}">
                <a16:creationId xmlns:a16="http://schemas.microsoft.com/office/drawing/2014/main" id="{43F5A550-4BA8-C944-8AF2-A7F3E36B07B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25634" y="1533810"/>
            <a:ext cx="5790138" cy="3858957"/>
          </a:xfrm>
          <a:prstGeom prst="rect">
            <a:avLst/>
          </a:prstGeom>
        </p:spPr>
      </p:pic>
      <p:pic>
        <p:nvPicPr>
          <p:cNvPr id="20" name="Picture 19">
            <a:extLst>
              <a:ext uri="{FF2B5EF4-FFF2-40B4-BE49-F238E27FC236}">
                <a16:creationId xmlns:a16="http://schemas.microsoft.com/office/drawing/2014/main" id="{2636A8CB-485B-094B-967B-42E3E075FDD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10179" y="1893238"/>
            <a:ext cx="5821047" cy="3274339"/>
          </a:xfrm>
          <a:prstGeom prst="rect">
            <a:avLst/>
          </a:prstGeom>
        </p:spPr>
      </p:pic>
      <p:pic>
        <p:nvPicPr>
          <p:cNvPr id="24" name="Picture 23">
            <a:extLst>
              <a:ext uri="{FF2B5EF4-FFF2-40B4-BE49-F238E27FC236}">
                <a16:creationId xmlns:a16="http://schemas.microsoft.com/office/drawing/2014/main" id="{1939C869-213E-9844-B12D-A5F8EEBD642E}"/>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b="-413"/>
          <a:stretch/>
        </p:blipFill>
        <p:spPr>
          <a:xfrm>
            <a:off x="4709424" y="1159205"/>
            <a:ext cx="5833561" cy="5198352"/>
          </a:xfrm>
          <a:prstGeom prst="rect">
            <a:avLst/>
          </a:prstGeom>
        </p:spPr>
      </p:pic>
      <p:pic>
        <p:nvPicPr>
          <p:cNvPr id="25" name="Picture 24">
            <a:extLst>
              <a:ext uri="{FF2B5EF4-FFF2-40B4-BE49-F238E27FC236}">
                <a16:creationId xmlns:a16="http://schemas.microsoft.com/office/drawing/2014/main" id="{40FBAD53-939A-AC4A-A2B8-649A9BE6BA2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217294" y="3071118"/>
            <a:ext cx="4830627" cy="3723274"/>
          </a:xfrm>
          <a:prstGeom prst="rect">
            <a:avLst/>
          </a:prstGeom>
        </p:spPr>
      </p:pic>
      <p:pic>
        <p:nvPicPr>
          <p:cNvPr id="26" name="Picture 25">
            <a:extLst>
              <a:ext uri="{FF2B5EF4-FFF2-40B4-BE49-F238E27FC236}">
                <a16:creationId xmlns:a16="http://schemas.microsoft.com/office/drawing/2014/main" id="{64FC8EE8-E1BE-A841-8C0C-9115A79EDFD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1092933">
            <a:off x="5727547" y="3598934"/>
            <a:ext cx="3596417" cy="2771989"/>
          </a:xfrm>
          <a:prstGeom prst="rect">
            <a:avLst/>
          </a:prstGeom>
        </p:spPr>
      </p:pic>
      <p:sp>
        <p:nvSpPr>
          <p:cNvPr id="7" name="Rectangle: Top Corners Rounded 6">
            <a:extLst>
              <a:ext uri="{FF2B5EF4-FFF2-40B4-BE49-F238E27FC236}">
                <a16:creationId xmlns:a16="http://schemas.microsoft.com/office/drawing/2014/main" id="{C3116BE0-9CCB-44B5-4900-9A25B0D4FF1F}"/>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sp>
        <p:nvSpPr>
          <p:cNvPr id="2" name="Title 1"/>
          <p:cNvSpPr>
            <a:spLocks noGrp="1"/>
          </p:cNvSpPr>
          <p:nvPr>
            <p:ph type="title"/>
          </p:nvPr>
        </p:nvSpPr>
        <p:spPr>
          <a:xfrm>
            <a:off x="2110072" y="388556"/>
            <a:ext cx="9446993" cy="965430"/>
          </a:xfrm>
        </p:spPr>
        <p:txBody>
          <a:bodyPr>
            <a:noAutofit/>
          </a:bodyPr>
          <a:lstStyle/>
          <a:p>
            <a:pPr algn="ctr"/>
            <a:r>
              <a:rPr lang="en-US" b="1">
                <a:latin typeface="Calibri"/>
                <a:ea typeface="Arial" charset="0"/>
                <a:cs typeface="Arial"/>
              </a:rPr>
              <a:t>What the Industry Isn’t Telling Us</a:t>
            </a:r>
          </a:p>
        </p:txBody>
      </p:sp>
      <p:pic>
        <p:nvPicPr>
          <p:cNvPr id="8" name="Picture 7" descr="A logo for a health care company&#10;&#10;AI-generated content may be incorrect.">
            <a:extLst>
              <a:ext uri="{FF2B5EF4-FFF2-40B4-BE49-F238E27FC236}">
                <a16:creationId xmlns:a16="http://schemas.microsoft.com/office/drawing/2014/main" id="{02F4C024-93BB-3702-9D74-123CFB36A1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0" name="Slide Number Placeholder 3">
            <a:extLst>
              <a:ext uri="{FF2B5EF4-FFF2-40B4-BE49-F238E27FC236}">
                <a16:creationId xmlns:a16="http://schemas.microsoft.com/office/drawing/2014/main" id="{ED6E927B-D471-DBD6-C89D-7659AFAC15A8}"/>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75</a:t>
            </a:fld>
            <a:endParaRPr lang="en-US" sz="1400" dirty="0">
              <a:ea typeface="Calibri"/>
              <a:cs typeface="Calibri"/>
            </a:endParaRPr>
          </a:p>
        </p:txBody>
      </p:sp>
    </p:spTree>
    <p:extLst>
      <p:ext uri="{BB962C8B-B14F-4D97-AF65-F5344CB8AC3E}">
        <p14:creationId xmlns:p14="http://schemas.microsoft.com/office/powerpoint/2010/main" val="1853375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nodeType="withEffect">
                                  <p:stCondLst>
                                    <p:cond delay="0"/>
                                  </p:stCondLst>
                                  <p:childTnLst>
                                    <p:set>
                                      <p:cBhvr>
                                        <p:cTn id="9" dur="1" fill="hold">
                                          <p:stCondLst>
                                            <p:cond delay="0"/>
                                          </p:stCondLst>
                                        </p:cTn>
                                        <p:tgtEl>
                                          <p:spTgt spid="84"/>
                                        </p:tgtEl>
                                        <p:attrNameLst>
                                          <p:attrName>style.visibility</p:attrName>
                                        </p:attrNameLst>
                                      </p:cBhvr>
                                      <p:to>
                                        <p:strVal val="visible"/>
                                      </p:to>
                                    </p:set>
                                    <p:animEffect transition="in" filter="fade">
                                      <p:cBhvr>
                                        <p:cTn id="10" dur="500"/>
                                        <p:tgtEl>
                                          <p:spTgt spid="84"/>
                                        </p:tgtEl>
                                      </p:cBhvr>
                                    </p:animEffect>
                                  </p:childTnLst>
                                </p:cTn>
                              </p:par>
                              <p:par>
                                <p:cTn id="11" presetID="31" presetClass="entr" presetSubtype="0" fill="hold" grpId="0" nodeType="withEffect">
                                  <p:stCondLst>
                                    <p:cond delay="1000"/>
                                  </p:stCondLst>
                                  <p:childTnLst>
                                    <p:set>
                                      <p:cBhvr>
                                        <p:cTn id="12" dur="1" fill="hold">
                                          <p:stCondLst>
                                            <p:cond delay="0"/>
                                          </p:stCondLst>
                                        </p:cTn>
                                        <p:tgtEl>
                                          <p:spTgt spid="85"/>
                                        </p:tgtEl>
                                        <p:attrNameLst>
                                          <p:attrName>style.visibility</p:attrName>
                                        </p:attrNameLst>
                                      </p:cBhvr>
                                      <p:to>
                                        <p:strVal val="visible"/>
                                      </p:to>
                                    </p:set>
                                    <p:anim calcmode="lin" valueType="num">
                                      <p:cBhvr>
                                        <p:cTn id="13" dur="1000" fill="hold"/>
                                        <p:tgtEl>
                                          <p:spTgt spid="85"/>
                                        </p:tgtEl>
                                        <p:attrNameLst>
                                          <p:attrName>ppt_w</p:attrName>
                                        </p:attrNameLst>
                                      </p:cBhvr>
                                      <p:tavLst>
                                        <p:tav tm="0">
                                          <p:val>
                                            <p:fltVal val="0"/>
                                          </p:val>
                                        </p:tav>
                                        <p:tav tm="100000">
                                          <p:val>
                                            <p:strVal val="#ppt_w"/>
                                          </p:val>
                                        </p:tav>
                                      </p:tavLst>
                                    </p:anim>
                                    <p:anim calcmode="lin" valueType="num">
                                      <p:cBhvr>
                                        <p:cTn id="14" dur="1000" fill="hold"/>
                                        <p:tgtEl>
                                          <p:spTgt spid="85"/>
                                        </p:tgtEl>
                                        <p:attrNameLst>
                                          <p:attrName>ppt_h</p:attrName>
                                        </p:attrNameLst>
                                      </p:cBhvr>
                                      <p:tavLst>
                                        <p:tav tm="0">
                                          <p:val>
                                            <p:fltVal val="0"/>
                                          </p:val>
                                        </p:tav>
                                        <p:tav tm="100000">
                                          <p:val>
                                            <p:strVal val="#ppt_h"/>
                                          </p:val>
                                        </p:tav>
                                      </p:tavLst>
                                    </p:anim>
                                    <p:anim calcmode="lin" valueType="num">
                                      <p:cBhvr>
                                        <p:cTn id="15" dur="1000" fill="hold"/>
                                        <p:tgtEl>
                                          <p:spTgt spid="85"/>
                                        </p:tgtEl>
                                        <p:attrNameLst>
                                          <p:attrName>style.rotation</p:attrName>
                                        </p:attrNameLst>
                                      </p:cBhvr>
                                      <p:tavLst>
                                        <p:tav tm="0">
                                          <p:val>
                                            <p:fltVal val="90"/>
                                          </p:val>
                                        </p:tav>
                                        <p:tav tm="100000">
                                          <p:val>
                                            <p:fltVal val="0"/>
                                          </p:val>
                                        </p:tav>
                                      </p:tavLst>
                                    </p:anim>
                                    <p:animEffect transition="in" filter="fade">
                                      <p:cBhvr>
                                        <p:cTn id="16" dur="1000"/>
                                        <p:tgtEl>
                                          <p:spTgt spid="85"/>
                                        </p:tgtEl>
                                      </p:cBhvr>
                                    </p:animEffect>
                                  </p:childTnLst>
                                </p:cTn>
                              </p:par>
                              <p:par>
                                <p:cTn id="17" presetID="31" presetClass="entr" presetSubtype="0" fill="hold" grpId="0" nodeType="withEffect">
                                  <p:stCondLst>
                                    <p:cond delay="1000"/>
                                  </p:stCondLst>
                                  <p:childTnLst>
                                    <p:set>
                                      <p:cBhvr>
                                        <p:cTn id="18" dur="1" fill="hold">
                                          <p:stCondLst>
                                            <p:cond delay="0"/>
                                          </p:stCondLst>
                                        </p:cTn>
                                        <p:tgtEl>
                                          <p:spTgt spid="98"/>
                                        </p:tgtEl>
                                        <p:attrNameLst>
                                          <p:attrName>style.visibility</p:attrName>
                                        </p:attrNameLst>
                                      </p:cBhvr>
                                      <p:to>
                                        <p:strVal val="visible"/>
                                      </p:to>
                                    </p:set>
                                    <p:anim calcmode="lin" valueType="num">
                                      <p:cBhvr>
                                        <p:cTn id="19" dur="1000" fill="hold"/>
                                        <p:tgtEl>
                                          <p:spTgt spid="98"/>
                                        </p:tgtEl>
                                        <p:attrNameLst>
                                          <p:attrName>ppt_w</p:attrName>
                                        </p:attrNameLst>
                                      </p:cBhvr>
                                      <p:tavLst>
                                        <p:tav tm="0">
                                          <p:val>
                                            <p:fltVal val="0"/>
                                          </p:val>
                                        </p:tav>
                                        <p:tav tm="100000">
                                          <p:val>
                                            <p:strVal val="#ppt_w"/>
                                          </p:val>
                                        </p:tav>
                                      </p:tavLst>
                                    </p:anim>
                                    <p:anim calcmode="lin" valueType="num">
                                      <p:cBhvr>
                                        <p:cTn id="20" dur="1000" fill="hold"/>
                                        <p:tgtEl>
                                          <p:spTgt spid="98"/>
                                        </p:tgtEl>
                                        <p:attrNameLst>
                                          <p:attrName>ppt_h</p:attrName>
                                        </p:attrNameLst>
                                      </p:cBhvr>
                                      <p:tavLst>
                                        <p:tav tm="0">
                                          <p:val>
                                            <p:fltVal val="0"/>
                                          </p:val>
                                        </p:tav>
                                        <p:tav tm="100000">
                                          <p:val>
                                            <p:strVal val="#ppt_h"/>
                                          </p:val>
                                        </p:tav>
                                      </p:tavLst>
                                    </p:anim>
                                    <p:anim calcmode="lin" valueType="num">
                                      <p:cBhvr>
                                        <p:cTn id="21" dur="1000" fill="hold"/>
                                        <p:tgtEl>
                                          <p:spTgt spid="98"/>
                                        </p:tgtEl>
                                        <p:attrNameLst>
                                          <p:attrName>style.rotation</p:attrName>
                                        </p:attrNameLst>
                                      </p:cBhvr>
                                      <p:tavLst>
                                        <p:tav tm="0">
                                          <p:val>
                                            <p:fltVal val="90"/>
                                          </p:val>
                                        </p:tav>
                                        <p:tav tm="100000">
                                          <p:val>
                                            <p:fltVal val="0"/>
                                          </p:val>
                                        </p:tav>
                                      </p:tavLst>
                                    </p:anim>
                                    <p:animEffect transition="in" filter="fade">
                                      <p:cBhvr>
                                        <p:cTn id="22" dur="1000"/>
                                        <p:tgtEl>
                                          <p:spTgt spid="98"/>
                                        </p:tgtEl>
                                      </p:cBhvr>
                                    </p:animEffect>
                                  </p:childTnLst>
                                </p:cTn>
                              </p:par>
                              <p:par>
                                <p:cTn id="23" presetID="31" presetClass="entr" presetSubtype="0" fill="hold" grpId="0" nodeType="withEffect">
                                  <p:stCondLst>
                                    <p:cond delay="1000"/>
                                  </p:stCondLst>
                                  <p:childTnLst>
                                    <p:set>
                                      <p:cBhvr>
                                        <p:cTn id="24" dur="1" fill="hold">
                                          <p:stCondLst>
                                            <p:cond delay="0"/>
                                          </p:stCondLst>
                                        </p:cTn>
                                        <p:tgtEl>
                                          <p:spTgt spid="95"/>
                                        </p:tgtEl>
                                        <p:attrNameLst>
                                          <p:attrName>style.visibility</p:attrName>
                                        </p:attrNameLst>
                                      </p:cBhvr>
                                      <p:to>
                                        <p:strVal val="visible"/>
                                      </p:to>
                                    </p:set>
                                    <p:anim calcmode="lin" valueType="num">
                                      <p:cBhvr>
                                        <p:cTn id="25" dur="1000" fill="hold"/>
                                        <p:tgtEl>
                                          <p:spTgt spid="95"/>
                                        </p:tgtEl>
                                        <p:attrNameLst>
                                          <p:attrName>ppt_w</p:attrName>
                                        </p:attrNameLst>
                                      </p:cBhvr>
                                      <p:tavLst>
                                        <p:tav tm="0">
                                          <p:val>
                                            <p:fltVal val="0"/>
                                          </p:val>
                                        </p:tav>
                                        <p:tav tm="100000">
                                          <p:val>
                                            <p:strVal val="#ppt_w"/>
                                          </p:val>
                                        </p:tav>
                                      </p:tavLst>
                                    </p:anim>
                                    <p:anim calcmode="lin" valueType="num">
                                      <p:cBhvr>
                                        <p:cTn id="26" dur="1000" fill="hold"/>
                                        <p:tgtEl>
                                          <p:spTgt spid="95"/>
                                        </p:tgtEl>
                                        <p:attrNameLst>
                                          <p:attrName>ppt_h</p:attrName>
                                        </p:attrNameLst>
                                      </p:cBhvr>
                                      <p:tavLst>
                                        <p:tav tm="0">
                                          <p:val>
                                            <p:fltVal val="0"/>
                                          </p:val>
                                        </p:tav>
                                        <p:tav tm="100000">
                                          <p:val>
                                            <p:strVal val="#ppt_h"/>
                                          </p:val>
                                        </p:tav>
                                      </p:tavLst>
                                    </p:anim>
                                    <p:anim calcmode="lin" valueType="num">
                                      <p:cBhvr>
                                        <p:cTn id="27" dur="1000" fill="hold"/>
                                        <p:tgtEl>
                                          <p:spTgt spid="95"/>
                                        </p:tgtEl>
                                        <p:attrNameLst>
                                          <p:attrName>style.rotation</p:attrName>
                                        </p:attrNameLst>
                                      </p:cBhvr>
                                      <p:tavLst>
                                        <p:tav tm="0">
                                          <p:val>
                                            <p:fltVal val="90"/>
                                          </p:val>
                                        </p:tav>
                                        <p:tav tm="100000">
                                          <p:val>
                                            <p:fltVal val="0"/>
                                          </p:val>
                                        </p:tav>
                                      </p:tavLst>
                                    </p:anim>
                                    <p:animEffect transition="in" filter="fade">
                                      <p:cBhvr>
                                        <p:cTn id="28" dur="1000"/>
                                        <p:tgtEl>
                                          <p:spTgt spid="95"/>
                                        </p:tgtEl>
                                      </p:cBhvr>
                                    </p:animEffect>
                                  </p:childTnLst>
                                </p:cTn>
                              </p:par>
                              <p:par>
                                <p:cTn id="29" presetID="31" presetClass="entr" presetSubtype="0" fill="hold" grpId="0" nodeType="withEffect">
                                  <p:stCondLst>
                                    <p:cond delay="1000"/>
                                  </p:stCondLst>
                                  <p:childTnLst>
                                    <p:set>
                                      <p:cBhvr>
                                        <p:cTn id="30" dur="1" fill="hold">
                                          <p:stCondLst>
                                            <p:cond delay="0"/>
                                          </p:stCondLst>
                                        </p:cTn>
                                        <p:tgtEl>
                                          <p:spTgt spid="99"/>
                                        </p:tgtEl>
                                        <p:attrNameLst>
                                          <p:attrName>style.visibility</p:attrName>
                                        </p:attrNameLst>
                                      </p:cBhvr>
                                      <p:to>
                                        <p:strVal val="visible"/>
                                      </p:to>
                                    </p:set>
                                    <p:anim calcmode="lin" valueType="num">
                                      <p:cBhvr>
                                        <p:cTn id="31" dur="1000" fill="hold"/>
                                        <p:tgtEl>
                                          <p:spTgt spid="99"/>
                                        </p:tgtEl>
                                        <p:attrNameLst>
                                          <p:attrName>ppt_w</p:attrName>
                                        </p:attrNameLst>
                                      </p:cBhvr>
                                      <p:tavLst>
                                        <p:tav tm="0">
                                          <p:val>
                                            <p:fltVal val="0"/>
                                          </p:val>
                                        </p:tav>
                                        <p:tav tm="100000">
                                          <p:val>
                                            <p:strVal val="#ppt_w"/>
                                          </p:val>
                                        </p:tav>
                                      </p:tavLst>
                                    </p:anim>
                                    <p:anim calcmode="lin" valueType="num">
                                      <p:cBhvr>
                                        <p:cTn id="32" dur="1000" fill="hold"/>
                                        <p:tgtEl>
                                          <p:spTgt spid="99"/>
                                        </p:tgtEl>
                                        <p:attrNameLst>
                                          <p:attrName>ppt_h</p:attrName>
                                        </p:attrNameLst>
                                      </p:cBhvr>
                                      <p:tavLst>
                                        <p:tav tm="0">
                                          <p:val>
                                            <p:fltVal val="0"/>
                                          </p:val>
                                        </p:tav>
                                        <p:tav tm="100000">
                                          <p:val>
                                            <p:strVal val="#ppt_h"/>
                                          </p:val>
                                        </p:tav>
                                      </p:tavLst>
                                    </p:anim>
                                    <p:anim calcmode="lin" valueType="num">
                                      <p:cBhvr>
                                        <p:cTn id="33" dur="1000" fill="hold"/>
                                        <p:tgtEl>
                                          <p:spTgt spid="99"/>
                                        </p:tgtEl>
                                        <p:attrNameLst>
                                          <p:attrName>style.rotation</p:attrName>
                                        </p:attrNameLst>
                                      </p:cBhvr>
                                      <p:tavLst>
                                        <p:tav tm="0">
                                          <p:val>
                                            <p:fltVal val="90"/>
                                          </p:val>
                                        </p:tav>
                                        <p:tav tm="100000">
                                          <p:val>
                                            <p:fltVal val="0"/>
                                          </p:val>
                                        </p:tav>
                                      </p:tavLst>
                                    </p:anim>
                                    <p:animEffect transition="in" filter="fade">
                                      <p:cBhvr>
                                        <p:cTn id="34" dur="1000"/>
                                        <p:tgtEl>
                                          <p:spTgt spid="99"/>
                                        </p:tgtEl>
                                      </p:cBhvr>
                                    </p:animEffect>
                                  </p:childTnLst>
                                </p:cTn>
                              </p:par>
                              <p:par>
                                <p:cTn id="35" presetID="31" presetClass="entr" presetSubtype="0" fill="hold" grpId="0" nodeType="withEffect">
                                  <p:stCondLst>
                                    <p:cond delay="1000"/>
                                  </p:stCondLst>
                                  <p:childTnLst>
                                    <p:set>
                                      <p:cBhvr>
                                        <p:cTn id="36" dur="1" fill="hold">
                                          <p:stCondLst>
                                            <p:cond delay="0"/>
                                          </p:stCondLst>
                                        </p:cTn>
                                        <p:tgtEl>
                                          <p:spTgt spid="97"/>
                                        </p:tgtEl>
                                        <p:attrNameLst>
                                          <p:attrName>style.visibility</p:attrName>
                                        </p:attrNameLst>
                                      </p:cBhvr>
                                      <p:to>
                                        <p:strVal val="visible"/>
                                      </p:to>
                                    </p:set>
                                    <p:anim calcmode="lin" valueType="num">
                                      <p:cBhvr>
                                        <p:cTn id="37" dur="1000" fill="hold"/>
                                        <p:tgtEl>
                                          <p:spTgt spid="97"/>
                                        </p:tgtEl>
                                        <p:attrNameLst>
                                          <p:attrName>ppt_w</p:attrName>
                                        </p:attrNameLst>
                                      </p:cBhvr>
                                      <p:tavLst>
                                        <p:tav tm="0">
                                          <p:val>
                                            <p:fltVal val="0"/>
                                          </p:val>
                                        </p:tav>
                                        <p:tav tm="100000">
                                          <p:val>
                                            <p:strVal val="#ppt_w"/>
                                          </p:val>
                                        </p:tav>
                                      </p:tavLst>
                                    </p:anim>
                                    <p:anim calcmode="lin" valueType="num">
                                      <p:cBhvr>
                                        <p:cTn id="38" dur="1000" fill="hold"/>
                                        <p:tgtEl>
                                          <p:spTgt spid="97"/>
                                        </p:tgtEl>
                                        <p:attrNameLst>
                                          <p:attrName>ppt_h</p:attrName>
                                        </p:attrNameLst>
                                      </p:cBhvr>
                                      <p:tavLst>
                                        <p:tav tm="0">
                                          <p:val>
                                            <p:fltVal val="0"/>
                                          </p:val>
                                        </p:tav>
                                        <p:tav tm="100000">
                                          <p:val>
                                            <p:strVal val="#ppt_h"/>
                                          </p:val>
                                        </p:tav>
                                      </p:tavLst>
                                    </p:anim>
                                    <p:anim calcmode="lin" valueType="num">
                                      <p:cBhvr>
                                        <p:cTn id="39" dur="1000" fill="hold"/>
                                        <p:tgtEl>
                                          <p:spTgt spid="97"/>
                                        </p:tgtEl>
                                        <p:attrNameLst>
                                          <p:attrName>style.rotation</p:attrName>
                                        </p:attrNameLst>
                                      </p:cBhvr>
                                      <p:tavLst>
                                        <p:tav tm="0">
                                          <p:val>
                                            <p:fltVal val="90"/>
                                          </p:val>
                                        </p:tav>
                                        <p:tav tm="100000">
                                          <p:val>
                                            <p:fltVal val="0"/>
                                          </p:val>
                                        </p:tav>
                                      </p:tavLst>
                                    </p:anim>
                                    <p:animEffect transition="in" filter="fade">
                                      <p:cBhvr>
                                        <p:cTn id="40" dur="1000"/>
                                        <p:tgtEl>
                                          <p:spTgt spid="97"/>
                                        </p:tgtEl>
                                      </p:cBhvr>
                                    </p:animEffect>
                                  </p:childTnLst>
                                </p:cTn>
                              </p:par>
                              <p:par>
                                <p:cTn id="41" presetID="31" presetClass="entr" presetSubtype="0" fill="hold" grpId="0" nodeType="withEffect">
                                  <p:stCondLst>
                                    <p:cond delay="1000"/>
                                  </p:stCondLst>
                                  <p:childTnLst>
                                    <p:set>
                                      <p:cBhvr>
                                        <p:cTn id="42" dur="1" fill="hold">
                                          <p:stCondLst>
                                            <p:cond delay="0"/>
                                          </p:stCondLst>
                                        </p:cTn>
                                        <p:tgtEl>
                                          <p:spTgt spid="88"/>
                                        </p:tgtEl>
                                        <p:attrNameLst>
                                          <p:attrName>style.visibility</p:attrName>
                                        </p:attrNameLst>
                                      </p:cBhvr>
                                      <p:to>
                                        <p:strVal val="visible"/>
                                      </p:to>
                                    </p:set>
                                    <p:anim calcmode="lin" valueType="num">
                                      <p:cBhvr>
                                        <p:cTn id="43" dur="1000" fill="hold"/>
                                        <p:tgtEl>
                                          <p:spTgt spid="88"/>
                                        </p:tgtEl>
                                        <p:attrNameLst>
                                          <p:attrName>ppt_w</p:attrName>
                                        </p:attrNameLst>
                                      </p:cBhvr>
                                      <p:tavLst>
                                        <p:tav tm="0">
                                          <p:val>
                                            <p:fltVal val="0"/>
                                          </p:val>
                                        </p:tav>
                                        <p:tav tm="100000">
                                          <p:val>
                                            <p:strVal val="#ppt_w"/>
                                          </p:val>
                                        </p:tav>
                                      </p:tavLst>
                                    </p:anim>
                                    <p:anim calcmode="lin" valueType="num">
                                      <p:cBhvr>
                                        <p:cTn id="44" dur="1000" fill="hold"/>
                                        <p:tgtEl>
                                          <p:spTgt spid="88"/>
                                        </p:tgtEl>
                                        <p:attrNameLst>
                                          <p:attrName>ppt_h</p:attrName>
                                        </p:attrNameLst>
                                      </p:cBhvr>
                                      <p:tavLst>
                                        <p:tav tm="0">
                                          <p:val>
                                            <p:fltVal val="0"/>
                                          </p:val>
                                        </p:tav>
                                        <p:tav tm="100000">
                                          <p:val>
                                            <p:strVal val="#ppt_h"/>
                                          </p:val>
                                        </p:tav>
                                      </p:tavLst>
                                    </p:anim>
                                    <p:anim calcmode="lin" valueType="num">
                                      <p:cBhvr>
                                        <p:cTn id="45" dur="1000" fill="hold"/>
                                        <p:tgtEl>
                                          <p:spTgt spid="88"/>
                                        </p:tgtEl>
                                        <p:attrNameLst>
                                          <p:attrName>style.rotation</p:attrName>
                                        </p:attrNameLst>
                                      </p:cBhvr>
                                      <p:tavLst>
                                        <p:tav tm="0">
                                          <p:val>
                                            <p:fltVal val="90"/>
                                          </p:val>
                                        </p:tav>
                                        <p:tav tm="100000">
                                          <p:val>
                                            <p:fltVal val="0"/>
                                          </p:val>
                                        </p:tav>
                                      </p:tavLst>
                                    </p:anim>
                                    <p:animEffect transition="in" filter="fade">
                                      <p:cBhvr>
                                        <p:cTn id="46" dur="1000"/>
                                        <p:tgtEl>
                                          <p:spTgt spid="88"/>
                                        </p:tgtEl>
                                      </p:cBhvr>
                                    </p:animEffect>
                                  </p:childTnLst>
                                </p:cTn>
                              </p:par>
                              <p:par>
                                <p:cTn id="47" presetID="31" presetClass="entr" presetSubtype="0" fill="hold" grpId="0" nodeType="withEffect">
                                  <p:stCondLst>
                                    <p:cond delay="1000"/>
                                  </p:stCondLst>
                                  <p:childTnLst>
                                    <p:set>
                                      <p:cBhvr>
                                        <p:cTn id="48" dur="1" fill="hold">
                                          <p:stCondLst>
                                            <p:cond delay="0"/>
                                          </p:stCondLst>
                                        </p:cTn>
                                        <p:tgtEl>
                                          <p:spTgt spid="90"/>
                                        </p:tgtEl>
                                        <p:attrNameLst>
                                          <p:attrName>style.visibility</p:attrName>
                                        </p:attrNameLst>
                                      </p:cBhvr>
                                      <p:to>
                                        <p:strVal val="visible"/>
                                      </p:to>
                                    </p:set>
                                    <p:anim calcmode="lin" valueType="num">
                                      <p:cBhvr>
                                        <p:cTn id="49" dur="1000" fill="hold"/>
                                        <p:tgtEl>
                                          <p:spTgt spid="90"/>
                                        </p:tgtEl>
                                        <p:attrNameLst>
                                          <p:attrName>ppt_w</p:attrName>
                                        </p:attrNameLst>
                                      </p:cBhvr>
                                      <p:tavLst>
                                        <p:tav tm="0">
                                          <p:val>
                                            <p:fltVal val="0"/>
                                          </p:val>
                                        </p:tav>
                                        <p:tav tm="100000">
                                          <p:val>
                                            <p:strVal val="#ppt_w"/>
                                          </p:val>
                                        </p:tav>
                                      </p:tavLst>
                                    </p:anim>
                                    <p:anim calcmode="lin" valueType="num">
                                      <p:cBhvr>
                                        <p:cTn id="50" dur="1000" fill="hold"/>
                                        <p:tgtEl>
                                          <p:spTgt spid="90"/>
                                        </p:tgtEl>
                                        <p:attrNameLst>
                                          <p:attrName>ppt_h</p:attrName>
                                        </p:attrNameLst>
                                      </p:cBhvr>
                                      <p:tavLst>
                                        <p:tav tm="0">
                                          <p:val>
                                            <p:fltVal val="0"/>
                                          </p:val>
                                        </p:tav>
                                        <p:tav tm="100000">
                                          <p:val>
                                            <p:strVal val="#ppt_h"/>
                                          </p:val>
                                        </p:tav>
                                      </p:tavLst>
                                    </p:anim>
                                    <p:anim calcmode="lin" valueType="num">
                                      <p:cBhvr>
                                        <p:cTn id="51" dur="1000" fill="hold"/>
                                        <p:tgtEl>
                                          <p:spTgt spid="90"/>
                                        </p:tgtEl>
                                        <p:attrNameLst>
                                          <p:attrName>style.rotation</p:attrName>
                                        </p:attrNameLst>
                                      </p:cBhvr>
                                      <p:tavLst>
                                        <p:tav tm="0">
                                          <p:val>
                                            <p:fltVal val="90"/>
                                          </p:val>
                                        </p:tav>
                                        <p:tav tm="100000">
                                          <p:val>
                                            <p:fltVal val="0"/>
                                          </p:val>
                                        </p:tav>
                                      </p:tavLst>
                                    </p:anim>
                                    <p:animEffect transition="in" filter="fade">
                                      <p:cBhvr>
                                        <p:cTn id="52" dur="1000"/>
                                        <p:tgtEl>
                                          <p:spTgt spid="90"/>
                                        </p:tgtEl>
                                      </p:cBhvr>
                                    </p:animEffect>
                                  </p:childTnLst>
                                </p:cTn>
                              </p:par>
                              <p:par>
                                <p:cTn id="53" presetID="31" presetClass="entr" presetSubtype="0" fill="hold" grpId="0" nodeType="withEffect">
                                  <p:stCondLst>
                                    <p:cond delay="1000"/>
                                  </p:stCondLst>
                                  <p:childTnLst>
                                    <p:set>
                                      <p:cBhvr>
                                        <p:cTn id="54" dur="1" fill="hold">
                                          <p:stCondLst>
                                            <p:cond delay="0"/>
                                          </p:stCondLst>
                                        </p:cTn>
                                        <p:tgtEl>
                                          <p:spTgt spid="86"/>
                                        </p:tgtEl>
                                        <p:attrNameLst>
                                          <p:attrName>style.visibility</p:attrName>
                                        </p:attrNameLst>
                                      </p:cBhvr>
                                      <p:to>
                                        <p:strVal val="visible"/>
                                      </p:to>
                                    </p:set>
                                    <p:anim calcmode="lin" valueType="num">
                                      <p:cBhvr>
                                        <p:cTn id="55" dur="1000" fill="hold"/>
                                        <p:tgtEl>
                                          <p:spTgt spid="86"/>
                                        </p:tgtEl>
                                        <p:attrNameLst>
                                          <p:attrName>ppt_w</p:attrName>
                                        </p:attrNameLst>
                                      </p:cBhvr>
                                      <p:tavLst>
                                        <p:tav tm="0">
                                          <p:val>
                                            <p:fltVal val="0"/>
                                          </p:val>
                                        </p:tav>
                                        <p:tav tm="100000">
                                          <p:val>
                                            <p:strVal val="#ppt_w"/>
                                          </p:val>
                                        </p:tav>
                                      </p:tavLst>
                                    </p:anim>
                                    <p:anim calcmode="lin" valueType="num">
                                      <p:cBhvr>
                                        <p:cTn id="56" dur="1000" fill="hold"/>
                                        <p:tgtEl>
                                          <p:spTgt spid="86"/>
                                        </p:tgtEl>
                                        <p:attrNameLst>
                                          <p:attrName>ppt_h</p:attrName>
                                        </p:attrNameLst>
                                      </p:cBhvr>
                                      <p:tavLst>
                                        <p:tav tm="0">
                                          <p:val>
                                            <p:fltVal val="0"/>
                                          </p:val>
                                        </p:tav>
                                        <p:tav tm="100000">
                                          <p:val>
                                            <p:strVal val="#ppt_h"/>
                                          </p:val>
                                        </p:tav>
                                      </p:tavLst>
                                    </p:anim>
                                    <p:anim calcmode="lin" valueType="num">
                                      <p:cBhvr>
                                        <p:cTn id="57" dur="1000" fill="hold"/>
                                        <p:tgtEl>
                                          <p:spTgt spid="86"/>
                                        </p:tgtEl>
                                        <p:attrNameLst>
                                          <p:attrName>style.rotation</p:attrName>
                                        </p:attrNameLst>
                                      </p:cBhvr>
                                      <p:tavLst>
                                        <p:tav tm="0">
                                          <p:val>
                                            <p:fltVal val="90"/>
                                          </p:val>
                                        </p:tav>
                                        <p:tav tm="100000">
                                          <p:val>
                                            <p:fltVal val="0"/>
                                          </p:val>
                                        </p:tav>
                                      </p:tavLst>
                                    </p:anim>
                                    <p:animEffect transition="in" filter="fade">
                                      <p:cBhvr>
                                        <p:cTn id="58" dur="1000"/>
                                        <p:tgtEl>
                                          <p:spTgt spid="86"/>
                                        </p:tgtEl>
                                      </p:cBhvr>
                                    </p:animEffect>
                                  </p:childTnLst>
                                </p:cTn>
                              </p:par>
                              <p:par>
                                <p:cTn id="59" presetID="31" presetClass="entr" presetSubtype="0" fill="hold" grpId="0" nodeType="withEffect">
                                  <p:stCondLst>
                                    <p:cond delay="1000"/>
                                  </p:stCondLst>
                                  <p:childTnLst>
                                    <p:set>
                                      <p:cBhvr>
                                        <p:cTn id="60" dur="1" fill="hold">
                                          <p:stCondLst>
                                            <p:cond delay="0"/>
                                          </p:stCondLst>
                                        </p:cTn>
                                        <p:tgtEl>
                                          <p:spTgt spid="91"/>
                                        </p:tgtEl>
                                        <p:attrNameLst>
                                          <p:attrName>style.visibility</p:attrName>
                                        </p:attrNameLst>
                                      </p:cBhvr>
                                      <p:to>
                                        <p:strVal val="visible"/>
                                      </p:to>
                                    </p:set>
                                    <p:anim calcmode="lin" valueType="num">
                                      <p:cBhvr>
                                        <p:cTn id="61" dur="1000" fill="hold"/>
                                        <p:tgtEl>
                                          <p:spTgt spid="91"/>
                                        </p:tgtEl>
                                        <p:attrNameLst>
                                          <p:attrName>ppt_w</p:attrName>
                                        </p:attrNameLst>
                                      </p:cBhvr>
                                      <p:tavLst>
                                        <p:tav tm="0">
                                          <p:val>
                                            <p:fltVal val="0"/>
                                          </p:val>
                                        </p:tav>
                                        <p:tav tm="100000">
                                          <p:val>
                                            <p:strVal val="#ppt_w"/>
                                          </p:val>
                                        </p:tav>
                                      </p:tavLst>
                                    </p:anim>
                                    <p:anim calcmode="lin" valueType="num">
                                      <p:cBhvr>
                                        <p:cTn id="62" dur="1000" fill="hold"/>
                                        <p:tgtEl>
                                          <p:spTgt spid="91"/>
                                        </p:tgtEl>
                                        <p:attrNameLst>
                                          <p:attrName>ppt_h</p:attrName>
                                        </p:attrNameLst>
                                      </p:cBhvr>
                                      <p:tavLst>
                                        <p:tav tm="0">
                                          <p:val>
                                            <p:fltVal val="0"/>
                                          </p:val>
                                        </p:tav>
                                        <p:tav tm="100000">
                                          <p:val>
                                            <p:strVal val="#ppt_h"/>
                                          </p:val>
                                        </p:tav>
                                      </p:tavLst>
                                    </p:anim>
                                    <p:anim calcmode="lin" valueType="num">
                                      <p:cBhvr>
                                        <p:cTn id="63" dur="1000" fill="hold"/>
                                        <p:tgtEl>
                                          <p:spTgt spid="91"/>
                                        </p:tgtEl>
                                        <p:attrNameLst>
                                          <p:attrName>style.rotation</p:attrName>
                                        </p:attrNameLst>
                                      </p:cBhvr>
                                      <p:tavLst>
                                        <p:tav tm="0">
                                          <p:val>
                                            <p:fltVal val="90"/>
                                          </p:val>
                                        </p:tav>
                                        <p:tav tm="100000">
                                          <p:val>
                                            <p:fltVal val="0"/>
                                          </p:val>
                                        </p:tav>
                                      </p:tavLst>
                                    </p:anim>
                                    <p:animEffect transition="in" filter="fade">
                                      <p:cBhvr>
                                        <p:cTn id="64" dur="1000"/>
                                        <p:tgtEl>
                                          <p:spTgt spid="91"/>
                                        </p:tgtEl>
                                      </p:cBhvr>
                                    </p:animEffect>
                                  </p:childTnLst>
                                </p:cTn>
                              </p:par>
                              <p:par>
                                <p:cTn id="65" presetID="31" presetClass="entr" presetSubtype="0" fill="hold" grpId="0" nodeType="withEffect">
                                  <p:stCondLst>
                                    <p:cond delay="1000"/>
                                  </p:stCondLst>
                                  <p:childTnLst>
                                    <p:set>
                                      <p:cBhvr>
                                        <p:cTn id="66" dur="1" fill="hold">
                                          <p:stCondLst>
                                            <p:cond delay="0"/>
                                          </p:stCondLst>
                                        </p:cTn>
                                        <p:tgtEl>
                                          <p:spTgt spid="92"/>
                                        </p:tgtEl>
                                        <p:attrNameLst>
                                          <p:attrName>style.visibility</p:attrName>
                                        </p:attrNameLst>
                                      </p:cBhvr>
                                      <p:to>
                                        <p:strVal val="visible"/>
                                      </p:to>
                                    </p:set>
                                    <p:anim calcmode="lin" valueType="num">
                                      <p:cBhvr>
                                        <p:cTn id="67" dur="1000" fill="hold"/>
                                        <p:tgtEl>
                                          <p:spTgt spid="92"/>
                                        </p:tgtEl>
                                        <p:attrNameLst>
                                          <p:attrName>ppt_w</p:attrName>
                                        </p:attrNameLst>
                                      </p:cBhvr>
                                      <p:tavLst>
                                        <p:tav tm="0">
                                          <p:val>
                                            <p:fltVal val="0"/>
                                          </p:val>
                                        </p:tav>
                                        <p:tav tm="100000">
                                          <p:val>
                                            <p:strVal val="#ppt_w"/>
                                          </p:val>
                                        </p:tav>
                                      </p:tavLst>
                                    </p:anim>
                                    <p:anim calcmode="lin" valueType="num">
                                      <p:cBhvr>
                                        <p:cTn id="68" dur="1000" fill="hold"/>
                                        <p:tgtEl>
                                          <p:spTgt spid="92"/>
                                        </p:tgtEl>
                                        <p:attrNameLst>
                                          <p:attrName>ppt_h</p:attrName>
                                        </p:attrNameLst>
                                      </p:cBhvr>
                                      <p:tavLst>
                                        <p:tav tm="0">
                                          <p:val>
                                            <p:fltVal val="0"/>
                                          </p:val>
                                        </p:tav>
                                        <p:tav tm="100000">
                                          <p:val>
                                            <p:strVal val="#ppt_h"/>
                                          </p:val>
                                        </p:tav>
                                      </p:tavLst>
                                    </p:anim>
                                    <p:anim calcmode="lin" valueType="num">
                                      <p:cBhvr>
                                        <p:cTn id="69" dur="1000" fill="hold"/>
                                        <p:tgtEl>
                                          <p:spTgt spid="92"/>
                                        </p:tgtEl>
                                        <p:attrNameLst>
                                          <p:attrName>style.rotation</p:attrName>
                                        </p:attrNameLst>
                                      </p:cBhvr>
                                      <p:tavLst>
                                        <p:tav tm="0">
                                          <p:val>
                                            <p:fltVal val="90"/>
                                          </p:val>
                                        </p:tav>
                                        <p:tav tm="100000">
                                          <p:val>
                                            <p:fltVal val="0"/>
                                          </p:val>
                                        </p:tav>
                                      </p:tavLst>
                                    </p:anim>
                                    <p:animEffect transition="in" filter="fade">
                                      <p:cBhvr>
                                        <p:cTn id="70" dur="1000"/>
                                        <p:tgtEl>
                                          <p:spTgt spid="92"/>
                                        </p:tgtEl>
                                      </p:cBhvr>
                                    </p:animEffect>
                                  </p:childTnLst>
                                </p:cTn>
                              </p:par>
                              <p:par>
                                <p:cTn id="71" presetID="31" presetClass="entr" presetSubtype="0" fill="hold" grpId="0" nodeType="withEffect">
                                  <p:stCondLst>
                                    <p:cond delay="1000"/>
                                  </p:stCondLst>
                                  <p:childTnLst>
                                    <p:set>
                                      <p:cBhvr>
                                        <p:cTn id="72" dur="1" fill="hold">
                                          <p:stCondLst>
                                            <p:cond delay="0"/>
                                          </p:stCondLst>
                                        </p:cTn>
                                        <p:tgtEl>
                                          <p:spTgt spid="94"/>
                                        </p:tgtEl>
                                        <p:attrNameLst>
                                          <p:attrName>style.visibility</p:attrName>
                                        </p:attrNameLst>
                                      </p:cBhvr>
                                      <p:to>
                                        <p:strVal val="visible"/>
                                      </p:to>
                                    </p:set>
                                    <p:anim calcmode="lin" valueType="num">
                                      <p:cBhvr>
                                        <p:cTn id="73" dur="1000" fill="hold"/>
                                        <p:tgtEl>
                                          <p:spTgt spid="94"/>
                                        </p:tgtEl>
                                        <p:attrNameLst>
                                          <p:attrName>ppt_w</p:attrName>
                                        </p:attrNameLst>
                                      </p:cBhvr>
                                      <p:tavLst>
                                        <p:tav tm="0">
                                          <p:val>
                                            <p:fltVal val="0"/>
                                          </p:val>
                                        </p:tav>
                                        <p:tav tm="100000">
                                          <p:val>
                                            <p:strVal val="#ppt_w"/>
                                          </p:val>
                                        </p:tav>
                                      </p:tavLst>
                                    </p:anim>
                                    <p:anim calcmode="lin" valueType="num">
                                      <p:cBhvr>
                                        <p:cTn id="74" dur="1000" fill="hold"/>
                                        <p:tgtEl>
                                          <p:spTgt spid="94"/>
                                        </p:tgtEl>
                                        <p:attrNameLst>
                                          <p:attrName>ppt_h</p:attrName>
                                        </p:attrNameLst>
                                      </p:cBhvr>
                                      <p:tavLst>
                                        <p:tav tm="0">
                                          <p:val>
                                            <p:fltVal val="0"/>
                                          </p:val>
                                        </p:tav>
                                        <p:tav tm="100000">
                                          <p:val>
                                            <p:strVal val="#ppt_h"/>
                                          </p:val>
                                        </p:tav>
                                      </p:tavLst>
                                    </p:anim>
                                    <p:anim calcmode="lin" valueType="num">
                                      <p:cBhvr>
                                        <p:cTn id="75" dur="1000" fill="hold"/>
                                        <p:tgtEl>
                                          <p:spTgt spid="94"/>
                                        </p:tgtEl>
                                        <p:attrNameLst>
                                          <p:attrName>style.rotation</p:attrName>
                                        </p:attrNameLst>
                                      </p:cBhvr>
                                      <p:tavLst>
                                        <p:tav tm="0">
                                          <p:val>
                                            <p:fltVal val="90"/>
                                          </p:val>
                                        </p:tav>
                                        <p:tav tm="100000">
                                          <p:val>
                                            <p:fltVal val="0"/>
                                          </p:val>
                                        </p:tav>
                                      </p:tavLst>
                                    </p:anim>
                                    <p:animEffect transition="in" filter="fade">
                                      <p:cBhvr>
                                        <p:cTn id="76" dur="1000"/>
                                        <p:tgtEl>
                                          <p:spTgt spid="94"/>
                                        </p:tgtEl>
                                      </p:cBhvr>
                                    </p:animEffect>
                                  </p:childTnLst>
                                </p:cTn>
                              </p:par>
                              <p:par>
                                <p:cTn id="77" presetID="31" presetClass="entr" presetSubtype="0" fill="hold" grpId="0" nodeType="withEffect">
                                  <p:stCondLst>
                                    <p:cond delay="1000"/>
                                  </p:stCondLst>
                                  <p:childTnLst>
                                    <p:set>
                                      <p:cBhvr>
                                        <p:cTn id="78" dur="1" fill="hold">
                                          <p:stCondLst>
                                            <p:cond delay="0"/>
                                          </p:stCondLst>
                                        </p:cTn>
                                        <p:tgtEl>
                                          <p:spTgt spid="96"/>
                                        </p:tgtEl>
                                        <p:attrNameLst>
                                          <p:attrName>style.visibility</p:attrName>
                                        </p:attrNameLst>
                                      </p:cBhvr>
                                      <p:to>
                                        <p:strVal val="visible"/>
                                      </p:to>
                                    </p:set>
                                    <p:anim calcmode="lin" valueType="num">
                                      <p:cBhvr>
                                        <p:cTn id="79" dur="1000" fill="hold"/>
                                        <p:tgtEl>
                                          <p:spTgt spid="96"/>
                                        </p:tgtEl>
                                        <p:attrNameLst>
                                          <p:attrName>ppt_w</p:attrName>
                                        </p:attrNameLst>
                                      </p:cBhvr>
                                      <p:tavLst>
                                        <p:tav tm="0">
                                          <p:val>
                                            <p:fltVal val="0"/>
                                          </p:val>
                                        </p:tav>
                                        <p:tav tm="100000">
                                          <p:val>
                                            <p:strVal val="#ppt_w"/>
                                          </p:val>
                                        </p:tav>
                                      </p:tavLst>
                                    </p:anim>
                                    <p:anim calcmode="lin" valueType="num">
                                      <p:cBhvr>
                                        <p:cTn id="80" dur="1000" fill="hold"/>
                                        <p:tgtEl>
                                          <p:spTgt spid="96"/>
                                        </p:tgtEl>
                                        <p:attrNameLst>
                                          <p:attrName>ppt_h</p:attrName>
                                        </p:attrNameLst>
                                      </p:cBhvr>
                                      <p:tavLst>
                                        <p:tav tm="0">
                                          <p:val>
                                            <p:fltVal val="0"/>
                                          </p:val>
                                        </p:tav>
                                        <p:tav tm="100000">
                                          <p:val>
                                            <p:strVal val="#ppt_h"/>
                                          </p:val>
                                        </p:tav>
                                      </p:tavLst>
                                    </p:anim>
                                    <p:anim calcmode="lin" valueType="num">
                                      <p:cBhvr>
                                        <p:cTn id="81" dur="1000" fill="hold"/>
                                        <p:tgtEl>
                                          <p:spTgt spid="96"/>
                                        </p:tgtEl>
                                        <p:attrNameLst>
                                          <p:attrName>style.rotation</p:attrName>
                                        </p:attrNameLst>
                                      </p:cBhvr>
                                      <p:tavLst>
                                        <p:tav tm="0">
                                          <p:val>
                                            <p:fltVal val="90"/>
                                          </p:val>
                                        </p:tav>
                                        <p:tav tm="100000">
                                          <p:val>
                                            <p:fltVal val="0"/>
                                          </p:val>
                                        </p:tav>
                                      </p:tavLst>
                                    </p:anim>
                                    <p:animEffect transition="in" filter="fade">
                                      <p:cBhvr>
                                        <p:cTn id="82" dur="1000"/>
                                        <p:tgtEl>
                                          <p:spTgt spid="96"/>
                                        </p:tgtEl>
                                      </p:cBhvr>
                                    </p:animEffect>
                                  </p:childTnLst>
                                </p:cTn>
                              </p:par>
                              <p:par>
                                <p:cTn id="83" presetID="31" presetClass="entr" presetSubtype="0" fill="hold" grpId="0" nodeType="withEffect">
                                  <p:stCondLst>
                                    <p:cond delay="1000"/>
                                  </p:stCondLst>
                                  <p:childTnLst>
                                    <p:set>
                                      <p:cBhvr>
                                        <p:cTn id="84" dur="1" fill="hold">
                                          <p:stCondLst>
                                            <p:cond delay="0"/>
                                          </p:stCondLst>
                                        </p:cTn>
                                        <p:tgtEl>
                                          <p:spTgt spid="87"/>
                                        </p:tgtEl>
                                        <p:attrNameLst>
                                          <p:attrName>style.visibility</p:attrName>
                                        </p:attrNameLst>
                                      </p:cBhvr>
                                      <p:to>
                                        <p:strVal val="visible"/>
                                      </p:to>
                                    </p:set>
                                    <p:anim calcmode="lin" valueType="num">
                                      <p:cBhvr>
                                        <p:cTn id="85" dur="1000" fill="hold"/>
                                        <p:tgtEl>
                                          <p:spTgt spid="87"/>
                                        </p:tgtEl>
                                        <p:attrNameLst>
                                          <p:attrName>ppt_w</p:attrName>
                                        </p:attrNameLst>
                                      </p:cBhvr>
                                      <p:tavLst>
                                        <p:tav tm="0">
                                          <p:val>
                                            <p:fltVal val="0"/>
                                          </p:val>
                                        </p:tav>
                                        <p:tav tm="100000">
                                          <p:val>
                                            <p:strVal val="#ppt_w"/>
                                          </p:val>
                                        </p:tav>
                                      </p:tavLst>
                                    </p:anim>
                                    <p:anim calcmode="lin" valueType="num">
                                      <p:cBhvr>
                                        <p:cTn id="86" dur="1000" fill="hold"/>
                                        <p:tgtEl>
                                          <p:spTgt spid="87"/>
                                        </p:tgtEl>
                                        <p:attrNameLst>
                                          <p:attrName>ppt_h</p:attrName>
                                        </p:attrNameLst>
                                      </p:cBhvr>
                                      <p:tavLst>
                                        <p:tav tm="0">
                                          <p:val>
                                            <p:fltVal val="0"/>
                                          </p:val>
                                        </p:tav>
                                        <p:tav tm="100000">
                                          <p:val>
                                            <p:strVal val="#ppt_h"/>
                                          </p:val>
                                        </p:tav>
                                      </p:tavLst>
                                    </p:anim>
                                    <p:anim calcmode="lin" valueType="num">
                                      <p:cBhvr>
                                        <p:cTn id="87" dur="1000" fill="hold"/>
                                        <p:tgtEl>
                                          <p:spTgt spid="87"/>
                                        </p:tgtEl>
                                        <p:attrNameLst>
                                          <p:attrName>style.rotation</p:attrName>
                                        </p:attrNameLst>
                                      </p:cBhvr>
                                      <p:tavLst>
                                        <p:tav tm="0">
                                          <p:val>
                                            <p:fltVal val="90"/>
                                          </p:val>
                                        </p:tav>
                                        <p:tav tm="100000">
                                          <p:val>
                                            <p:fltVal val="0"/>
                                          </p:val>
                                        </p:tav>
                                      </p:tavLst>
                                    </p:anim>
                                    <p:animEffect transition="in" filter="fade">
                                      <p:cBhvr>
                                        <p:cTn id="88" dur="1000"/>
                                        <p:tgtEl>
                                          <p:spTgt spid="87"/>
                                        </p:tgtEl>
                                      </p:cBhvr>
                                    </p:animEffect>
                                  </p:childTnLst>
                                </p:cTn>
                              </p:par>
                              <p:par>
                                <p:cTn id="89" presetID="31" presetClass="entr" presetSubtype="0" fill="hold" grpId="0" nodeType="withEffect">
                                  <p:stCondLst>
                                    <p:cond delay="1000"/>
                                  </p:stCondLst>
                                  <p:childTnLst>
                                    <p:set>
                                      <p:cBhvr>
                                        <p:cTn id="90" dur="1" fill="hold">
                                          <p:stCondLst>
                                            <p:cond delay="0"/>
                                          </p:stCondLst>
                                        </p:cTn>
                                        <p:tgtEl>
                                          <p:spTgt spid="89"/>
                                        </p:tgtEl>
                                        <p:attrNameLst>
                                          <p:attrName>style.visibility</p:attrName>
                                        </p:attrNameLst>
                                      </p:cBhvr>
                                      <p:to>
                                        <p:strVal val="visible"/>
                                      </p:to>
                                    </p:set>
                                    <p:anim calcmode="lin" valueType="num">
                                      <p:cBhvr>
                                        <p:cTn id="91" dur="1000" fill="hold"/>
                                        <p:tgtEl>
                                          <p:spTgt spid="89"/>
                                        </p:tgtEl>
                                        <p:attrNameLst>
                                          <p:attrName>ppt_w</p:attrName>
                                        </p:attrNameLst>
                                      </p:cBhvr>
                                      <p:tavLst>
                                        <p:tav tm="0">
                                          <p:val>
                                            <p:fltVal val="0"/>
                                          </p:val>
                                        </p:tav>
                                        <p:tav tm="100000">
                                          <p:val>
                                            <p:strVal val="#ppt_w"/>
                                          </p:val>
                                        </p:tav>
                                      </p:tavLst>
                                    </p:anim>
                                    <p:anim calcmode="lin" valueType="num">
                                      <p:cBhvr>
                                        <p:cTn id="92" dur="1000" fill="hold"/>
                                        <p:tgtEl>
                                          <p:spTgt spid="89"/>
                                        </p:tgtEl>
                                        <p:attrNameLst>
                                          <p:attrName>ppt_h</p:attrName>
                                        </p:attrNameLst>
                                      </p:cBhvr>
                                      <p:tavLst>
                                        <p:tav tm="0">
                                          <p:val>
                                            <p:fltVal val="0"/>
                                          </p:val>
                                        </p:tav>
                                        <p:tav tm="100000">
                                          <p:val>
                                            <p:strVal val="#ppt_h"/>
                                          </p:val>
                                        </p:tav>
                                      </p:tavLst>
                                    </p:anim>
                                    <p:anim calcmode="lin" valueType="num">
                                      <p:cBhvr>
                                        <p:cTn id="93" dur="1000" fill="hold"/>
                                        <p:tgtEl>
                                          <p:spTgt spid="89"/>
                                        </p:tgtEl>
                                        <p:attrNameLst>
                                          <p:attrName>style.rotation</p:attrName>
                                        </p:attrNameLst>
                                      </p:cBhvr>
                                      <p:tavLst>
                                        <p:tav tm="0">
                                          <p:val>
                                            <p:fltVal val="90"/>
                                          </p:val>
                                        </p:tav>
                                        <p:tav tm="100000">
                                          <p:val>
                                            <p:fltVal val="0"/>
                                          </p:val>
                                        </p:tav>
                                      </p:tavLst>
                                    </p:anim>
                                    <p:animEffect transition="in" filter="fade">
                                      <p:cBhvr>
                                        <p:cTn id="94" dur="1000"/>
                                        <p:tgtEl>
                                          <p:spTgt spid="89"/>
                                        </p:tgtEl>
                                      </p:cBhvr>
                                    </p:animEffect>
                                  </p:childTnLst>
                                </p:cTn>
                              </p:par>
                              <p:par>
                                <p:cTn id="95" presetID="31" presetClass="entr" presetSubtype="0" fill="hold" grpId="0" nodeType="withEffect">
                                  <p:stCondLst>
                                    <p:cond delay="1000"/>
                                  </p:stCondLst>
                                  <p:childTnLst>
                                    <p:set>
                                      <p:cBhvr>
                                        <p:cTn id="96" dur="1" fill="hold">
                                          <p:stCondLst>
                                            <p:cond delay="0"/>
                                          </p:stCondLst>
                                        </p:cTn>
                                        <p:tgtEl>
                                          <p:spTgt spid="93"/>
                                        </p:tgtEl>
                                        <p:attrNameLst>
                                          <p:attrName>style.visibility</p:attrName>
                                        </p:attrNameLst>
                                      </p:cBhvr>
                                      <p:to>
                                        <p:strVal val="visible"/>
                                      </p:to>
                                    </p:set>
                                    <p:anim calcmode="lin" valueType="num">
                                      <p:cBhvr>
                                        <p:cTn id="97" dur="1000" fill="hold"/>
                                        <p:tgtEl>
                                          <p:spTgt spid="93"/>
                                        </p:tgtEl>
                                        <p:attrNameLst>
                                          <p:attrName>ppt_w</p:attrName>
                                        </p:attrNameLst>
                                      </p:cBhvr>
                                      <p:tavLst>
                                        <p:tav tm="0">
                                          <p:val>
                                            <p:fltVal val="0"/>
                                          </p:val>
                                        </p:tav>
                                        <p:tav tm="100000">
                                          <p:val>
                                            <p:strVal val="#ppt_w"/>
                                          </p:val>
                                        </p:tav>
                                      </p:tavLst>
                                    </p:anim>
                                    <p:anim calcmode="lin" valueType="num">
                                      <p:cBhvr>
                                        <p:cTn id="98" dur="1000" fill="hold"/>
                                        <p:tgtEl>
                                          <p:spTgt spid="93"/>
                                        </p:tgtEl>
                                        <p:attrNameLst>
                                          <p:attrName>ppt_h</p:attrName>
                                        </p:attrNameLst>
                                      </p:cBhvr>
                                      <p:tavLst>
                                        <p:tav tm="0">
                                          <p:val>
                                            <p:fltVal val="0"/>
                                          </p:val>
                                        </p:tav>
                                        <p:tav tm="100000">
                                          <p:val>
                                            <p:strVal val="#ppt_h"/>
                                          </p:val>
                                        </p:tav>
                                      </p:tavLst>
                                    </p:anim>
                                    <p:anim calcmode="lin" valueType="num">
                                      <p:cBhvr>
                                        <p:cTn id="99" dur="1000" fill="hold"/>
                                        <p:tgtEl>
                                          <p:spTgt spid="93"/>
                                        </p:tgtEl>
                                        <p:attrNameLst>
                                          <p:attrName>style.rotation</p:attrName>
                                        </p:attrNameLst>
                                      </p:cBhvr>
                                      <p:tavLst>
                                        <p:tav tm="0">
                                          <p:val>
                                            <p:fltVal val="90"/>
                                          </p:val>
                                        </p:tav>
                                        <p:tav tm="100000">
                                          <p:val>
                                            <p:fltVal val="0"/>
                                          </p:val>
                                        </p:tav>
                                      </p:tavLst>
                                    </p:anim>
                                    <p:animEffect transition="in" filter="fade">
                                      <p:cBhvr>
                                        <p:cTn id="100" dur="1000"/>
                                        <p:tgtEl>
                                          <p:spTgt spid="93"/>
                                        </p:tgtEl>
                                      </p:cBhvr>
                                    </p:animEffect>
                                  </p:childTnLst>
                                </p:cTn>
                              </p:par>
                              <p:par>
                                <p:cTn id="101" presetID="31" presetClass="entr" presetSubtype="0" fill="hold" grpId="0" nodeType="withEffect">
                                  <p:stCondLst>
                                    <p:cond delay="1000"/>
                                  </p:stCondLst>
                                  <p:childTnLst>
                                    <p:set>
                                      <p:cBhvr>
                                        <p:cTn id="102" dur="1" fill="hold">
                                          <p:stCondLst>
                                            <p:cond delay="0"/>
                                          </p:stCondLst>
                                        </p:cTn>
                                        <p:tgtEl>
                                          <p:spTgt spid="102"/>
                                        </p:tgtEl>
                                        <p:attrNameLst>
                                          <p:attrName>style.visibility</p:attrName>
                                        </p:attrNameLst>
                                      </p:cBhvr>
                                      <p:to>
                                        <p:strVal val="visible"/>
                                      </p:to>
                                    </p:set>
                                    <p:anim calcmode="lin" valueType="num">
                                      <p:cBhvr>
                                        <p:cTn id="103" dur="1000" fill="hold"/>
                                        <p:tgtEl>
                                          <p:spTgt spid="102"/>
                                        </p:tgtEl>
                                        <p:attrNameLst>
                                          <p:attrName>ppt_w</p:attrName>
                                        </p:attrNameLst>
                                      </p:cBhvr>
                                      <p:tavLst>
                                        <p:tav tm="0">
                                          <p:val>
                                            <p:fltVal val="0"/>
                                          </p:val>
                                        </p:tav>
                                        <p:tav tm="100000">
                                          <p:val>
                                            <p:strVal val="#ppt_w"/>
                                          </p:val>
                                        </p:tav>
                                      </p:tavLst>
                                    </p:anim>
                                    <p:anim calcmode="lin" valueType="num">
                                      <p:cBhvr>
                                        <p:cTn id="104" dur="1000" fill="hold"/>
                                        <p:tgtEl>
                                          <p:spTgt spid="102"/>
                                        </p:tgtEl>
                                        <p:attrNameLst>
                                          <p:attrName>ppt_h</p:attrName>
                                        </p:attrNameLst>
                                      </p:cBhvr>
                                      <p:tavLst>
                                        <p:tav tm="0">
                                          <p:val>
                                            <p:fltVal val="0"/>
                                          </p:val>
                                        </p:tav>
                                        <p:tav tm="100000">
                                          <p:val>
                                            <p:strVal val="#ppt_h"/>
                                          </p:val>
                                        </p:tav>
                                      </p:tavLst>
                                    </p:anim>
                                    <p:anim calcmode="lin" valueType="num">
                                      <p:cBhvr>
                                        <p:cTn id="105" dur="1000" fill="hold"/>
                                        <p:tgtEl>
                                          <p:spTgt spid="102"/>
                                        </p:tgtEl>
                                        <p:attrNameLst>
                                          <p:attrName>style.rotation</p:attrName>
                                        </p:attrNameLst>
                                      </p:cBhvr>
                                      <p:tavLst>
                                        <p:tav tm="0">
                                          <p:val>
                                            <p:fltVal val="90"/>
                                          </p:val>
                                        </p:tav>
                                        <p:tav tm="100000">
                                          <p:val>
                                            <p:fltVal val="0"/>
                                          </p:val>
                                        </p:tav>
                                      </p:tavLst>
                                    </p:anim>
                                    <p:animEffect transition="in" filter="fade">
                                      <p:cBhvr>
                                        <p:cTn id="106" dur="1000"/>
                                        <p:tgtEl>
                                          <p:spTgt spid="102"/>
                                        </p:tgtEl>
                                      </p:cBhvr>
                                    </p:animEffect>
                                  </p:childTnLst>
                                </p:cTn>
                              </p:par>
                              <p:par>
                                <p:cTn id="107" presetID="31" presetClass="entr" presetSubtype="0" fill="hold" grpId="0" nodeType="withEffect">
                                  <p:stCondLst>
                                    <p:cond delay="1000"/>
                                  </p:stCondLst>
                                  <p:childTnLst>
                                    <p:set>
                                      <p:cBhvr>
                                        <p:cTn id="108" dur="1" fill="hold">
                                          <p:stCondLst>
                                            <p:cond delay="0"/>
                                          </p:stCondLst>
                                        </p:cTn>
                                        <p:tgtEl>
                                          <p:spTgt spid="100"/>
                                        </p:tgtEl>
                                        <p:attrNameLst>
                                          <p:attrName>style.visibility</p:attrName>
                                        </p:attrNameLst>
                                      </p:cBhvr>
                                      <p:to>
                                        <p:strVal val="visible"/>
                                      </p:to>
                                    </p:set>
                                    <p:anim calcmode="lin" valueType="num">
                                      <p:cBhvr>
                                        <p:cTn id="109" dur="1000" fill="hold"/>
                                        <p:tgtEl>
                                          <p:spTgt spid="100"/>
                                        </p:tgtEl>
                                        <p:attrNameLst>
                                          <p:attrName>ppt_w</p:attrName>
                                        </p:attrNameLst>
                                      </p:cBhvr>
                                      <p:tavLst>
                                        <p:tav tm="0">
                                          <p:val>
                                            <p:fltVal val="0"/>
                                          </p:val>
                                        </p:tav>
                                        <p:tav tm="100000">
                                          <p:val>
                                            <p:strVal val="#ppt_w"/>
                                          </p:val>
                                        </p:tav>
                                      </p:tavLst>
                                    </p:anim>
                                    <p:anim calcmode="lin" valueType="num">
                                      <p:cBhvr>
                                        <p:cTn id="110" dur="1000" fill="hold"/>
                                        <p:tgtEl>
                                          <p:spTgt spid="100"/>
                                        </p:tgtEl>
                                        <p:attrNameLst>
                                          <p:attrName>ppt_h</p:attrName>
                                        </p:attrNameLst>
                                      </p:cBhvr>
                                      <p:tavLst>
                                        <p:tav tm="0">
                                          <p:val>
                                            <p:fltVal val="0"/>
                                          </p:val>
                                        </p:tav>
                                        <p:tav tm="100000">
                                          <p:val>
                                            <p:strVal val="#ppt_h"/>
                                          </p:val>
                                        </p:tav>
                                      </p:tavLst>
                                    </p:anim>
                                    <p:anim calcmode="lin" valueType="num">
                                      <p:cBhvr>
                                        <p:cTn id="111" dur="1000" fill="hold"/>
                                        <p:tgtEl>
                                          <p:spTgt spid="100"/>
                                        </p:tgtEl>
                                        <p:attrNameLst>
                                          <p:attrName>style.rotation</p:attrName>
                                        </p:attrNameLst>
                                      </p:cBhvr>
                                      <p:tavLst>
                                        <p:tav tm="0">
                                          <p:val>
                                            <p:fltVal val="90"/>
                                          </p:val>
                                        </p:tav>
                                        <p:tav tm="100000">
                                          <p:val>
                                            <p:fltVal val="0"/>
                                          </p:val>
                                        </p:tav>
                                      </p:tavLst>
                                    </p:anim>
                                    <p:animEffect transition="in" filter="fade">
                                      <p:cBhvr>
                                        <p:cTn id="112" dur="1000"/>
                                        <p:tgtEl>
                                          <p:spTgt spid="100"/>
                                        </p:tgtEl>
                                      </p:cBhvr>
                                    </p:animEffect>
                                  </p:childTnLst>
                                </p:cTn>
                              </p:par>
                              <p:par>
                                <p:cTn id="113" presetID="31" presetClass="entr" presetSubtype="0" fill="hold" grpId="0" nodeType="withEffect">
                                  <p:stCondLst>
                                    <p:cond delay="1000"/>
                                  </p:stCondLst>
                                  <p:childTnLst>
                                    <p:set>
                                      <p:cBhvr>
                                        <p:cTn id="114" dur="1" fill="hold">
                                          <p:stCondLst>
                                            <p:cond delay="0"/>
                                          </p:stCondLst>
                                        </p:cTn>
                                        <p:tgtEl>
                                          <p:spTgt spid="101"/>
                                        </p:tgtEl>
                                        <p:attrNameLst>
                                          <p:attrName>style.visibility</p:attrName>
                                        </p:attrNameLst>
                                      </p:cBhvr>
                                      <p:to>
                                        <p:strVal val="visible"/>
                                      </p:to>
                                    </p:set>
                                    <p:anim calcmode="lin" valueType="num">
                                      <p:cBhvr>
                                        <p:cTn id="115" dur="1000" fill="hold"/>
                                        <p:tgtEl>
                                          <p:spTgt spid="101"/>
                                        </p:tgtEl>
                                        <p:attrNameLst>
                                          <p:attrName>ppt_w</p:attrName>
                                        </p:attrNameLst>
                                      </p:cBhvr>
                                      <p:tavLst>
                                        <p:tav tm="0">
                                          <p:val>
                                            <p:fltVal val="0"/>
                                          </p:val>
                                        </p:tav>
                                        <p:tav tm="100000">
                                          <p:val>
                                            <p:strVal val="#ppt_w"/>
                                          </p:val>
                                        </p:tav>
                                      </p:tavLst>
                                    </p:anim>
                                    <p:anim calcmode="lin" valueType="num">
                                      <p:cBhvr>
                                        <p:cTn id="116" dur="1000" fill="hold"/>
                                        <p:tgtEl>
                                          <p:spTgt spid="101"/>
                                        </p:tgtEl>
                                        <p:attrNameLst>
                                          <p:attrName>ppt_h</p:attrName>
                                        </p:attrNameLst>
                                      </p:cBhvr>
                                      <p:tavLst>
                                        <p:tav tm="0">
                                          <p:val>
                                            <p:fltVal val="0"/>
                                          </p:val>
                                        </p:tav>
                                        <p:tav tm="100000">
                                          <p:val>
                                            <p:strVal val="#ppt_h"/>
                                          </p:val>
                                        </p:tav>
                                      </p:tavLst>
                                    </p:anim>
                                    <p:anim calcmode="lin" valueType="num">
                                      <p:cBhvr>
                                        <p:cTn id="117" dur="1000" fill="hold"/>
                                        <p:tgtEl>
                                          <p:spTgt spid="101"/>
                                        </p:tgtEl>
                                        <p:attrNameLst>
                                          <p:attrName>style.rotation</p:attrName>
                                        </p:attrNameLst>
                                      </p:cBhvr>
                                      <p:tavLst>
                                        <p:tav tm="0">
                                          <p:val>
                                            <p:fltVal val="90"/>
                                          </p:val>
                                        </p:tav>
                                        <p:tav tm="100000">
                                          <p:val>
                                            <p:fltVal val="0"/>
                                          </p:val>
                                        </p:tav>
                                      </p:tavLst>
                                    </p:anim>
                                    <p:animEffect transition="in" filter="fade">
                                      <p:cBhvr>
                                        <p:cTn id="118" dur="1000"/>
                                        <p:tgtEl>
                                          <p:spTgt spid="101"/>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61"/>
                                        </p:tgtEl>
                                        <p:attrNameLst>
                                          <p:attrName>style.visibility</p:attrName>
                                        </p:attrNameLst>
                                      </p:cBhvr>
                                      <p:to>
                                        <p:strVal val="visible"/>
                                      </p:to>
                                    </p:set>
                                    <p:animEffect transition="in" filter="fade">
                                      <p:cBhvr>
                                        <p:cTn id="123" dur="500"/>
                                        <p:tgtEl>
                                          <p:spTgt spid="61"/>
                                        </p:tgtEl>
                                      </p:cBhvr>
                                    </p:animEffect>
                                  </p:childTnLst>
                                </p:cTn>
                              </p:par>
                              <p:par>
                                <p:cTn id="124" presetID="31" presetClass="entr" presetSubtype="0" fill="hold" grpId="0" nodeType="withEffect">
                                  <p:stCondLst>
                                    <p:cond delay="1000"/>
                                  </p:stCondLst>
                                  <p:childTnLst>
                                    <p:set>
                                      <p:cBhvr>
                                        <p:cTn id="125" dur="1" fill="hold">
                                          <p:stCondLst>
                                            <p:cond delay="0"/>
                                          </p:stCondLst>
                                        </p:cTn>
                                        <p:tgtEl>
                                          <p:spTgt spid="65"/>
                                        </p:tgtEl>
                                        <p:attrNameLst>
                                          <p:attrName>style.visibility</p:attrName>
                                        </p:attrNameLst>
                                      </p:cBhvr>
                                      <p:to>
                                        <p:strVal val="visible"/>
                                      </p:to>
                                    </p:set>
                                    <p:anim calcmode="lin" valueType="num">
                                      <p:cBhvr>
                                        <p:cTn id="126" dur="1000" fill="hold"/>
                                        <p:tgtEl>
                                          <p:spTgt spid="65"/>
                                        </p:tgtEl>
                                        <p:attrNameLst>
                                          <p:attrName>ppt_w</p:attrName>
                                        </p:attrNameLst>
                                      </p:cBhvr>
                                      <p:tavLst>
                                        <p:tav tm="0">
                                          <p:val>
                                            <p:fltVal val="0"/>
                                          </p:val>
                                        </p:tav>
                                        <p:tav tm="100000">
                                          <p:val>
                                            <p:strVal val="#ppt_w"/>
                                          </p:val>
                                        </p:tav>
                                      </p:tavLst>
                                    </p:anim>
                                    <p:anim calcmode="lin" valueType="num">
                                      <p:cBhvr>
                                        <p:cTn id="127" dur="1000" fill="hold"/>
                                        <p:tgtEl>
                                          <p:spTgt spid="65"/>
                                        </p:tgtEl>
                                        <p:attrNameLst>
                                          <p:attrName>ppt_h</p:attrName>
                                        </p:attrNameLst>
                                      </p:cBhvr>
                                      <p:tavLst>
                                        <p:tav tm="0">
                                          <p:val>
                                            <p:fltVal val="0"/>
                                          </p:val>
                                        </p:tav>
                                        <p:tav tm="100000">
                                          <p:val>
                                            <p:strVal val="#ppt_h"/>
                                          </p:val>
                                        </p:tav>
                                      </p:tavLst>
                                    </p:anim>
                                    <p:anim calcmode="lin" valueType="num">
                                      <p:cBhvr>
                                        <p:cTn id="128" dur="1000" fill="hold"/>
                                        <p:tgtEl>
                                          <p:spTgt spid="65"/>
                                        </p:tgtEl>
                                        <p:attrNameLst>
                                          <p:attrName>style.rotation</p:attrName>
                                        </p:attrNameLst>
                                      </p:cBhvr>
                                      <p:tavLst>
                                        <p:tav tm="0">
                                          <p:val>
                                            <p:fltVal val="90"/>
                                          </p:val>
                                        </p:tav>
                                        <p:tav tm="100000">
                                          <p:val>
                                            <p:fltVal val="0"/>
                                          </p:val>
                                        </p:tav>
                                      </p:tavLst>
                                    </p:anim>
                                    <p:animEffect transition="in" filter="fade">
                                      <p:cBhvr>
                                        <p:cTn id="129" dur="1000"/>
                                        <p:tgtEl>
                                          <p:spTgt spid="65"/>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nodeType="clickEffect">
                                  <p:stCondLst>
                                    <p:cond delay="0"/>
                                  </p:stCondLst>
                                  <p:childTnLst>
                                    <p:set>
                                      <p:cBhvr>
                                        <p:cTn id="133" dur="1" fill="hold">
                                          <p:stCondLst>
                                            <p:cond delay="0"/>
                                          </p:stCondLst>
                                        </p:cTn>
                                        <p:tgtEl>
                                          <p:spTgt spid="14"/>
                                        </p:tgtEl>
                                        <p:attrNameLst>
                                          <p:attrName>style.visibility</p:attrName>
                                        </p:attrNameLst>
                                      </p:cBhvr>
                                      <p:to>
                                        <p:strVal val="visible"/>
                                      </p:to>
                                    </p:set>
                                    <p:animEffect transition="in" filter="fade">
                                      <p:cBhvr>
                                        <p:cTn id="134" dur="500"/>
                                        <p:tgtEl>
                                          <p:spTgt spid="14"/>
                                        </p:tgtEl>
                                      </p:cBhvr>
                                    </p:animEffect>
                                  </p:childTnLst>
                                </p:cTn>
                              </p:par>
                            </p:childTnLst>
                          </p:cTn>
                        </p:par>
                        <p:par>
                          <p:cTn id="135" fill="hold">
                            <p:stCondLst>
                              <p:cond delay="500"/>
                            </p:stCondLst>
                            <p:childTnLst>
                              <p:par>
                                <p:cTn id="136" presetID="10" presetClass="entr" presetSubtype="0" repeatCount="0" fill="hold" nodeType="afterEffect">
                                  <p:stCondLst>
                                    <p:cond delay="0"/>
                                  </p:stCondLst>
                                  <p:childTnLst>
                                    <p:set>
                                      <p:cBhvr>
                                        <p:cTn id="137" dur="1" fill="hold">
                                          <p:stCondLst>
                                            <p:cond delay="0"/>
                                          </p:stCondLst>
                                        </p:cTn>
                                        <p:tgtEl>
                                          <p:spTgt spid="16"/>
                                        </p:tgtEl>
                                        <p:attrNameLst>
                                          <p:attrName>style.visibility</p:attrName>
                                        </p:attrNameLst>
                                      </p:cBhvr>
                                      <p:to>
                                        <p:strVal val="visible"/>
                                      </p:to>
                                    </p:set>
                                    <p:animEffect transition="in" filter="fade">
                                      <p:cBhvr>
                                        <p:cTn id="138" dur="500"/>
                                        <p:tgtEl>
                                          <p:spTgt spid="16"/>
                                        </p:tgtEl>
                                      </p:cBhvr>
                                    </p:animEffect>
                                  </p:childTnLst>
                                  <p:subTnLst>
                                    <p:animClr clrSpc="rgb" dir="cw">
                                      <p:cBhvr override="childStyle">
                                        <p:cTn dur="1" fill="hold" display="0" masterRel="nextClick" afterEffect="1"/>
                                        <p:tgtEl>
                                          <p:spTgt spid="16"/>
                                        </p:tgtEl>
                                        <p:attrNameLst>
                                          <p:attrName>ppt_c</p:attrName>
                                        </p:attrNameLst>
                                      </p:cBhvr>
                                      <p:to>
                                        <a:schemeClr val="bg1"/>
                                      </p:to>
                                    </p:animClr>
                                  </p:subTnLst>
                                </p:cTn>
                              </p:par>
                              <p:par>
                                <p:cTn id="139" presetID="10" presetClass="exit" presetSubtype="0" fill="hold" nodeType="withEffect">
                                  <p:stCondLst>
                                    <p:cond delay="5000"/>
                                  </p:stCondLst>
                                  <p:childTnLst>
                                    <p:animEffect transition="out" filter="fade">
                                      <p:cBhvr>
                                        <p:cTn id="140" dur="500"/>
                                        <p:tgtEl>
                                          <p:spTgt spid="16"/>
                                        </p:tgtEl>
                                      </p:cBhvr>
                                    </p:animEffect>
                                    <p:set>
                                      <p:cBhvr>
                                        <p:cTn id="141" dur="1" fill="hold">
                                          <p:stCondLst>
                                            <p:cond delay="499"/>
                                          </p:stCondLst>
                                        </p:cTn>
                                        <p:tgtEl>
                                          <p:spTgt spid="16"/>
                                        </p:tgtEl>
                                        <p:attrNameLst>
                                          <p:attrName>style.visibility</p:attrName>
                                        </p:attrNameLst>
                                      </p:cBhvr>
                                      <p:to>
                                        <p:strVal val="hidden"/>
                                      </p:to>
                                    </p:set>
                                  </p:childTnLst>
                                </p:cTn>
                              </p:par>
                              <p:par>
                                <p:cTn id="142" presetID="10" presetClass="entr" presetSubtype="0" fill="hold" nodeType="withEffect">
                                  <p:stCondLst>
                                    <p:cond delay="5500"/>
                                  </p:stCondLst>
                                  <p:childTnLst>
                                    <p:set>
                                      <p:cBhvr>
                                        <p:cTn id="143" dur="1" fill="hold">
                                          <p:stCondLst>
                                            <p:cond delay="0"/>
                                          </p:stCondLst>
                                        </p:cTn>
                                        <p:tgtEl>
                                          <p:spTgt spid="20"/>
                                        </p:tgtEl>
                                        <p:attrNameLst>
                                          <p:attrName>style.visibility</p:attrName>
                                        </p:attrNameLst>
                                      </p:cBhvr>
                                      <p:to>
                                        <p:strVal val="visible"/>
                                      </p:to>
                                    </p:set>
                                    <p:animEffect transition="in" filter="fade">
                                      <p:cBhvr>
                                        <p:cTn id="144" dur="500"/>
                                        <p:tgtEl>
                                          <p:spTgt spid="20"/>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nodeType="clickEffect">
                                  <p:stCondLst>
                                    <p:cond delay="0"/>
                                  </p:stCondLst>
                                  <p:childTnLst>
                                    <p:set>
                                      <p:cBhvr>
                                        <p:cTn id="148" dur="1" fill="hold">
                                          <p:stCondLst>
                                            <p:cond delay="0"/>
                                          </p:stCondLst>
                                        </p:cTn>
                                        <p:tgtEl>
                                          <p:spTgt spid="24"/>
                                        </p:tgtEl>
                                        <p:attrNameLst>
                                          <p:attrName>style.visibility</p:attrName>
                                        </p:attrNameLst>
                                      </p:cBhvr>
                                      <p:to>
                                        <p:strVal val="visible"/>
                                      </p:to>
                                    </p:set>
                                    <p:animEffect transition="in" filter="fade">
                                      <p:cBhvr>
                                        <p:cTn id="149" dur="500"/>
                                        <p:tgtEl>
                                          <p:spTgt spid="24"/>
                                        </p:tgtEl>
                                      </p:cBhvr>
                                    </p:animEffect>
                                  </p:childTnLst>
                                </p:cTn>
                              </p:par>
                              <p:par>
                                <p:cTn id="150" presetID="10" presetClass="entr" presetSubtype="0" fill="hold" nodeType="withEffect">
                                  <p:stCondLst>
                                    <p:cond delay="0"/>
                                  </p:stCondLst>
                                  <p:childTnLst>
                                    <p:set>
                                      <p:cBhvr>
                                        <p:cTn id="151" dur="1" fill="hold">
                                          <p:stCondLst>
                                            <p:cond delay="0"/>
                                          </p:stCondLst>
                                        </p:cTn>
                                        <p:tgtEl>
                                          <p:spTgt spid="25"/>
                                        </p:tgtEl>
                                        <p:attrNameLst>
                                          <p:attrName>style.visibility</p:attrName>
                                        </p:attrNameLst>
                                      </p:cBhvr>
                                      <p:to>
                                        <p:strVal val="visible"/>
                                      </p:to>
                                    </p:set>
                                    <p:animEffect transition="in" filter="fade">
                                      <p:cBhvr>
                                        <p:cTn id="152" dur="500"/>
                                        <p:tgtEl>
                                          <p:spTgt spid="25"/>
                                        </p:tgtEl>
                                      </p:cBhvr>
                                    </p:animEffect>
                                  </p:childTnLst>
                                </p:cTn>
                              </p:par>
                              <p:par>
                                <p:cTn id="153" presetID="10" presetClass="entr" presetSubtype="0" fill="hold" nodeType="withEffect">
                                  <p:stCondLst>
                                    <p:cond delay="0"/>
                                  </p:stCondLst>
                                  <p:childTnLst>
                                    <p:set>
                                      <p:cBhvr>
                                        <p:cTn id="154" dur="1" fill="hold">
                                          <p:stCondLst>
                                            <p:cond delay="0"/>
                                          </p:stCondLst>
                                        </p:cTn>
                                        <p:tgtEl>
                                          <p:spTgt spid="26"/>
                                        </p:tgtEl>
                                        <p:attrNameLst>
                                          <p:attrName>style.visibility</p:attrName>
                                        </p:attrNameLst>
                                      </p:cBhvr>
                                      <p:to>
                                        <p:strVal val="visible"/>
                                      </p:to>
                                    </p:set>
                                    <p:animEffect transition="in" filter="fade">
                                      <p:cBhvr>
                                        <p:cTn id="15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5" grpId="0"/>
      <p:bldP spid="85" grpId="0"/>
      <p:bldP spid="86" grpId="0"/>
      <p:bldP spid="87" grpId="0"/>
      <p:bldP spid="88" grpId="0"/>
      <p:bldP spid="89" grpId="0"/>
      <p:bldP spid="90" grpId="0"/>
      <p:bldP spid="91" grpId="0"/>
      <p:bldP spid="92" grpId="0"/>
      <p:bldP spid="93" grpId="0"/>
      <p:bldP spid="94" grpId="0"/>
      <p:bldP spid="95" grpId="0"/>
      <p:bldP spid="96" grpId="0"/>
      <p:bldP spid="97" grpId="0"/>
      <p:bldP spid="98" grpId="0"/>
      <p:bldP spid="99" grpId="0"/>
      <p:bldP spid="100" grpId="0"/>
      <p:bldP spid="101" grpId="0"/>
      <p:bldP spid="10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7734A-0D14-B731-97E4-2BF5BE1B3C5B}"/>
              </a:ext>
            </a:extLst>
          </p:cNvPr>
          <p:cNvSpPr>
            <a:spLocks noGrp="1"/>
          </p:cNvSpPr>
          <p:nvPr>
            <p:ph type="title"/>
          </p:nvPr>
        </p:nvSpPr>
        <p:spPr>
          <a:xfrm>
            <a:off x="1104155" y="887196"/>
            <a:ext cx="6345731" cy="520848"/>
          </a:xfrm>
        </p:spPr>
        <p:txBody>
          <a:bodyPr>
            <a:noAutofit/>
          </a:bodyPr>
          <a:lstStyle/>
          <a:p>
            <a:r>
              <a:rPr lang="en-IE" b="1">
                <a:latin typeface="Calibri"/>
                <a:ea typeface="Calibri"/>
                <a:cs typeface="Calibri"/>
              </a:rPr>
              <a:t>Environmental effects of disposable vapes</a:t>
            </a:r>
          </a:p>
        </p:txBody>
      </p:sp>
      <p:sp>
        <p:nvSpPr>
          <p:cNvPr id="23" name="Content Placeholder 7">
            <a:extLst>
              <a:ext uri="{FF2B5EF4-FFF2-40B4-BE49-F238E27FC236}">
                <a16:creationId xmlns:a16="http://schemas.microsoft.com/office/drawing/2014/main" id="{EBE4201B-C370-82BB-3526-42CB01030BBE}"/>
              </a:ext>
            </a:extLst>
          </p:cNvPr>
          <p:cNvSpPr>
            <a:spLocks noGrp="1"/>
          </p:cNvSpPr>
          <p:nvPr>
            <p:ph idx="1"/>
          </p:nvPr>
        </p:nvSpPr>
        <p:spPr>
          <a:xfrm>
            <a:off x="1487853" y="1936454"/>
            <a:ext cx="9361039" cy="4844702"/>
          </a:xfrm>
        </p:spPr>
        <p:txBody>
          <a:bodyPr vert="horz" lIns="91440" tIns="45720" rIns="91440" bIns="45720" rtlCol="0" anchor="ctr">
            <a:normAutofit lnSpcReduction="10000"/>
          </a:bodyPr>
          <a:lstStyle/>
          <a:p>
            <a:r>
              <a:rPr lang="en-US" sz="1800"/>
              <a:t>Difficult to dismantle</a:t>
            </a:r>
            <a:endParaRPr lang="en-US" sz="1800">
              <a:ea typeface="Calibri"/>
              <a:cs typeface="Calibri"/>
            </a:endParaRPr>
          </a:p>
          <a:p>
            <a:r>
              <a:rPr lang="en-US" sz="1800"/>
              <a:t>Less likely to be appropriately recycled</a:t>
            </a:r>
            <a:endParaRPr lang="en-US" sz="1800">
              <a:ea typeface="Calibri"/>
              <a:cs typeface="Calibri"/>
            </a:endParaRPr>
          </a:p>
          <a:p>
            <a:r>
              <a:rPr lang="en-US" sz="1800"/>
              <a:t>Recycling is </a:t>
            </a:r>
            <a:r>
              <a:rPr lang="en-US" sz="1800" err="1"/>
              <a:t>labour</a:t>
            </a:r>
            <a:r>
              <a:rPr lang="en-US" sz="1800"/>
              <a:t> intensive and expensive</a:t>
            </a:r>
            <a:endParaRPr lang="en-US" sz="1800">
              <a:ea typeface="Calibri"/>
              <a:cs typeface="Calibri"/>
            </a:endParaRPr>
          </a:p>
          <a:p>
            <a:r>
              <a:rPr lang="en-IE" sz="1800">
                <a:latin typeface="Calibri"/>
                <a:ea typeface="Calibri"/>
                <a:cs typeface="Calibri"/>
              </a:rPr>
              <a:t>Single use plastic – contributes to land and marine pollution</a:t>
            </a:r>
          </a:p>
          <a:p>
            <a:r>
              <a:rPr lang="en-IE" sz="1800">
                <a:latin typeface="Calibri"/>
                <a:ea typeface="Calibri"/>
                <a:cs typeface="Calibri"/>
              </a:rPr>
              <a:t>Lithium batteries – fire risk if not properly discarded</a:t>
            </a:r>
          </a:p>
          <a:p>
            <a:r>
              <a:rPr lang="en-IE" sz="1800">
                <a:latin typeface="Calibri"/>
                <a:ea typeface="Calibri"/>
                <a:cs typeface="Calibri"/>
              </a:rPr>
              <a:t>E-liquid – toxic chemicals that can leach into environment and harm wildlife</a:t>
            </a:r>
          </a:p>
          <a:p>
            <a:r>
              <a:rPr lang="en-IE" sz="1800">
                <a:latin typeface="Calibri"/>
                <a:ea typeface="Calibri"/>
                <a:cs typeface="Calibri"/>
              </a:rPr>
              <a:t>One UK study found –</a:t>
            </a:r>
          </a:p>
          <a:p>
            <a:pPr lvl="1"/>
            <a:r>
              <a:rPr lang="en-IE">
                <a:latin typeface="Calibri"/>
                <a:ea typeface="Calibri"/>
                <a:cs typeface="Calibri"/>
              </a:rPr>
              <a:t>50% are thrown away without any recycling</a:t>
            </a:r>
          </a:p>
          <a:p>
            <a:endParaRPr lang="en-IE" sz="1800" dirty="0">
              <a:latin typeface="Calibri" panose="020F0502020204030204" pitchFamily="34" charset="0"/>
              <a:ea typeface="Calibri"/>
              <a:cs typeface="Calibri" panose="020F0502020204030204" pitchFamily="34" charset="0"/>
            </a:endParaRPr>
          </a:p>
          <a:p>
            <a:r>
              <a:rPr lang="en-IE" sz="1800">
                <a:latin typeface="Calibri"/>
                <a:ea typeface="Calibri"/>
                <a:cs typeface="Calibri"/>
              </a:rPr>
              <a:t>1.3 million disposable vapes per week</a:t>
            </a:r>
          </a:p>
          <a:p>
            <a:pPr lvl="1"/>
            <a:r>
              <a:rPr lang="en-IE">
                <a:latin typeface="Calibri"/>
                <a:ea typeface="Calibri"/>
                <a:cs typeface="Calibri"/>
              </a:rPr>
              <a:t>Enough to cover 22 football pitches</a:t>
            </a:r>
          </a:p>
          <a:p>
            <a:endParaRPr lang="en-IE" sz="1800" dirty="0">
              <a:latin typeface="Calibri" panose="020F0502020204030204" pitchFamily="34" charset="0"/>
              <a:ea typeface="Calibri"/>
              <a:cs typeface="Calibri" panose="020F0502020204030204" pitchFamily="34" charset="0"/>
            </a:endParaRPr>
          </a:p>
          <a:p>
            <a:r>
              <a:rPr lang="en-IE" sz="1800">
                <a:latin typeface="Calibri"/>
                <a:ea typeface="Calibri"/>
                <a:cs typeface="Calibri"/>
              </a:rPr>
              <a:t>10 tonnes of lithium is thrown out every year</a:t>
            </a:r>
          </a:p>
          <a:p>
            <a:pPr lvl="1"/>
            <a:r>
              <a:rPr lang="en-IE">
                <a:latin typeface="Calibri"/>
                <a:ea typeface="Calibri"/>
                <a:cs typeface="Calibri"/>
              </a:rPr>
              <a:t>Equivalent of 1200 electric vehicle batteries</a:t>
            </a:r>
          </a:p>
          <a:p>
            <a:endParaRPr lang="en-US" sz="1800">
              <a:latin typeface="Calibri" panose="020F0502020204030204" pitchFamily="34" charset="0"/>
              <a:ea typeface="Calibri" panose="020F0502020204030204"/>
              <a:cs typeface="Calibri" panose="020F0502020204030204" pitchFamily="34" charset="0"/>
            </a:endParaRPr>
          </a:p>
        </p:txBody>
      </p:sp>
      <p:pic>
        <p:nvPicPr>
          <p:cNvPr id="4" name="Content Placeholder 3">
            <a:extLst>
              <a:ext uri="{FF2B5EF4-FFF2-40B4-BE49-F238E27FC236}">
                <a16:creationId xmlns:a16="http://schemas.microsoft.com/office/drawing/2014/main" id="{593B7D77-361A-939A-276F-B754F696D75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996226" y="891397"/>
            <a:ext cx="3487813" cy="1027810"/>
          </a:xfrm>
          <a:prstGeom prst="rect">
            <a:avLst/>
          </a:prstGeom>
        </p:spPr>
      </p:pic>
      <p:sp>
        <p:nvSpPr>
          <p:cNvPr id="7" name="Rectangle: Top Corners Rounded 6">
            <a:extLst>
              <a:ext uri="{FF2B5EF4-FFF2-40B4-BE49-F238E27FC236}">
                <a16:creationId xmlns:a16="http://schemas.microsoft.com/office/drawing/2014/main" id="{4B58114D-3A74-B790-FD42-4CA6C6C79DF0}"/>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5" name="Picture 4" descr="A logo for a health care company&#10;&#10;AI-generated content may be incorrect.">
            <a:extLst>
              <a:ext uri="{FF2B5EF4-FFF2-40B4-BE49-F238E27FC236}">
                <a16:creationId xmlns:a16="http://schemas.microsoft.com/office/drawing/2014/main" id="{98602555-0588-4B2E-2546-8794EBE5B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0" name="Slide Number Placeholder 3">
            <a:extLst>
              <a:ext uri="{FF2B5EF4-FFF2-40B4-BE49-F238E27FC236}">
                <a16:creationId xmlns:a16="http://schemas.microsoft.com/office/drawing/2014/main" id="{4BC9E50C-EA9D-5D91-4498-5D7263BBFB45}"/>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76</a:t>
            </a:fld>
            <a:endParaRPr lang="en-US" sz="1400" dirty="0">
              <a:ea typeface="Calibri"/>
              <a:cs typeface="Calibri"/>
            </a:endParaRPr>
          </a:p>
        </p:txBody>
      </p:sp>
    </p:spTree>
    <p:extLst>
      <p:ext uri="{BB962C8B-B14F-4D97-AF65-F5344CB8AC3E}">
        <p14:creationId xmlns:p14="http://schemas.microsoft.com/office/powerpoint/2010/main" val="199383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6C4A7-3CB8-1E01-BD4B-6A4707D98158}"/>
              </a:ext>
            </a:extLst>
          </p:cNvPr>
          <p:cNvSpPr>
            <a:spLocks noGrp="1"/>
          </p:cNvSpPr>
          <p:nvPr>
            <p:ph type="title"/>
          </p:nvPr>
        </p:nvSpPr>
        <p:spPr>
          <a:xfrm>
            <a:off x="838200" y="417677"/>
            <a:ext cx="10515600" cy="1325563"/>
          </a:xfrm>
        </p:spPr>
        <p:txBody>
          <a:bodyPr anchor="ctr">
            <a:normAutofit/>
          </a:bodyPr>
          <a:lstStyle/>
          <a:p>
            <a:pPr algn="ctr"/>
            <a:r>
              <a:rPr lang="en-US" b="1">
                <a:latin typeface="Calibri"/>
                <a:ea typeface="Calibri"/>
                <a:cs typeface="Calibri"/>
              </a:rPr>
              <a:t>Regulation of Cigarettes and E-Cigarettes: Ireland have been global leaders</a:t>
            </a:r>
          </a:p>
        </p:txBody>
      </p:sp>
      <p:pic>
        <p:nvPicPr>
          <p:cNvPr id="5" name="Content Placeholder 4" descr="A picture containing graphical user interface&#10;&#10;Description automatically generated">
            <a:extLst>
              <a:ext uri="{FF2B5EF4-FFF2-40B4-BE49-F238E27FC236}">
                <a16:creationId xmlns:a16="http://schemas.microsoft.com/office/drawing/2014/main" id="{19507FB9-3AC8-F52C-E100-9C29D8120E36}"/>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981201" y="1822451"/>
            <a:ext cx="4373563" cy="4079875"/>
          </a:xfrm>
        </p:spPr>
      </p:pic>
      <p:pic>
        <p:nvPicPr>
          <p:cNvPr id="6" name="Picture 5">
            <a:extLst>
              <a:ext uri="{FF2B5EF4-FFF2-40B4-BE49-F238E27FC236}">
                <a16:creationId xmlns:a16="http://schemas.microsoft.com/office/drawing/2014/main" id="{61834DE1-16D9-A738-520D-5A634FDB4BA7}"/>
              </a:ext>
            </a:extLst>
          </p:cNvPr>
          <p:cNvPicPr>
            <a:picLocks noChangeAspect="1"/>
          </p:cNvPicPr>
          <p:nvPr/>
        </p:nvPicPr>
        <p:blipFill>
          <a:blip r:embed="rId4"/>
          <a:stretch>
            <a:fillRect/>
          </a:stretch>
        </p:blipFill>
        <p:spPr>
          <a:xfrm>
            <a:off x="6429375" y="1822450"/>
            <a:ext cx="3779838" cy="2533650"/>
          </a:xfrm>
          <a:prstGeom prst="rect">
            <a:avLst/>
          </a:prstGeom>
        </p:spPr>
      </p:pic>
      <p:pic>
        <p:nvPicPr>
          <p:cNvPr id="8" name="Picture 7">
            <a:extLst>
              <a:ext uri="{FF2B5EF4-FFF2-40B4-BE49-F238E27FC236}">
                <a16:creationId xmlns:a16="http://schemas.microsoft.com/office/drawing/2014/main" id="{BECEFA00-CBB3-D769-5F2E-E77EBC33B43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29375" y="4430714"/>
            <a:ext cx="2687638" cy="1471613"/>
          </a:xfrm>
          <a:prstGeom prst="rect">
            <a:avLst/>
          </a:prstGeom>
        </p:spPr>
      </p:pic>
      <p:pic>
        <p:nvPicPr>
          <p:cNvPr id="7" name="Picture 6">
            <a:extLst>
              <a:ext uri="{FF2B5EF4-FFF2-40B4-BE49-F238E27FC236}">
                <a16:creationId xmlns:a16="http://schemas.microsoft.com/office/drawing/2014/main" id="{4E001AC0-E4B5-8C66-1B23-6E58B939293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93213" y="4430714"/>
            <a:ext cx="1016000" cy="1471613"/>
          </a:xfrm>
          <a:prstGeom prst="rect">
            <a:avLst/>
          </a:prstGeom>
        </p:spPr>
      </p:pic>
      <p:sp>
        <p:nvSpPr>
          <p:cNvPr id="10" name="Rectangle: Top Corners Rounded 9">
            <a:extLst>
              <a:ext uri="{FF2B5EF4-FFF2-40B4-BE49-F238E27FC236}">
                <a16:creationId xmlns:a16="http://schemas.microsoft.com/office/drawing/2014/main" id="{162C55A4-671A-C2FB-8A44-7B8364BAE4EA}"/>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4" name="Picture 3" descr="A logo for a health care company&#10;&#10;AI-generated content may be incorrect.">
            <a:extLst>
              <a:ext uri="{FF2B5EF4-FFF2-40B4-BE49-F238E27FC236}">
                <a16:creationId xmlns:a16="http://schemas.microsoft.com/office/drawing/2014/main" id="{5FCB3381-C93D-D94C-D518-24316F8AF5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3" name="Slide Number Placeholder 3">
            <a:extLst>
              <a:ext uri="{FF2B5EF4-FFF2-40B4-BE49-F238E27FC236}">
                <a16:creationId xmlns:a16="http://schemas.microsoft.com/office/drawing/2014/main" id="{04D3EA16-2A60-109D-6F83-3C058C0698D6}"/>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77</a:t>
            </a:fld>
            <a:endParaRPr lang="en-US" sz="1400" dirty="0">
              <a:ea typeface="Calibri"/>
              <a:cs typeface="Calibri"/>
            </a:endParaRPr>
          </a:p>
        </p:txBody>
      </p:sp>
    </p:spTree>
    <p:extLst>
      <p:ext uri="{BB962C8B-B14F-4D97-AF65-F5344CB8AC3E}">
        <p14:creationId xmlns:p14="http://schemas.microsoft.com/office/powerpoint/2010/main" val="324008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39499-4FBD-9500-99B3-D4F129F5DB2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F1A3AF2-DA5E-B8F9-2358-B965B1E45891}"/>
              </a:ext>
            </a:extLst>
          </p:cNvPr>
          <p:cNvSpPr txBox="1"/>
          <p:nvPr/>
        </p:nvSpPr>
        <p:spPr>
          <a:xfrm>
            <a:off x="1271464" y="649957"/>
            <a:ext cx="9396536" cy="1446550"/>
          </a:xfrm>
          <a:prstGeom prst="rect">
            <a:avLst/>
          </a:prstGeom>
          <a:noFill/>
        </p:spPr>
        <p:txBody>
          <a:bodyPr wrap="square" lIns="91440" tIns="45720" rIns="91440" bIns="45720" rtlCol="0" anchor="t">
            <a:spAutoFit/>
          </a:bodyPr>
          <a:lstStyle/>
          <a:p>
            <a:pPr algn="ctr" fontAlgn="base">
              <a:spcBef>
                <a:spcPts val="375"/>
              </a:spcBef>
              <a:spcAft>
                <a:spcPts val="1125"/>
              </a:spcAft>
            </a:pPr>
            <a:r>
              <a:rPr lang="en-IE" sz="4400" b="1" dirty="0">
                <a:latin typeface="Calibri"/>
                <a:ea typeface="Calibri"/>
                <a:cs typeface="Times New Roman"/>
              </a:rPr>
              <a:t>Public Health (Tobacco Products and Nicotine Inhaling Products) Bill. </a:t>
            </a:r>
          </a:p>
        </p:txBody>
      </p:sp>
      <p:sp>
        <p:nvSpPr>
          <p:cNvPr id="4" name="TextBox 3">
            <a:extLst>
              <a:ext uri="{FF2B5EF4-FFF2-40B4-BE49-F238E27FC236}">
                <a16:creationId xmlns:a16="http://schemas.microsoft.com/office/drawing/2014/main" id="{B4871653-1D37-AB59-DC41-1864254654E7}"/>
              </a:ext>
            </a:extLst>
          </p:cNvPr>
          <p:cNvSpPr txBox="1"/>
          <p:nvPr/>
        </p:nvSpPr>
        <p:spPr>
          <a:xfrm>
            <a:off x="1524000" y="2447845"/>
            <a:ext cx="9393620" cy="375487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IE" sz="2800" dirty="0"/>
              <a:t>Under the Public Health (Tobacco) Act 2002 it is an offence to sell cigarettes or other tobacco products to anyone under the age of 18.</a:t>
            </a:r>
            <a:endParaRPr lang="en-IE" sz="2800" dirty="0">
              <a:ea typeface="Calibri"/>
              <a:cs typeface="Calibri"/>
            </a:endParaRPr>
          </a:p>
          <a:p>
            <a:pPr marL="285750" indent="-285750">
              <a:buFont typeface="Arial" panose="020B0604020202020204" pitchFamily="34" charset="0"/>
              <a:buChar char="•"/>
            </a:pPr>
            <a:r>
              <a:rPr lang="en-IE" sz="2800" dirty="0"/>
              <a:t>Under Regulation 26 of the 2016 Regulations, a manufacturer or importer of an e-cigarette or refill container must submit a notification to the Health Service Executive of any such products he or she intends to place on the Irish market.</a:t>
            </a:r>
            <a:endParaRPr lang="en-IE" sz="2800" dirty="0">
              <a:ea typeface="Calibri"/>
              <a:cs typeface="Calibri"/>
            </a:endParaRPr>
          </a:p>
          <a:p>
            <a:br>
              <a:rPr lang="en-IE" sz="2400" dirty="0"/>
            </a:br>
            <a:endParaRPr lang="en-US"/>
          </a:p>
        </p:txBody>
      </p:sp>
      <p:sp>
        <p:nvSpPr>
          <p:cNvPr id="7" name="Rectangle: Top Corners Rounded 6">
            <a:extLst>
              <a:ext uri="{FF2B5EF4-FFF2-40B4-BE49-F238E27FC236}">
                <a16:creationId xmlns:a16="http://schemas.microsoft.com/office/drawing/2014/main" id="{EFB1E561-A77C-D0CE-BA66-83497F72FD93}"/>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5" name="Picture 4" descr="A logo for a health care company&#10;&#10;AI-generated content may be incorrect.">
            <a:extLst>
              <a:ext uri="{FF2B5EF4-FFF2-40B4-BE49-F238E27FC236}">
                <a16:creationId xmlns:a16="http://schemas.microsoft.com/office/drawing/2014/main" id="{BF88091E-BF2D-9BC4-659F-2A708CAA1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0" name="Slide Number Placeholder 3">
            <a:extLst>
              <a:ext uri="{FF2B5EF4-FFF2-40B4-BE49-F238E27FC236}">
                <a16:creationId xmlns:a16="http://schemas.microsoft.com/office/drawing/2014/main" id="{D95B76EE-607E-DE82-3B5B-A2390751AC1C}"/>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78</a:t>
            </a:fld>
            <a:endParaRPr lang="en-US" sz="1400" dirty="0">
              <a:ea typeface="Calibri"/>
              <a:cs typeface="Calibri"/>
            </a:endParaRPr>
          </a:p>
        </p:txBody>
      </p:sp>
    </p:spTree>
    <p:extLst>
      <p:ext uri="{BB962C8B-B14F-4D97-AF65-F5344CB8AC3E}">
        <p14:creationId xmlns:p14="http://schemas.microsoft.com/office/powerpoint/2010/main" val="42065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BFC3B2-658E-E94A-8FCC-DF1DB798524B}"/>
              </a:ext>
            </a:extLst>
          </p:cNvPr>
          <p:cNvSpPr txBox="1"/>
          <p:nvPr/>
        </p:nvSpPr>
        <p:spPr>
          <a:xfrm>
            <a:off x="1271464" y="632605"/>
            <a:ext cx="10092846" cy="954107"/>
          </a:xfrm>
          <a:prstGeom prst="rect">
            <a:avLst/>
          </a:prstGeom>
          <a:noFill/>
        </p:spPr>
        <p:txBody>
          <a:bodyPr wrap="square" lIns="91440" tIns="45720" rIns="91440" bIns="45720" rtlCol="0" anchor="t">
            <a:spAutoFit/>
          </a:bodyPr>
          <a:lstStyle/>
          <a:p>
            <a:pPr algn="ctr" fontAlgn="base">
              <a:spcBef>
                <a:spcPts val="375"/>
              </a:spcBef>
              <a:spcAft>
                <a:spcPts val="1125"/>
              </a:spcAft>
            </a:pPr>
            <a:r>
              <a:rPr lang="en-IE" sz="2800" b="1" dirty="0">
                <a:latin typeface="Calibri"/>
                <a:ea typeface="Calibri"/>
                <a:cs typeface="Times New Roman"/>
              </a:rPr>
              <a:t>Public Health (Tobacco Products and Nicotine Inhaling Products) Bill- update 2024. </a:t>
            </a:r>
          </a:p>
        </p:txBody>
      </p:sp>
      <p:sp>
        <p:nvSpPr>
          <p:cNvPr id="4" name="TextBox 3">
            <a:extLst>
              <a:ext uri="{FF2B5EF4-FFF2-40B4-BE49-F238E27FC236}">
                <a16:creationId xmlns:a16="http://schemas.microsoft.com/office/drawing/2014/main" id="{5039820D-FD3B-7E9C-9B83-C47219527EFE}"/>
              </a:ext>
            </a:extLst>
          </p:cNvPr>
          <p:cNvSpPr txBox="1"/>
          <p:nvPr/>
        </p:nvSpPr>
        <p:spPr>
          <a:xfrm>
            <a:off x="1524000" y="1473777"/>
            <a:ext cx="9144000" cy="5170646"/>
          </a:xfrm>
          <a:prstGeom prst="rect">
            <a:avLst/>
          </a:prstGeom>
          <a:noFill/>
        </p:spPr>
        <p:txBody>
          <a:bodyPr wrap="square" rtlCol="0">
            <a:spAutoFit/>
          </a:bodyPr>
          <a:lstStyle/>
          <a:p>
            <a:r>
              <a:rPr lang="en-IE" sz="2400"/>
              <a:t>Age Restriction: It is illegal to sell nicotine-inhaling products to anyone under 18.</a:t>
            </a:r>
          </a:p>
          <a:p>
            <a:r>
              <a:rPr lang="en-IE" sz="2400"/>
              <a:t>Vending Machine Ban: E-cigarettes and vapes cannot be sold from self-service vending machines.</a:t>
            </a:r>
          </a:p>
          <a:p>
            <a:r>
              <a:rPr lang="en-IE" sz="2400"/>
              <a:t>Advertising Restrictions: Certain advertising, particularly near schools, on public transport, and in cinemas showing children's films, is prohibited.</a:t>
            </a:r>
          </a:p>
          <a:p>
            <a:r>
              <a:rPr lang="en-IE" sz="2400"/>
              <a:t>Proposed Legislation: Further restrictions are planned, including bans on point-of-sale displays, advertising in non-specialized shops, and disposable vapes.</a:t>
            </a:r>
          </a:p>
          <a:p>
            <a:r>
              <a:rPr lang="en-IE" sz="2400"/>
              <a:t>Flavour Restrictions: The use of flavour descriptors other than basic flavour names is proposed to be banned, with a limit on flavours to tobacco, according to The Law Society of Ireland. </a:t>
            </a:r>
            <a:br>
              <a:rPr lang="en-IE" sz="2400"/>
            </a:br>
            <a:endParaRPr lang="en-US"/>
          </a:p>
        </p:txBody>
      </p:sp>
      <p:sp>
        <p:nvSpPr>
          <p:cNvPr id="7" name="Rectangle: Top Corners Rounded 6">
            <a:extLst>
              <a:ext uri="{FF2B5EF4-FFF2-40B4-BE49-F238E27FC236}">
                <a16:creationId xmlns:a16="http://schemas.microsoft.com/office/drawing/2014/main" id="{1CEE2BC2-5352-5A60-7B55-B317C4569332}"/>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5" name="Picture 4" descr="A logo for a health care company&#10;&#10;AI-generated content may be incorrect.">
            <a:extLst>
              <a:ext uri="{FF2B5EF4-FFF2-40B4-BE49-F238E27FC236}">
                <a16:creationId xmlns:a16="http://schemas.microsoft.com/office/drawing/2014/main" id="{EED3398E-BB09-1E4C-AAFC-07F30964B4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0" name="Slide Number Placeholder 3">
            <a:extLst>
              <a:ext uri="{FF2B5EF4-FFF2-40B4-BE49-F238E27FC236}">
                <a16:creationId xmlns:a16="http://schemas.microsoft.com/office/drawing/2014/main" id="{5A7CF147-D277-93F4-80C6-2220B2651DA6}"/>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79</a:t>
            </a:fld>
            <a:endParaRPr lang="en-US" sz="1400" dirty="0">
              <a:ea typeface="Calibri"/>
              <a:cs typeface="Calibri"/>
            </a:endParaRPr>
          </a:p>
        </p:txBody>
      </p:sp>
    </p:spTree>
    <p:extLst>
      <p:ext uri="{BB962C8B-B14F-4D97-AF65-F5344CB8AC3E}">
        <p14:creationId xmlns:p14="http://schemas.microsoft.com/office/powerpoint/2010/main" val="340905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497402" y="1081465"/>
            <a:ext cx="11113411" cy="797325"/>
          </a:xfrm>
          <a:prstGeom prst="rect">
            <a:avLst/>
          </a:prstGeom>
          <a:noFill/>
          <a:ln/>
        </p:spPr>
        <p:txBody>
          <a:bodyPr wrap="square" lIns="0" tIns="0" rIns="0" bIns="0" rtlCol="0" anchor="t"/>
          <a:lstStyle/>
          <a:p>
            <a:pPr>
              <a:lnSpc>
                <a:spcPts val="1375"/>
              </a:lnSpc>
            </a:pPr>
            <a:r>
              <a:rPr lang="en-US" dirty="0">
                <a:solidFill>
                  <a:srgbClr val="000000"/>
                </a:solidFill>
                <a:latin typeface="Calibri"/>
                <a:ea typeface="Calibri"/>
                <a:cs typeface="Calibri"/>
              </a:rPr>
              <a:t>The tobacco industry has developed multiple delivery systems to maintain and expand their user base. Each method presents unique health risks and regulatory challenges. Understanding these varied approaches is essential for comprehensive tobacco control policy.</a:t>
            </a:r>
            <a:endParaRPr lang="en-US">
              <a:latin typeface="Calibri"/>
              <a:ea typeface="Calibri"/>
              <a:cs typeface="Calibri"/>
            </a:endParaRPr>
          </a:p>
        </p:txBody>
      </p:sp>
      <p:sp>
        <p:nvSpPr>
          <p:cNvPr id="4" name="Text 2"/>
          <p:cNvSpPr/>
          <p:nvPr/>
        </p:nvSpPr>
        <p:spPr>
          <a:xfrm>
            <a:off x="497402" y="1788549"/>
            <a:ext cx="1397595" cy="174724"/>
          </a:xfrm>
          <a:prstGeom prst="rect">
            <a:avLst/>
          </a:prstGeom>
          <a:noFill/>
          <a:ln/>
        </p:spPr>
        <p:txBody>
          <a:bodyPr wrap="none" lIns="0" tIns="0" rIns="0" bIns="0" rtlCol="0" anchor="t"/>
          <a:lstStyle/>
          <a:p>
            <a:pPr>
              <a:lnSpc>
                <a:spcPts val="1375"/>
              </a:lnSpc>
            </a:pPr>
            <a:r>
              <a:rPr lang="en-US" sz="1400" b="1" dirty="0">
                <a:solidFill>
                  <a:srgbClr val="000000"/>
                </a:solidFill>
                <a:latin typeface="Calibri"/>
                <a:ea typeface="Calibri"/>
                <a:cs typeface="Calibri"/>
              </a:rPr>
              <a:t>Cigarettes</a:t>
            </a:r>
            <a:endParaRPr lang="en-US" sz="1400" b="1" dirty="0">
              <a:latin typeface="Calibri"/>
              <a:ea typeface="Calibri"/>
              <a:cs typeface="Calibri"/>
            </a:endParaRPr>
          </a:p>
        </p:txBody>
      </p:sp>
      <p:sp>
        <p:nvSpPr>
          <p:cNvPr id="5" name="Text 3"/>
          <p:cNvSpPr/>
          <p:nvPr/>
        </p:nvSpPr>
        <p:spPr>
          <a:xfrm>
            <a:off x="497402" y="2030344"/>
            <a:ext cx="2680097" cy="715566"/>
          </a:xfrm>
          <a:prstGeom prst="rect">
            <a:avLst/>
          </a:prstGeom>
          <a:noFill/>
          <a:ln/>
        </p:spPr>
        <p:txBody>
          <a:bodyPr wrap="square" lIns="0" tIns="0" rIns="0" bIns="0" rtlCol="0" anchor="t"/>
          <a:lstStyle/>
          <a:p>
            <a:pPr>
              <a:lnSpc>
                <a:spcPts val="1375"/>
              </a:lnSpc>
            </a:pPr>
            <a:r>
              <a:rPr lang="en-US" sz="875" b="1">
                <a:solidFill>
                  <a:srgbClr val="000000"/>
                </a:solidFill>
                <a:latin typeface="Calibri"/>
                <a:ea typeface="Calibri"/>
                <a:cs typeface="Calibri"/>
              </a:rPr>
              <a:t>Smoked/Inhaled</a:t>
            </a:r>
            <a:r>
              <a:rPr lang="en-US" sz="875">
                <a:solidFill>
                  <a:srgbClr val="000000"/>
                </a:solidFill>
                <a:latin typeface="Calibri"/>
                <a:ea typeface="Calibri"/>
                <a:cs typeface="Calibri"/>
              </a:rPr>
              <a:t> | Traditional combustible tobacco remains the leading cause of preventable death globally. Delivers nicotine rapidly through lung absorption along with over 7,000 toxic chemicals.</a:t>
            </a:r>
            <a:endParaRPr lang="en-US" sz="875">
              <a:latin typeface="Calibri"/>
              <a:ea typeface="Calibri"/>
              <a:cs typeface="Calibri"/>
            </a:endParaRPr>
          </a:p>
        </p:txBody>
      </p:sp>
      <p:sp>
        <p:nvSpPr>
          <p:cNvPr id="6" name="Text 4"/>
          <p:cNvSpPr/>
          <p:nvPr/>
        </p:nvSpPr>
        <p:spPr>
          <a:xfrm>
            <a:off x="3317199" y="1788549"/>
            <a:ext cx="1397595" cy="174724"/>
          </a:xfrm>
          <a:prstGeom prst="rect">
            <a:avLst/>
          </a:prstGeom>
          <a:noFill/>
          <a:ln/>
        </p:spPr>
        <p:txBody>
          <a:bodyPr wrap="none" lIns="0" tIns="0" rIns="0" bIns="0" rtlCol="0" anchor="t"/>
          <a:lstStyle/>
          <a:p>
            <a:pPr>
              <a:lnSpc>
                <a:spcPts val="1375"/>
              </a:lnSpc>
            </a:pPr>
            <a:r>
              <a:rPr lang="en-US" sz="1400" b="1" dirty="0">
                <a:solidFill>
                  <a:srgbClr val="000000"/>
                </a:solidFill>
                <a:latin typeface="Calibri"/>
                <a:ea typeface="Calibri"/>
                <a:cs typeface="Calibri"/>
              </a:rPr>
              <a:t>Hookah</a:t>
            </a:r>
            <a:endParaRPr lang="en-US" sz="1400" b="1" dirty="0">
              <a:latin typeface="Calibri"/>
              <a:ea typeface="Calibri"/>
              <a:cs typeface="Calibri"/>
            </a:endParaRPr>
          </a:p>
        </p:txBody>
      </p:sp>
      <p:sp>
        <p:nvSpPr>
          <p:cNvPr id="7" name="Text 5"/>
          <p:cNvSpPr/>
          <p:nvPr/>
        </p:nvSpPr>
        <p:spPr>
          <a:xfrm>
            <a:off x="3317200" y="2030344"/>
            <a:ext cx="2680196" cy="894457"/>
          </a:xfrm>
          <a:prstGeom prst="rect">
            <a:avLst/>
          </a:prstGeom>
          <a:noFill/>
          <a:ln/>
        </p:spPr>
        <p:txBody>
          <a:bodyPr wrap="square" lIns="0" tIns="0" rIns="0" bIns="0" rtlCol="0" anchor="t"/>
          <a:lstStyle/>
          <a:p>
            <a:pPr>
              <a:lnSpc>
                <a:spcPts val="1375"/>
              </a:lnSpc>
            </a:pPr>
            <a:r>
              <a:rPr lang="en-US" sz="875" b="1">
                <a:solidFill>
                  <a:srgbClr val="000000"/>
                </a:solidFill>
                <a:latin typeface="Calibri"/>
                <a:ea typeface="Calibri"/>
                <a:cs typeface="Calibri"/>
              </a:rPr>
              <a:t>Water-Filtered Smoke</a:t>
            </a:r>
            <a:r>
              <a:rPr lang="en-US" sz="875">
                <a:solidFill>
                  <a:srgbClr val="000000"/>
                </a:solidFill>
                <a:latin typeface="Calibri"/>
                <a:ea typeface="Calibri"/>
                <a:cs typeface="Calibri"/>
              </a:rPr>
              <a:t> | Despite popular misconceptions, hookah smoking delivers equivalent or higher nicotine doses than cigarettes. Sessions typically last 45-60 minutes, exposing users to more smoke volume.</a:t>
            </a:r>
            <a:endParaRPr lang="en-US" sz="875">
              <a:latin typeface="Calibri"/>
              <a:ea typeface="Calibri"/>
              <a:cs typeface="Calibri"/>
            </a:endParaRPr>
          </a:p>
        </p:txBody>
      </p:sp>
      <p:sp>
        <p:nvSpPr>
          <p:cNvPr id="8" name="Text 6"/>
          <p:cNvSpPr/>
          <p:nvPr/>
        </p:nvSpPr>
        <p:spPr>
          <a:xfrm>
            <a:off x="6137095" y="1788549"/>
            <a:ext cx="1397595" cy="174724"/>
          </a:xfrm>
          <a:prstGeom prst="rect">
            <a:avLst/>
          </a:prstGeom>
          <a:noFill/>
          <a:ln/>
        </p:spPr>
        <p:txBody>
          <a:bodyPr wrap="none" lIns="0" tIns="0" rIns="0" bIns="0" rtlCol="0" anchor="t"/>
          <a:lstStyle/>
          <a:p>
            <a:pPr>
              <a:lnSpc>
                <a:spcPts val="1375"/>
              </a:lnSpc>
            </a:pPr>
            <a:r>
              <a:rPr lang="en-US" sz="1400" b="1" dirty="0">
                <a:solidFill>
                  <a:srgbClr val="000000"/>
                </a:solidFill>
                <a:latin typeface="Calibri"/>
                <a:ea typeface="Calibri"/>
                <a:cs typeface="Calibri"/>
              </a:rPr>
              <a:t>Chewing Tobacco</a:t>
            </a:r>
            <a:endParaRPr lang="en-US" sz="1400" b="1" dirty="0">
              <a:latin typeface="Calibri"/>
              <a:ea typeface="Calibri"/>
              <a:cs typeface="Calibri"/>
            </a:endParaRPr>
          </a:p>
        </p:txBody>
      </p:sp>
      <p:sp>
        <p:nvSpPr>
          <p:cNvPr id="9" name="Text 7"/>
          <p:cNvSpPr/>
          <p:nvPr/>
        </p:nvSpPr>
        <p:spPr>
          <a:xfrm>
            <a:off x="6137095" y="2030344"/>
            <a:ext cx="2680097" cy="715566"/>
          </a:xfrm>
          <a:prstGeom prst="rect">
            <a:avLst/>
          </a:prstGeom>
          <a:noFill/>
          <a:ln/>
        </p:spPr>
        <p:txBody>
          <a:bodyPr wrap="square" lIns="0" tIns="0" rIns="0" bIns="0" rtlCol="0" anchor="t"/>
          <a:lstStyle/>
          <a:p>
            <a:pPr>
              <a:lnSpc>
                <a:spcPts val="1375"/>
              </a:lnSpc>
            </a:pPr>
            <a:r>
              <a:rPr lang="en-US" sz="875" b="1">
                <a:solidFill>
                  <a:srgbClr val="000000"/>
                </a:solidFill>
                <a:latin typeface="Calibri"/>
                <a:ea typeface="Calibri"/>
                <a:cs typeface="Calibri"/>
              </a:rPr>
              <a:t>Oral Absorption</a:t>
            </a:r>
            <a:r>
              <a:rPr lang="en-US" sz="875">
                <a:solidFill>
                  <a:srgbClr val="000000"/>
                </a:solidFill>
                <a:latin typeface="Calibri"/>
                <a:ea typeface="Calibri"/>
                <a:cs typeface="Calibri"/>
              </a:rPr>
              <a:t> | Held between cheek and gum, releasing nicotine through oral mucosa. Contains tobacco-specific nitrosamines linked to oral, esophageal, and pancreatic cancers.</a:t>
            </a:r>
            <a:endParaRPr lang="en-US" sz="875">
              <a:latin typeface="Calibri"/>
              <a:ea typeface="Calibri"/>
              <a:cs typeface="Calibri"/>
            </a:endParaRPr>
          </a:p>
        </p:txBody>
      </p:sp>
      <p:sp>
        <p:nvSpPr>
          <p:cNvPr id="10" name="Text 8"/>
          <p:cNvSpPr/>
          <p:nvPr/>
        </p:nvSpPr>
        <p:spPr>
          <a:xfrm>
            <a:off x="8956892" y="1788549"/>
            <a:ext cx="1397595" cy="174724"/>
          </a:xfrm>
          <a:prstGeom prst="rect">
            <a:avLst/>
          </a:prstGeom>
          <a:noFill/>
          <a:ln/>
        </p:spPr>
        <p:txBody>
          <a:bodyPr wrap="none" lIns="0" tIns="0" rIns="0" bIns="0" rtlCol="0" anchor="t"/>
          <a:lstStyle/>
          <a:p>
            <a:pPr>
              <a:lnSpc>
                <a:spcPts val="1375"/>
              </a:lnSpc>
            </a:pPr>
            <a:r>
              <a:rPr lang="en-US" sz="1400" b="1" dirty="0">
                <a:solidFill>
                  <a:srgbClr val="000000"/>
                </a:solidFill>
                <a:latin typeface="Calibri"/>
                <a:ea typeface="Calibri"/>
                <a:cs typeface="Calibri"/>
              </a:rPr>
              <a:t>Snus</a:t>
            </a:r>
            <a:endParaRPr lang="en-US" sz="1400" b="1" dirty="0">
              <a:latin typeface="Calibri"/>
              <a:ea typeface="Calibri"/>
              <a:cs typeface="Calibri"/>
            </a:endParaRPr>
          </a:p>
        </p:txBody>
      </p:sp>
      <p:sp>
        <p:nvSpPr>
          <p:cNvPr id="11" name="Text 9"/>
          <p:cNvSpPr/>
          <p:nvPr/>
        </p:nvSpPr>
        <p:spPr>
          <a:xfrm>
            <a:off x="8956892" y="2030344"/>
            <a:ext cx="2680196" cy="715566"/>
          </a:xfrm>
          <a:prstGeom prst="rect">
            <a:avLst/>
          </a:prstGeom>
          <a:noFill/>
          <a:ln/>
        </p:spPr>
        <p:txBody>
          <a:bodyPr wrap="square" lIns="0" tIns="0" rIns="0" bIns="0" rtlCol="0" anchor="t"/>
          <a:lstStyle/>
          <a:p>
            <a:pPr>
              <a:lnSpc>
                <a:spcPts val="1375"/>
              </a:lnSpc>
            </a:pPr>
            <a:r>
              <a:rPr lang="en-US" sz="875" b="1">
                <a:solidFill>
                  <a:srgbClr val="000000"/>
                </a:solidFill>
                <a:latin typeface="Calibri"/>
                <a:ea typeface="Calibri"/>
                <a:cs typeface="Calibri"/>
              </a:rPr>
              <a:t>Through Mucus Membranes</a:t>
            </a:r>
            <a:r>
              <a:rPr lang="en-US" sz="875">
                <a:solidFill>
                  <a:srgbClr val="000000"/>
                </a:solidFill>
                <a:latin typeface="Calibri"/>
                <a:ea typeface="Calibri"/>
                <a:cs typeface="Calibri"/>
              </a:rPr>
              <a:t> | Moist tobacco pouches placed under the upper lip. Popular in Scandinavia, now spreading globally. Marketed as "safer" but still highly addictive and carcinogenic.</a:t>
            </a:r>
            <a:endParaRPr lang="en-US" sz="875">
              <a:latin typeface="Calibri"/>
              <a:ea typeface="Calibri"/>
              <a:cs typeface="Calibri"/>
            </a:endParaRPr>
          </a:p>
        </p:txBody>
      </p:sp>
      <p:pic>
        <p:nvPicPr>
          <p:cNvPr id="12" name="Image 0" descr="preencoded.png"/>
          <p:cNvPicPr>
            <a:picLocks noChangeAspect="1"/>
          </p:cNvPicPr>
          <p:nvPr/>
        </p:nvPicPr>
        <p:blipFill>
          <a:blip r:embed="rId3"/>
          <a:stretch>
            <a:fillRect/>
          </a:stretch>
        </p:blipFill>
        <p:spPr>
          <a:xfrm>
            <a:off x="497402" y="3050512"/>
            <a:ext cx="3640832" cy="1609428"/>
          </a:xfrm>
          <a:prstGeom prst="rect">
            <a:avLst/>
          </a:prstGeom>
        </p:spPr>
      </p:pic>
      <p:sp>
        <p:nvSpPr>
          <p:cNvPr id="13" name="Text 10"/>
          <p:cNvSpPr/>
          <p:nvPr/>
        </p:nvSpPr>
        <p:spPr>
          <a:xfrm>
            <a:off x="497402" y="4785649"/>
            <a:ext cx="11139686" cy="397888"/>
          </a:xfrm>
          <a:prstGeom prst="rect">
            <a:avLst/>
          </a:prstGeom>
          <a:noFill/>
          <a:ln/>
        </p:spPr>
        <p:txBody>
          <a:bodyPr wrap="square" lIns="0" tIns="0" rIns="0" bIns="0" rtlCol="0" anchor="t"/>
          <a:lstStyle/>
          <a:p>
            <a:pPr>
              <a:lnSpc>
                <a:spcPts val="1375"/>
              </a:lnSpc>
            </a:pPr>
            <a:r>
              <a:rPr lang="en-US" sz="1400" dirty="0">
                <a:solidFill>
                  <a:srgbClr val="000000"/>
                </a:solidFill>
                <a:latin typeface="Calibri"/>
                <a:ea typeface="Calibri"/>
                <a:cs typeface="Calibri"/>
              </a:rPr>
              <a:t>Each delivery method is engineered to optimize nicotine absorption and addiction potential while creating distinct user experiences that appeal to different demographic groups. The proliferation of smokeless options represents the industry's adaptation to smoking restrictions and health concerns.</a:t>
            </a:r>
            <a:endParaRPr lang="en-US" sz="1400" dirty="0">
              <a:latin typeface="Calibri"/>
              <a:ea typeface="Calibri"/>
              <a:cs typeface="Calibri"/>
            </a:endParaRPr>
          </a:p>
        </p:txBody>
      </p:sp>
      <p:pic>
        <p:nvPicPr>
          <p:cNvPr id="14" name="Image 1" descr="preencoded.png"/>
          <p:cNvPicPr>
            <a:picLocks noChangeAspect="1"/>
          </p:cNvPicPr>
          <p:nvPr/>
        </p:nvPicPr>
        <p:blipFill>
          <a:blip r:embed="rId4"/>
          <a:stretch>
            <a:fillRect/>
          </a:stretch>
        </p:blipFill>
        <p:spPr>
          <a:xfrm>
            <a:off x="497402" y="5269142"/>
            <a:ext cx="2236193" cy="1488083"/>
          </a:xfrm>
          <a:prstGeom prst="rect">
            <a:avLst/>
          </a:prstGeom>
        </p:spPr>
      </p:pic>
      <p:sp>
        <p:nvSpPr>
          <p:cNvPr id="18" name="Rectangle: Top Corners Rounded 17">
            <a:extLst>
              <a:ext uri="{FF2B5EF4-FFF2-40B4-BE49-F238E27FC236}">
                <a16:creationId xmlns:a16="http://schemas.microsoft.com/office/drawing/2014/main" id="{7C0C4C82-77C6-D363-18DB-6C5AF49CFB5A}"/>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21" name="Picture 20" descr="A logo for a health care company&#10;&#10;AI-generated content may be incorrect.">
            <a:extLst>
              <a:ext uri="{FF2B5EF4-FFF2-40B4-BE49-F238E27FC236}">
                <a16:creationId xmlns:a16="http://schemas.microsoft.com/office/drawing/2014/main" id="{A460BBD3-01AB-82FD-C828-4A96211D10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22" name="Slide Number Placeholder 3">
            <a:extLst>
              <a:ext uri="{FF2B5EF4-FFF2-40B4-BE49-F238E27FC236}">
                <a16:creationId xmlns:a16="http://schemas.microsoft.com/office/drawing/2014/main" id="{D3287589-6067-37DF-CE18-4AE8C1DA11B1}"/>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8</a:t>
            </a:fld>
            <a:endParaRPr lang="en-US" sz="1400" dirty="0">
              <a:ea typeface="Calibri"/>
              <a:cs typeface="Calibri"/>
            </a:endParaRPr>
          </a:p>
        </p:txBody>
      </p:sp>
      <p:sp>
        <p:nvSpPr>
          <p:cNvPr id="2" name="TextBox 1">
            <a:extLst>
              <a:ext uri="{FF2B5EF4-FFF2-40B4-BE49-F238E27FC236}">
                <a16:creationId xmlns:a16="http://schemas.microsoft.com/office/drawing/2014/main" id="{A07C08B5-16ED-4D19-1351-A5FF7D909BD4}"/>
              </a:ext>
            </a:extLst>
          </p:cNvPr>
          <p:cNvSpPr txBox="1"/>
          <p:nvPr/>
        </p:nvSpPr>
        <p:spPr>
          <a:xfrm>
            <a:off x="388189" y="359433"/>
            <a:ext cx="10348821"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000000"/>
                </a:solidFill>
                <a:latin typeface="Calibri"/>
                <a:ea typeface="Calibri"/>
                <a:cs typeface="Calibri"/>
              </a:rPr>
              <a:t>Diverse Methods of Nicotine Delivery</a:t>
            </a:r>
            <a:endParaRPr lang="en-US" sz="4400">
              <a:solidFill>
                <a:srgbClr val="000000"/>
              </a:solidFill>
              <a:latin typeface="Calibri"/>
              <a:ea typeface="Calibri"/>
              <a:cs typeface="Calibri"/>
            </a:endParaRPr>
          </a:p>
          <a:p>
            <a:endParaRPr lang="en-US" sz="4400" dirty="0">
              <a:solidFill>
                <a:srgbClr val="000000"/>
              </a:solidFill>
              <a:latin typeface="Calibri"/>
              <a:ea typeface="Calibri"/>
              <a:cs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2E77BA1-45BB-24E7-11D9-E812FA2F4855}"/>
              </a:ext>
            </a:extLst>
          </p:cNvPr>
          <p:cNvSpPr txBox="1"/>
          <p:nvPr/>
        </p:nvSpPr>
        <p:spPr>
          <a:xfrm>
            <a:off x="1617041" y="1194318"/>
            <a:ext cx="8956395" cy="4893647"/>
          </a:xfrm>
          <a:prstGeom prst="rect">
            <a:avLst/>
          </a:prstGeom>
          <a:noFill/>
        </p:spPr>
        <p:txBody>
          <a:bodyPr wrap="square" lIns="91440" tIns="45720" rIns="91440" bIns="45720" anchor="t">
            <a:spAutoFit/>
          </a:bodyPr>
          <a:lstStyle/>
          <a:p>
            <a:r>
              <a:rPr lang="en-IE" sz="2400" dirty="0">
                <a:latin typeface="Calibri"/>
                <a:ea typeface="Noto Sans"/>
                <a:cs typeface="Calibri"/>
              </a:rPr>
              <a:t>HSE stop smoking guideline - </a:t>
            </a:r>
          </a:p>
          <a:p>
            <a:pPr lvl="1"/>
            <a:r>
              <a:rPr lang="en-AU" sz="2400" i="1" dirty="0">
                <a:solidFill>
                  <a:srgbClr val="212B32"/>
                </a:solidFill>
                <a:latin typeface="Calibri"/>
                <a:ea typeface="Noto Sans"/>
                <a:cs typeface="Calibri"/>
              </a:rPr>
              <a:t>“We do not recommend vaping as a way to stop smoking.”</a:t>
            </a:r>
          </a:p>
          <a:p>
            <a:endParaRPr lang="en-IE" sz="2400" dirty="0">
              <a:latin typeface="Calibri" panose="020F0502020204030204" pitchFamily="34" charset="0"/>
              <a:ea typeface="Noto Sans" panose="020B0502040504020204" pitchFamily="34" charset="0"/>
              <a:cs typeface="Calibri" panose="020F0502020204030204" pitchFamily="34" charset="0"/>
            </a:endParaRPr>
          </a:p>
          <a:p>
            <a:r>
              <a:rPr lang="en-IE" sz="2400" dirty="0">
                <a:latin typeface="Calibri"/>
                <a:ea typeface="Noto Sans"/>
                <a:cs typeface="Calibri"/>
              </a:rPr>
              <a:t>European respiratory society position statement – </a:t>
            </a:r>
          </a:p>
          <a:p>
            <a:pPr lvl="1"/>
            <a:r>
              <a:rPr lang="en-AU" sz="2400" i="1" dirty="0">
                <a:solidFill>
                  <a:srgbClr val="000000"/>
                </a:solidFill>
                <a:latin typeface="Calibri"/>
                <a:ea typeface="Noto Sans"/>
                <a:cs typeface="Calibri"/>
              </a:rPr>
              <a:t>“The use of vaping as a smoking cessation tool is insufficiently supported by controlled clinical trials.” </a:t>
            </a:r>
            <a:endParaRPr lang="en-IE" sz="2400" i="1">
              <a:latin typeface="Calibri"/>
              <a:ea typeface="Noto Sans"/>
              <a:cs typeface="Calibri"/>
            </a:endParaRPr>
          </a:p>
          <a:p>
            <a:pPr lvl="1"/>
            <a:endParaRPr lang="en-IE" sz="2400" dirty="0">
              <a:latin typeface="Calibri" panose="020F0502020204030204" pitchFamily="34" charset="0"/>
              <a:ea typeface="Noto Sans" panose="020B0502040504020204" pitchFamily="34" charset="0"/>
              <a:cs typeface="Calibri" panose="020F0502020204030204" pitchFamily="34" charset="0"/>
            </a:endParaRPr>
          </a:p>
          <a:p>
            <a:r>
              <a:rPr lang="en-IE" sz="2400" dirty="0">
                <a:latin typeface="Calibri"/>
                <a:ea typeface="Noto Sans"/>
                <a:cs typeface="Calibri"/>
              </a:rPr>
              <a:t>WHO statement on vaping as stop smoking aid - </a:t>
            </a:r>
          </a:p>
          <a:p>
            <a:pPr lvl="1"/>
            <a:r>
              <a:rPr lang="en-AU" sz="2400" i="1" dirty="0">
                <a:solidFill>
                  <a:srgbClr val="3C4245"/>
                </a:solidFill>
                <a:latin typeface="Calibri"/>
                <a:ea typeface="Noto Sans"/>
                <a:cs typeface="Calibri"/>
              </a:rPr>
              <a:t>“To date, evidence on the use of vaping as a cessation aid is inconclusive.” </a:t>
            </a:r>
          </a:p>
          <a:p>
            <a:pPr lvl="1"/>
            <a:endParaRPr lang="en-AU" sz="2400" i="1" dirty="0">
              <a:solidFill>
                <a:srgbClr val="3C4245"/>
              </a:solidFill>
              <a:latin typeface="Calibri" panose="020F0502020204030204" pitchFamily="34" charset="0"/>
              <a:ea typeface="Noto Sans" panose="020B0502040504020204" pitchFamily="34" charset="0"/>
              <a:cs typeface="Calibri" panose="020F0502020204030204" pitchFamily="34" charset="0"/>
            </a:endParaRPr>
          </a:p>
          <a:p>
            <a:pPr lvl="1" algn="just"/>
            <a:r>
              <a:rPr lang="en-AU" sz="2400" i="1" dirty="0">
                <a:solidFill>
                  <a:srgbClr val="3C4245"/>
                </a:solidFill>
                <a:latin typeface="Calibri"/>
                <a:ea typeface="Noto Sans"/>
                <a:cs typeface="Calibri"/>
              </a:rPr>
              <a:t>NHS (UK): consider vaping an option as a smoking cessation tool by regulated sellers for less than 3 months</a:t>
            </a:r>
          </a:p>
        </p:txBody>
      </p:sp>
      <p:sp>
        <p:nvSpPr>
          <p:cNvPr id="6" name="Rectangle: Top Corners Rounded 5">
            <a:extLst>
              <a:ext uri="{FF2B5EF4-FFF2-40B4-BE49-F238E27FC236}">
                <a16:creationId xmlns:a16="http://schemas.microsoft.com/office/drawing/2014/main" id="{E006902E-2418-783E-13BA-21BD9F01E956}"/>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a:solidFill>
                <a:schemeClr val="bg1"/>
              </a:solidFill>
              <a:latin typeface="Calibri Light"/>
              <a:ea typeface="Calibri Light"/>
              <a:cs typeface="Arial"/>
            </a:endParaRPr>
          </a:p>
        </p:txBody>
      </p:sp>
      <p:pic>
        <p:nvPicPr>
          <p:cNvPr id="3" name="Picture 2" descr="A logo for a health care company&#10;&#10;AI-generated content may be incorrect.">
            <a:extLst>
              <a:ext uri="{FF2B5EF4-FFF2-40B4-BE49-F238E27FC236}">
                <a16:creationId xmlns:a16="http://schemas.microsoft.com/office/drawing/2014/main" id="{558A1554-07D3-E54B-6D03-0AAA5BED9A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9" name="Slide Number Placeholder 3">
            <a:extLst>
              <a:ext uri="{FF2B5EF4-FFF2-40B4-BE49-F238E27FC236}">
                <a16:creationId xmlns:a16="http://schemas.microsoft.com/office/drawing/2014/main" id="{D59DCE1B-FECF-307A-329F-8A9044838E58}"/>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80</a:t>
            </a:fld>
            <a:endParaRPr lang="en-US" sz="1400" dirty="0">
              <a:ea typeface="Calibri"/>
              <a:cs typeface="Calibri"/>
            </a:endParaRPr>
          </a:p>
        </p:txBody>
      </p:sp>
    </p:spTree>
    <p:extLst>
      <p:ext uri="{BB962C8B-B14F-4D97-AF65-F5344CB8AC3E}">
        <p14:creationId xmlns:p14="http://schemas.microsoft.com/office/powerpoint/2010/main" val="241969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E8C5B4-E474-4743-A464-DEADE6763C8C}"/>
              </a:ext>
            </a:extLst>
          </p:cNvPr>
          <p:cNvPicPr>
            <a:picLocks noChangeAspect="1"/>
          </p:cNvPicPr>
          <p:nvPr/>
        </p:nvPicPr>
        <p:blipFill>
          <a:blip r:embed="rId2"/>
          <a:stretch>
            <a:fillRect/>
          </a:stretch>
        </p:blipFill>
        <p:spPr>
          <a:xfrm>
            <a:off x="1982519" y="852077"/>
            <a:ext cx="8226965" cy="5801325"/>
          </a:xfrm>
          <a:prstGeom prst="rect">
            <a:avLst/>
          </a:prstGeom>
          <a:noFill/>
        </p:spPr>
      </p:pic>
      <p:sp>
        <p:nvSpPr>
          <p:cNvPr id="6" name="Rectangle: Top Corners Rounded 5">
            <a:extLst>
              <a:ext uri="{FF2B5EF4-FFF2-40B4-BE49-F238E27FC236}">
                <a16:creationId xmlns:a16="http://schemas.microsoft.com/office/drawing/2014/main" id="{675783CB-C0D4-C3FF-7EB6-16213A755C6F}"/>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a:solidFill>
                <a:schemeClr val="bg1"/>
              </a:solidFill>
              <a:latin typeface="Calibri Light"/>
              <a:ea typeface="Calibri Light"/>
              <a:cs typeface="Arial"/>
            </a:endParaRPr>
          </a:p>
        </p:txBody>
      </p:sp>
      <p:pic>
        <p:nvPicPr>
          <p:cNvPr id="4" name="Picture 3" descr="A logo for a health care company&#10;&#10;AI-generated content may be incorrect.">
            <a:extLst>
              <a:ext uri="{FF2B5EF4-FFF2-40B4-BE49-F238E27FC236}">
                <a16:creationId xmlns:a16="http://schemas.microsoft.com/office/drawing/2014/main" id="{060FBD2A-08A0-D925-D19C-55D84E884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9" name="Slide Number Placeholder 3">
            <a:extLst>
              <a:ext uri="{FF2B5EF4-FFF2-40B4-BE49-F238E27FC236}">
                <a16:creationId xmlns:a16="http://schemas.microsoft.com/office/drawing/2014/main" id="{F66C145B-EE6A-FFCD-C7C1-5878378E45F2}"/>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81</a:t>
            </a:fld>
            <a:endParaRPr lang="en-US" sz="1400" dirty="0">
              <a:ea typeface="Calibri"/>
              <a:cs typeface="Calibri"/>
            </a:endParaRPr>
          </a:p>
        </p:txBody>
      </p:sp>
    </p:spTree>
    <p:extLst>
      <p:ext uri="{BB962C8B-B14F-4D97-AF65-F5344CB8AC3E}">
        <p14:creationId xmlns:p14="http://schemas.microsoft.com/office/powerpoint/2010/main" val="3167967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53B1E-12DF-F33B-8722-0BFC37F5F7F7}"/>
              </a:ext>
            </a:extLst>
          </p:cNvPr>
          <p:cNvSpPr>
            <a:spLocks noGrp="1"/>
          </p:cNvSpPr>
          <p:nvPr>
            <p:ph type="title"/>
          </p:nvPr>
        </p:nvSpPr>
        <p:spPr>
          <a:xfrm>
            <a:off x="838200" y="753314"/>
            <a:ext cx="10515600" cy="1325563"/>
          </a:xfrm>
        </p:spPr>
        <p:txBody>
          <a:bodyPr>
            <a:normAutofit/>
          </a:bodyPr>
          <a:lstStyle/>
          <a:p>
            <a:r>
              <a:rPr lang="en-US" b="1" dirty="0">
                <a:latin typeface="Calibri"/>
                <a:ea typeface="Calibri"/>
                <a:cs typeface="Calibri"/>
              </a:rPr>
              <a:t>Increase Age of Purchasing Tobacco and Nicotine Products to 21</a:t>
            </a:r>
          </a:p>
        </p:txBody>
      </p:sp>
      <p:sp>
        <p:nvSpPr>
          <p:cNvPr id="3" name="Content Placeholder 2">
            <a:extLst>
              <a:ext uri="{FF2B5EF4-FFF2-40B4-BE49-F238E27FC236}">
                <a16:creationId xmlns:a16="http://schemas.microsoft.com/office/drawing/2014/main" id="{09D8EA18-7BDE-CC90-8912-1FF1E6E541E9}"/>
              </a:ext>
            </a:extLst>
          </p:cNvPr>
          <p:cNvSpPr>
            <a:spLocks noGrp="1"/>
          </p:cNvSpPr>
          <p:nvPr>
            <p:ph idx="1"/>
          </p:nvPr>
        </p:nvSpPr>
        <p:spPr>
          <a:xfrm>
            <a:off x="851338" y="2503344"/>
            <a:ext cx="10515600" cy="4351338"/>
          </a:xfrm>
        </p:spPr>
        <p:txBody>
          <a:bodyPr/>
          <a:lstStyle/>
          <a:p>
            <a:r>
              <a:rPr lang="en-US"/>
              <a:t>If you don’t start smoking by age 21, unlikely to start</a:t>
            </a:r>
          </a:p>
          <a:p>
            <a:r>
              <a:rPr lang="en-US"/>
              <a:t>Over 21 year old not likely to purchase cigarettes for a minor</a:t>
            </a:r>
          </a:p>
          <a:p>
            <a:r>
              <a:rPr lang="en-US"/>
              <a:t>Ireland- target is to commence in 2027</a:t>
            </a:r>
          </a:p>
        </p:txBody>
      </p:sp>
      <p:sp>
        <p:nvSpPr>
          <p:cNvPr id="7" name="Rectangle: Top Corners Rounded 6">
            <a:extLst>
              <a:ext uri="{FF2B5EF4-FFF2-40B4-BE49-F238E27FC236}">
                <a16:creationId xmlns:a16="http://schemas.microsoft.com/office/drawing/2014/main" id="{D4470E7C-BECD-B241-C8E4-B38899FDA9CE}"/>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5" name="Picture 4" descr="A logo for a health care company&#10;&#10;AI-generated content may be incorrect.">
            <a:extLst>
              <a:ext uri="{FF2B5EF4-FFF2-40B4-BE49-F238E27FC236}">
                <a16:creationId xmlns:a16="http://schemas.microsoft.com/office/drawing/2014/main" id="{382FE764-8654-3C7E-7AC4-C52BD524A4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0" name="Slide Number Placeholder 3">
            <a:extLst>
              <a:ext uri="{FF2B5EF4-FFF2-40B4-BE49-F238E27FC236}">
                <a16:creationId xmlns:a16="http://schemas.microsoft.com/office/drawing/2014/main" id="{FA533AAF-5A34-5F0D-992C-B5E7355F3FD7}"/>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82</a:t>
            </a:fld>
            <a:endParaRPr lang="en-US" sz="1400" dirty="0">
              <a:ea typeface="Calibri"/>
              <a:cs typeface="Calibri"/>
            </a:endParaRPr>
          </a:p>
        </p:txBody>
      </p:sp>
    </p:spTree>
    <p:extLst>
      <p:ext uri="{BB962C8B-B14F-4D97-AF65-F5344CB8AC3E}">
        <p14:creationId xmlns:p14="http://schemas.microsoft.com/office/powerpoint/2010/main" val="177885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DED28-7E3A-8E4E-B315-30640D1AFF59}"/>
              </a:ext>
            </a:extLst>
          </p:cNvPr>
          <p:cNvSpPr>
            <a:spLocks noGrp="1"/>
          </p:cNvSpPr>
          <p:nvPr>
            <p:ph type="title"/>
          </p:nvPr>
        </p:nvSpPr>
        <p:spPr>
          <a:xfrm>
            <a:off x="838200" y="782068"/>
            <a:ext cx="10515600" cy="1325563"/>
          </a:xfrm>
        </p:spPr>
        <p:txBody>
          <a:bodyPr anchor="ctr">
            <a:normAutofit/>
          </a:bodyPr>
          <a:lstStyle/>
          <a:p>
            <a:r>
              <a:rPr lang="en-US" b="1" dirty="0">
                <a:latin typeface="Calibri"/>
                <a:ea typeface="Calibri"/>
                <a:cs typeface="Calibri"/>
              </a:rPr>
              <a:t>What else can be vaped- be careful taking a drug from someone else</a:t>
            </a:r>
          </a:p>
        </p:txBody>
      </p:sp>
      <p:sp>
        <p:nvSpPr>
          <p:cNvPr id="3" name="Content Placeholder 2">
            <a:extLst>
              <a:ext uri="{FF2B5EF4-FFF2-40B4-BE49-F238E27FC236}">
                <a16:creationId xmlns:a16="http://schemas.microsoft.com/office/drawing/2014/main" id="{2BE6131D-1D73-1248-882E-B030327E2AE1}"/>
              </a:ext>
            </a:extLst>
          </p:cNvPr>
          <p:cNvSpPr>
            <a:spLocks noGrp="1"/>
          </p:cNvSpPr>
          <p:nvPr>
            <p:ph type="body" idx="1"/>
          </p:nvPr>
        </p:nvSpPr>
        <p:spPr>
          <a:xfrm>
            <a:off x="972115" y="2187711"/>
            <a:ext cx="10515600" cy="4351338"/>
          </a:xfrm>
        </p:spPr>
        <p:txBody>
          <a:bodyPr>
            <a:normAutofit/>
          </a:bodyPr>
          <a:lstStyle/>
          <a:p>
            <a:r>
              <a:rPr lang="en-US"/>
              <a:t>Nicotine Liquid- multiple other toxins</a:t>
            </a:r>
          </a:p>
          <a:p>
            <a:r>
              <a:rPr lang="en-US"/>
              <a:t>Illicit drugs can be added to water and then vaporized in a vaping device. </a:t>
            </a:r>
          </a:p>
          <a:p>
            <a:r>
              <a:rPr lang="en-US"/>
              <a:t>THC Oil- delta-9-tetrahydrocannabinol (concentration of THC far higher in these now). Synthetic Derivative: HHC</a:t>
            </a:r>
          </a:p>
          <a:p>
            <a:endParaRPr lang="en-US"/>
          </a:p>
        </p:txBody>
      </p:sp>
      <p:sp>
        <p:nvSpPr>
          <p:cNvPr id="7" name="Rectangle: Top Corners Rounded 6">
            <a:extLst>
              <a:ext uri="{FF2B5EF4-FFF2-40B4-BE49-F238E27FC236}">
                <a16:creationId xmlns:a16="http://schemas.microsoft.com/office/drawing/2014/main" id="{318F57B3-9D3B-4333-9B7E-E90362CB7ED9}"/>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8" name="Picture 7" descr="A logo for a health care company&#10;&#10;AI-generated content may be incorrect.">
            <a:extLst>
              <a:ext uri="{FF2B5EF4-FFF2-40B4-BE49-F238E27FC236}">
                <a16:creationId xmlns:a16="http://schemas.microsoft.com/office/drawing/2014/main" id="{0E86D08F-E612-18C4-F86D-FF896D50CA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0" name="Slide Number Placeholder 3">
            <a:extLst>
              <a:ext uri="{FF2B5EF4-FFF2-40B4-BE49-F238E27FC236}">
                <a16:creationId xmlns:a16="http://schemas.microsoft.com/office/drawing/2014/main" id="{F3616069-9CAA-5CE9-6867-6D5109A96AA9}"/>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83</a:t>
            </a:fld>
            <a:endParaRPr lang="en-US" sz="1400" dirty="0">
              <a:ea typeface="Calibri"/>
              <a:cs typeface="Calibri"/>
            </a:endParaRPr>
          </a:p>
        </p:txBody>
      </p:sp>
    </p:spTree>
    <p:extLst>
      <p:ext uri="{BB962C8B-B14F-4D97-AF65-F5344CB8AC3E}">
        <p14:creationId xmlns:p14="http://schemas.microsoft.com/office/powerpoint/2010/main" val="33879336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p:nvPr/>
        </p:nvSpPr>
        <p:spPr>
          <a:xfrm>
            <a:off x="2683959" y="1045752"/>
            <a:ext cx="6815841" cy="74924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ctr">
              <a:defRPr sz="6400">
                <a:solidFill>
                  <a:srgbClr val="FFFFFF"/>
                </a:solidFill>
                <a:latin typeface="+mj-lt"/>
                <a:ea typeface="+mj-ea"/>
                <a:cs typeface="+mj-cs"/>
                <a:sym typeface="Chalkboard"/>
              </a:defRPr>
            </a:lvl1pPr>
          </a:lstStyle>
          <a:p>
            <a:pPr lvl="0">
              <a:defRPr sz="1800">
                <a:solidFill>
                  <a:srgbClr val="000000"/>
                </a:solidFill>
              </a:defRPr>
            </a:pPr>
            <a:r>
              <a:rPr lang="en-US" sz="4400" b="1" dirty="0">
                <a:solidFill>
                  <a:schemeClr val="tx1"/>
                </a:solidFill>
                <a:latin typeface="Calibri"/>
                <a:ea typeface="Arial" charset="0"/>
                <a:cs typeface="Arial"/>
              </a:rPr>
              <a:t>What is Smokeless Tobacco? </a:t>
            </a:r>
          </a:p>
        </p:txBody>
      </p:sp>
      <p:sp>
        <p:nvSpPr>
          <p:cNvPr id="5" name="Shape 63"/>
          <p:cNvSpPr/>
          <p:nvPr/>
        </p:nvSpPr>
        <p:spPr>
          <a:xfrm>
            <a:off x="1524000" y="610708"/>
            <a:ext cx="91440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endParaRPr sz="1266"/>
          </a:p>
        </p:txBody>
      </p:sp>
      <p:sp>
        <p:nvSpPr>
          <p:cNvPr id="2" name="TextBox 1"/>
          <p:cNvSpPr txBox="1"/>
          <p:nvPr/>
        </p:nvSpPr>
        <p:spPr>
          <a:xfrm>
            <a:off x="2077641" y="2035969"/>
            <a:ext cx="7768828" cy="461665"/>
          </a:xfrm>
          <a:prstGeom prst="rect">
            <a:avLst/>
          </a:prstGeom>
          <a:noFill/>
        </p:spPr>
        <p:txBody>
          <a:bodyPr wrap="square" lIns="91440" tIns="45720" rIns="91440" bIns="45720" rtlCol="0" anchor="t">
            <a:spAutoFit/>
          </a:bodyPr>
          <a:lstStyle/>
          <a:p>
            <a:r>
              <a:rPr lang="en-US" sz="2400" dirty="0">
                <a:sym typeface="Wingdings"/>
              </a:rPr>
              <a:t> </a:t>
            </a:r>
            <a:r>
              <a:rPr lang="en-US" sz="2400" dirty="0"/>
              <a:t>Smokeless tobacco is not smoked. </a:t>
            </a:r>
          </a:p>
        </p:txBody>
      </p:sp>
      <p:sp>
        <p:nvSpPr>
          <p:cNvPr id="4" name="Rounded Rectangle 3"/>
          <p:cNvSpPr/>
          <p:nvPr/>
        </p:nvSpPr>
        <p:spPr>
          <a:xfrm>
            <a:off x="2024063" y="2946797"/>
            <a:ext cx="2089547" cy="799386"/>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969">
                <a:solidFill>
                  <a:srgbClr val="000000"/>
                </a:solidFill>
              </a:rPr>
              <a:t>Chewing Tobacco</a:t>
            </a:r>
          </a:p>
        </p:txBody>
      </p:sp>
      <p:sp>
        <p:nvSpPr>
          <p:cNvPr id="8" name="Rounded Rectangle 7"/>
          <p:cNvSpPr/>
          <p:nvPr/>
        </p:nvSpPr>
        <p:spPr>
          <a:xfrm>
            <a:off x="4595812" y="2946798"/>
            <a:ext cx="2087404" cy="801529"/>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969">
                <a:solidFill>
                  <a:srgbClr val="000000"/>
                </a:solidFill>
              </a:rPr>
              <a:t>Oral Tobacco</a:t>
            </a:r>
          </a:p>
        </p:txBody>
      </p:sp>
      <p:sp>
        <p:nvSpPr>
          <p:cNvPr id="9" name="Rounded Rectangle 8"/>
          <p:cNvSpPr/>
          <p:nvPr/>
        </p:nvSpPr>
        <p:spPr>
          <a:xfrm>
            <a:off x="7167562" y="2946798"/>
            <a:ext cx="2087404" cy="801529"/>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969">
                <a:solidFill>
                  <a:srgbClr val="000000"/>
                </a:solidFill>
              </a:rPr>
              <a:t>Spit/Spitting Tobacco</a:t>
            </a:r>
          </a:p>
        </p:txBody>
      </p:sp>
      <p:sp>
        <p:nvSpPr>
          <p:cNvPr id="10" name="Rounded Rectangle 9"/>
          <p:cNvSpPr/>
          <p:nvPr/>
        </p:nvSpPr>
        <p:spPr>
          <a:xfrm>
            <a:off x="2881313" y="4446984"/>
            <a:ext cx="2089547" cy="80367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969">
                <a:solidFill>
                  <a:schemeClr val="tx1"/>
                </a:solidFill>
              </a:rPr>
              <a:t>Dip</a:t>
            </a:r>
          </a:p>
        </p:txBody>
      </p:sp>
      <p:sp>
        <p:nvSpPr>
          <p:cNvPr id="11" name="Rounded Rectangle 10"/>
          <p:cNvSpPr/>
          <p:nvPr/>
        </p:nvSpPr>
        <p:spPr>
          <a:xfrm>
            <a:off x="5506641" y="4446985"/>
            <a:ext cx="2087404" cy="801529"/>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969">
                <a:solidFill>
                  <a:srgbClr val="000000"/>
                </a:solidFill>
              </a:rPr>
              <a:t>Chew</a:t>
            </a:r>
            <a:r>
              <a:rPr lang="en-US" sz="1969"/>
              <a:t> </a:t>
            </a:r>
          </a:p>
        </p:txBody>
      </p:sp>
      <p:sp>
        <p:nvSpPr>
          <p:cNvPr id="12" name="Rounded Rectangle 11"/>
          <p:cNvSpPr/>
          <p:nvPr/>
        </p:nvSpPr>
        <p:spPr>
          <a:xfrm>
            <a:off x="8078391" y="4446985"/>
            <a:ext cx="2087404" cy="801529"/>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969">
                <a:solidFill>
                  <a:srgbClr val="000000"/>
                </a:solidFill>
              </a:rPr>
              <a:t>Snus</a:t>
            </a:r>
          </a:p>
        </p:txBody>
      </p:sp>
      <p:sp>
        <p:nvSpPr>
          <p:cNvPr id="13" name="Rectangle: Top Corners Rounded 12">
            <a:extLst>
              <a:ext uri="{FF2B5EF4-FFF2-40B4-BE49-F238E27FC236}">
                <a16:creationId xmlns:a16="http://schemas.microsoft.com/office/drawing/2014/main" id="{BB5234B3-F921-3771-3931-38F2A77B6653}"/>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6" name="Picture 5" descr="A logo for a health care company&#10;&#10;AI-generated content may be incorrect.">
            <a:extLst>
              <a:ext uri="{FF2B5EF4-FFF2-40B4-BE49-F238E27FC236}">
                <a16:creationId xmlns:a16="http://schemas.microsoft.com/office/drawing/2014/main" id="{D209B350-5620-C18D-7A4C-E3ADBED86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6" name="Slide Number Placeholder 3">
            <a:extLst>
              <a:ext uri="{FF2B5EF4-FFF2-40B4-BE49-F238E27FC236}">
                <a16:creationId xmlns:a16="http://schemas.microsoft.com/office/drawing/2014/main" id="{92E59DF1-757D-7A5B-EFBF-0AC2BE94FC3F}"/>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84</a:t>
            </a:fld>
            <a:endParaRPr lang="en-US" sz="1400" dirty="0">
              <a:ea typeface="Calibri"/>
              <a:cs typeface="Calibri"/>
            </a:endParaRPr>
          </a:p>
        </p:txBody>
      </p:sp>
    </p:spTree>
  </p:cSld>
  <p:clrMapOvr>
    <a:masterClrMapping/>
  </p:clrMapOvr>
  <p:transition>
    <p:wipe dir="r"/>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8" grpId="0" animBg="1"/>
      <p:bldP spid="9" grpId="0" animBg="1"/>
      <p:bldP spid="10" grpId="0" animBg="1"/>
      <p:bldP spid="11" grpId="0" animBg="1"/>
      <p:bldP spid="1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p:nvPr/>
        </p:nvSpPr>
        <p:spPr>
          <a:xfrm>
            <a:off x="2683978" y="882922"/>
            <a:ext cx="6838283" cy="74924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ctr">
              <a:defRPr sz="6400">
                <a:solidFill>
                  <a:srgbClr val="FFFFFF"/>
                </a:solidFill>
                <a:latin typeface="+mj-lt"/>
                <a:ea typeface="+mj-ea"/>
                <a:cs typeface="+mj-cs"/>
                <a:sym typeface="Chalkboard"/>
              </a:defRPr>
            </a:lvl1pPr>
          </a:lstStyle>
          <a:p>
            <a:pPr lvl="0">
              <a:defRPr sz="1800">
                <a:solidFill>
                  <a:srgbClr val="000000"/>
                </a:solidFill>
              </a:defRPr>
            </a:pPr>
            <a:r>
              <a:rPr lang="en-US" sz="4400" b="1">
                <a:solidFill>
                  <a:schemeClr val="tx1"/>
                </a:solidFill>
                <a:latin typeface="Calibri"/>
                <a:ea typeface="Arial" charset="0"/>
                <a:cs typeface="Arial"/>
              </a:rPr>
              <a:t>Smokeless Tobacco Products </a:t>
            </a:r>
          </a:p>
        </p:txBody>
      </p:sp>
      <p:sp>
        <p:nvSpPr>
          <p:cNvPr id="171" name="Shape 171"/>
          <p:cNvSpPr/>
          <p:nvPr/>
        </p:nvSpPr>
        <p:spPr>
          <a:xfrm>
            <a:off x="4476211" y="2443038"/>
            <a:ext cx="3699732" cy="169520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ctr">
              <a:defRPr sz="15000">
                <a:solidFill>
                  <a:srgbClr val="941100"/>
                </a:solidFill>
                <a:latin typeface="+mj-lt"/>
                <a:ea typeface="+mj-ea"/>
                <a:cs typeface="+mj-cs"/>
                <a:sym typeface="Chalkboard"/>
              </a:defRPr>
            </a:lvl1pPr>
          </a:lstStyle>
          <a:p>
            <a:pPr lvl="0">
              <a:defRPr sz="1800">
                <a:solidFill>
                  <a:srgbClr val="000000"/>
                </a:solidFill>
              </a:defRPr>
            </a:pPr>
            <a:r>
              <a:rPr sz="10547" b="1">
                <a:solidFill>
                  <a:schemeClr val="bg1"/>
                </a:solidFill>
                <a:latin typeface="Calibri"/>
                <a:ea typeface="Calibri"/>
                <a:cs typeface="Calibri"/>
              </a:rPr>
              <a:t>NOPE!</a:t>
            </a:r>
          </a:p>
        </p:txBody>
      </p:sp>
      <p:sp>
        <p:nvSpPr>
          <p:cNvPr id="5" name="Shape 63"/>
          <p:cNvSpPr/>
          <p:nvPr/>
        </p:nvSpPr>
        <p:spPr>
          <a:xfrm>
            <a:off x="1524000" y="617636"/>
            <a:ext cx="91440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endParaRPr sz="1266"/>
          </a:p>
        </p:txBody>
      </p:sp>
      <p:sp>
        <p:nvSpPr>
          <p:cNvPr id="3" name="Rectangle 2"/>
          <p:cNvSpPr/>
          <p:nvPr/>
        </p:nvSpPr>
        <p:spPr>
          <a:xfrm>
            <a:off x="1916906" y="1583706"/>
            <a:ext cx="8201194" cy="600164"/>
          </a:xfrm>
          <a:prstGeom prst="rect">
            <a:avLst/>
          </a:prstGeom>
        </p:spPr>
        <p:txBody>
          <a:bodyPr wrap="square" lIns="91440" tIns="45720" rIns="91440" bIns="45720" anchor="t">
            <a:spAutoFit/>
          </a:bodyPr>
          <a:lstStyle/>
          <a:p>
            <a:r>
              <a:rPr lang="en-US" sz="1650"/>
              <a:t>There are many different types of smokeless tobacco used around the world. Here are just a few examples: </a:t>
            </a:r>
          </a:p>
        </p:txBody>
      </p:sp>
      <p:graphicFrame>
        <p:nvGraphicFramePr>
          <p:cNvPr id="4" name="Table 3"/>
          <p:cNvGraphicFramePr>
            <a:graphicFrameLocks noGrp="1"/>
          </p:cNvGraphicFramePr>
          <p:nvPr/>
        </p:nvGraphicFramePr>
        <p:xfrm>
          <a:off x="2131219" y="2196703"/>
          <a:ext cx="7661672" cy="4393406"/>
        </p:xfrm>
        <a:graphic>
          <a:graphicData uri="http://schemas.openxmlformats.org/drawingml/2006/table">
            <a:tbl>
              <a:tblPr firstRow="1" bandRow="1">
                <a:tableStyleId>{5940675A-B579-460E-94D1-54222C63F5DA}</a:tableStyleId>
              </a:tblPr>
              <a:tblGrid>
                <a:gridCol w="3830836">
                  <a:extLst>
                    <a:ext uri="{9D8B030D-6E8A-4147-A177-3AD203B41FA5}">
                      <a16:colId xmlns:a16="http://schemas.microsoft.com/office/drawing/2014/main" val="20000"/>
                    </a:ext>
                  </a:extLst>
                </a:gridCol>
                <a:gridCol w="3830836">
                  <a:extLst>
                    <a:ext uri="{9D8B030D-6E8A-4147-A177-3AD203B41FA5}">
                      <a16:colId xmlns:a16="http://schemas.microsoft.com/office/drawing/2014/main" val="20001"/>
                    </a:ext>
                  </a:extLst>
                </a:gridCol>
              </a:tblGrid>
              <a:tr h="2196703">
                <a:tc>
                  <a:txBody>
                    <a:bodyPr/>
                    <a:lstStyle/>
                    <a:p>
                      <a:endParaRPr lang="en-US" sz="900" b="0" baseline="0"/>
                    </a:p>
                  </a:txBody>
                  <a:tcPr marL="64294" marR="64294" marT="32147" marB="32147"/>
                </a:tc>
                <a:tc>
                  <a:txBody>
                    <a:bodyPr/>
                    <a:lstStyle/>
                    <a:p>
                      <a:endParaRPr lang="en-US" sz="900" b="0"/>
                    </a:p>
                  </a:txBody>
                  <a:tcPr marL="64294" marR="64294" marT="32147" marB="32147"/>
                </a:tc>
                <a:extLst>
                  <a:ext uri="{0D108BD9-81ED-4DB2-BD59-A6C34878D82A}">
                    <a16:rowId xmlns:a16="http://schemas.microsoft.com/office/drawing/2014/main" val="10000"/>
                  </a:ext>
                </a:extLst>
              </a:tr>
              <a:tr h="2196703">
                <a:tc>
                  <a:txBody>
                    <a:bodyPr/>
                    <a:lstStyle/>
                    <a:p>
                      <a:pPr marL="0" indent="0">
                        <a:buFont typeface="Arial" charset="0"/>
                        <a:buNone/>
                      </a:pPr>
                      <a:endParaRPr lang="en-US" sz="900" b="0" baseline="0"/>
                    </a:p>
                  </a:txBody>
                  <a:tcPr marL="64294" marR="64294" marT="32147" marB="32147"/>
                </a:tc>
                <a:tc>
                  <a:txBody>
                    <a:bodyPr/>
                    <a:lstStyle/>
                    <a:p>
                      <a:pPr marL="342900" marR="0" lvl="0" indent="-342900" algn="l" defTabSz="975439" rtl="0" eaLnBrk="1" fontAlgn="auto" latinLnBrk="0" hangingPunct="1">
                        <a:lnSpc>
                          <a:spcPct val="100000"/>
                        </a:lnSpc>
                        <a:spcBef>
                          <a:spcPts val="0"/>
                        </a:spcBef>
                        <a:spcAft>
                          <a:spcPts val="0"/>
                        </a:spcAft>
                        <a:buClrTx/>
                        <a:buSzTx/>
                        <a:buFont typeface="Arial" charset="0"/>
                        <a:buNone/>
                        <a:tabLst/>
                        <a:defRPr/>
                      </a:pPr>
                      <a:endParaRPr lang="en-US" sz="900" b="0"/>
                    </a:p>
                  </a:txBody>
                  <a:tcPr marL="64294" marR="64294" marT="32147" marB="32147"/>
                </a:tc>
                <a:extLst>
                  <a:ext uri="{0D108BD9-81ED-4DB2-BD59-A6C34878D82A}">
                    <a16:rowId xmlns:a16="http://schemas.microsoft.com/office/drawing/2014/main" val="10001"/>
                  </a:ext>
                </a:extLst>
              </a:tr>
            </a:tbl>
          </a:graphicData>
        </a:graphic>
      </p:graphicFrame>
      <p:grpSp>
        <p:nvGrpSpPr>
          <p:cNvPr id="9" name="Group 8"/>
          <p:cNvGrpSpPr/>
          <p:nvPr/>
        </p:nvGrpSpPr>
        <p:grpSpPr>
          <a:xfrm>
            <a:off x="2291953" y="2464594"/>
            <a:ext cx="3536156" cy="1969110"/>
            <a:chOff x="1092200" y="3505200"/>
            <a:chExt cx="5029200" cy="2800511"/>
          </a:xfrm>
        </p:grpSpPr>
        <p:pic>
          <p:nvPicPr>
            <p:cNvPr id="2" name="Picture 1" descr="Screen Shot 2017-09-11 at 12.42.12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2200" y="3505200"/>
              <a:ext cx="5029200" cy="2542981"/>
            </a:xfrm>
            <a:prstGeom prst="rect">
              <a:avLst/>
            </a:prstGeom>
          </p:spPr>
        </p:pic>
        <p:sp>
          <p:nvSpPr>
            <p:cNvPr id="12" name="TextBox 11"/>
            <p:cNvSpPr txBox="1"/>
            <p:nvPr/>
          </p:nvSpPr>
          <p:spPr>
            <a:xfrm>
              <a:off x="1213847" y="4819994"/>
              <a:ext cx="4785906" cy="1485717"/>
            </a:xfrm>
            <a:prstGeom prst="rect">
              <a:avLst/>
            </a:prstGeom>
            <a:noFill/>
          </p:spPr>
          <p:txBody>
            <a:bodyPr wrap="square" rtlCol="0">
              <a:spAutoFit/>
            </a:bodyPr>
            <a:lstStyle/>
            <a:p>
              <a:pPr algn="ctr"/>
              <a:r>
                <a:rPr lang="en-US" sz="3094" b="1"/>
                <a:t>Oral Moist Snuff (“dip”)</a:t>
              </a:r>
            </a:p>
          </p:txBody>
        </p:sp>
      </p:grpSp>
      <p:grpSp>
        <p:nvGrpSpPr>
          <p:cNvPr id="10" name="Group 9"/>
          <p:cNvGrpSpPr/>
          <p:nvPr/>
        </p:nvGrpSpPr>
        <p:grpSpPr>
          <a:xfrm>
            <a:off x="6417469" y="2357439"/>
            <a:ext cx="2908526" cy="2073289"/>
            <a:chOff x="6959599" y="3352800"/>
            <a:chExt cx="4136571" cy="2948678"/>
          </a:xfrm>
        </p:grpSpPr>
        <p:pic>
          <p:nvPicPr>
            <p:cNvPr id="8" name="Picture 7" descr="Screen Shot 2017-09-11 at 12.48.32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7694385" y="2618014"/>
              <a:ext cx="2667000" cy="4136571"/>
            </a:xfrm>
            <a:prstGeom prst="rect">
              <a:avLst/>
            </a:prstGeom>
          </p:spPr>
        </p:pic>
        <p:sp>
          <p:nvSpPr>
            <p:cNvPr id="13" name="TextBox 12"/>
            <p:cNvSpPr txBox="1"/>
            <p:nvPr/>
          </p:nvSpPr>
          <p:spPr>
            <a:xfrm>
              <a:off x="8037285" y="5492960"/>
              <a:ext cx="1981200" cy="808518"/>
            </a:xfrm>
            <a:prstGeom prst="rect">
              <a:avLst/>
            </a:prstGeom>
            <a:noFill/>
          </p:spPr>
          <p:txBody>
            <a:bodyPr wrap="square" rtlCol="0">
              <a:spAutoFit/>
            </a:bodyPr>
            <a:lstStyle/>
            <a:p>
              <a:pPr algn="ctr"/>
              <a:r>
                <a:rPr lang="en-US" sz="3094" b="1"/>
                <a:t>Snus</a:t>
              </a:r>
            </a:p>
          </p:txBody>
        </p:sp>
      </p:grpSp>
      <p:grpSp>
        <p:nvGrpSpPr>
          <p:cNvPr id="17" name="Group 16"/>
          <p:cNvGrpSpPr/>
          <p:nvPr/>
        </p:nvGrpSpPr>
        <p:grpSpPr>
          <a:xfrm>
            <a:off x="2184798" y="4607718"/>
            <a:ext cx="3732609" cy="1967406"/>
            <a:chOff x="939800" y="6553200"/>
            <a:chExt cx="5308600" cy="2798089"/>
          </a:xfrm>
        </p:grpSpPr>
        <p:pic>
          <p:nvPicPr>
            <p:cNvPr id="6" name="Picture 5" descr="Screen Shot 2017-09-12 at 12.04.57 P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9800" y="6553200"/>
              <a:ext cx="5308600" cy="2349500"/>
            </a:xfrm>
            <a:prstGeom prst="rect">
              <a:avLst/>
            </a:prstGeom>
          </p:spPr>
        </p:pic>
        <p:sp>
          <p:nvSpPr>
            <p:cNvPr id="14" name="TextBox 13"/>
            <p:cNvSpPr txBox="1"/>
            <p:nvPr/>
          </p:nvSpPr>
          <p:spPr>
            <a:xfrm>
              <a:off x="1091375" y="8542771"/>
              <a:ext cx="5025896" cy="808518"/>
            </a:xfrm>
            <a:prstGeom prst="rect">
              <a:avLst/>
            </a:prstGeom>
            <a:noFill/>
          </p:spPr>
          <p:txBody>
            <a:bodyPr wrap="square" rtlCol="0">
              <a:spAutoFit/>
            </a:bodyPr>
            <a:lstStyle/>
            <a:p>
              <a:pPr algn="ctr"/>
              <a:r>
                <a:rPr lang="en-US" sz="3094" b="1"/>
                <a:t>Chewing Tobacco</a:t>
              </a:r>
            </a:p>
          </p:txBody>
        </p:sp>
      </p:grpSp>
      <p:grpSp>
        <p:nvGrpSpPr>
          <p:cNvPr id="16" name="Group 15"/>
          <p:cNvGrpSpPr/>
          <p:nvPr/>
        </p:nvGrpSpPr>
        <p:grpSpPr>
          <a:xfrm>
            <a:off x="6578204" y="4500563"/>
            <a:ext cx="2410951" cy="2126465"/>
            <a:chOff x="7188200" y="6400800"/>
            <a:chExt cx="3428908" cy="3024307"/>
          </a:xfrm>
        </p:grpSpPr>
        <p:pic>
          <p:nvPicPr>
            <p:cNvPr id="11" name="Picture 10" descr="Screen Shot 2017-09-11 at 1.01.28 PM.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188200" y="6400800"/>
              <a:ext cx="3428908" cy="2864349"/>
            </a:xfrm>
            <a:prstGeom prst="rect">
              <a:avLst/>
            </a:prstGeom>
          </p:spPr>
        </p:pic>
        <p:sp>
          <p:nvSpPr>
            <p:cNvPr id="15" name="TextBox 14"/>
            <p:cNvSpPr txBox="1"/>
            <p:nvPr/>
          </p:nvSpPr>
          <p:spPr>
            <a:xfrm>
              <a:off x="7265340" y="8616589"/>
              <a:ext cx="3274627" cy="808518"/>
            </a:xfrm>
            <a:prstGeom prst="rect">
              <a:avLst/>
            </a:prstGeom>
            <a:noFill/>
          </p:spPr>
          <p:txBody>
            <a:bodyPr wrap="square" rtlCol="0">
              <a:spAutoFit/>
            </a:bodyPr>
            <a:lstStyle/>
            <a:p>
              <a:r>
                <a:rPr lang="en-US" sz="3094" b="1"/>
                <a:t>Dissolvables</a:t>
              </a:r>
            </a:p>
          </p:txBody>
        </p:sp>
      </p:grpSp>
      <p:pic>
        <p:nvPicPr>
          <p:cNvPr id="7" name="Picture 6" descr="A group of round containers with text&#10;&#10;AI-generated content may be incorrect.">
            <a:extLst>
              <a:ext uri="{FF2B5EF4-FFF2-40B4-BE49-F238E27FC236}">
                <a16:creationId xmlns:a16="http://schemas.microsoft.com/office/drawing/2014/main" id="{10274006-9B0E-A934-5BC8-9DF732F8695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53545" y="1991304"/>
            <a:ext cx="2718625" cy="1455276"/>
          </a:xfrm>
          <a:prstGeom prst="rect">
            <a:avLst/>
          </a:prstGeom>
        </p:spPr>
      </p:pic>
      <p:sp>
        <p:nvSpPr>
          <p:cNvPr id="21" name="Rectangle: Top Corners Rounded 20">
            <a:extLst>
              <a:ext uri="{FF2B5EF4-FFF2-40B4-BE49-F238E27FC236}">
                <a16:creationId xmlns:a16="http://schemas.microsoft.com/office/drawing/2014/main" id="{E0B02853-02FD-7320-30C9-BDACF0606567}"/>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19" name="Picture 18" descr="A logo for a health care company&#10;&#10;AI-generated content may be incorrect.">
            <a:extLst>
              <a:ext uri="{FF2B5EF4-FFF2-40B4-BE49-F238E27FC236}">
                <a16:creationId xmlns:a16="http://schemas.microsoft.com/office/drawing/2014/main" id="{E90BDFE2-A270-267C-716D-A5F26BB52D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24" name="Slide Number Placeholder 3">
            <a:extLst>
              <a:ext uri="{FF2B5EF4-FFF2-40B4-BE49-F238E27FC236}">
                <a16:creationId xmlns:a16="http://schemas.microsoft.com/office/drawing/2014/main" id="{3F7BADD3-D044-5C9C-FBCD-BDAB2449847C}"/>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85</a:t>
            </a:fld>
            <a:endParaRPr lang="en-US" sz="1400" dirty="0">
              <a:ea typeface="Calibri"/>
              <a:cs typeface="Calibri"/>
            </a:endParaRPr>
          </a:p>
        </p:txBody>
      </p:sp>
    </p:spTree>
    <p:extLst>
      <p:ext uri="{BB962C8B-B14F-4D97-AF65-F5344CB8AC3E}">
        <p14:creationId xmlns:p14="http://schemas.microsoft.com/office/powerpoint/2010/main" val="204705804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44623-E489-09BB-A1CB-20454750591D}"/>
              </a:ext>
            </a:extLst>
          </p:cNvPr>
          <p:cNvSpPr>
            <a:spLocks noGrp="1"/>
          </p:cNvSpPr>
          <p:nvPr>
            <p:ph type="title"/>
          </p:nvPr>
        </p:nvSpPr>
        <p:spPr>
          <a:xfrm>
            <a:off x="838200" y="1069616"/>
            <a:ext cx="10515600" cy="1325563"/>
          </a:xfrm>
        </p:spPr>
        <p:txBody>
          <a:bodyPr/>
          <a:lstStyle/>
          <a:p>
            <a:r>
              <a:rPr lang="en-US" b="1">
                <a:latin typeface="Calibri"/>
                <a:ea typeface="Calibri"/>
                <a:cs typeface="Calibri"/>
              </a:rPr>
              <a:t>Nicotine Pouches</a:t>
            </a:r>
          </a:p>
        </p:txBody>
      </p:sp>
      <p:sp>
        <p:nvSpPr>
          <p:cNvPr id="3" name="Text Placeholder 2">
            <a:extLst>
              <a:ext uri="{FF2B5EF4-FFF2-40B4-BE49-F238E27FC236}">
                <a16:creationId xmlns:a16="http://schemas.microsoft.com/office/drawing/2014/main" id="{BA962A86-172E-19B3-A59A-3C2DB4723B10}"/>
              </a:ext>
            </a:extLst>
          </p:cNvPr>
          <p:cNvSpPr>
            <a:spLocks noGrp="1"/>
          </p:cNvSpPr>
          <p:nvPr>
            <p:ph type="body" idx="1"/>
          </p:nvPr>
        </p:nvSpPr>
        <p:spPr>
          <a:xfrm>
            <a:off x="608162" y="2501361"/>
            <a:ext cx="10515600" cy="4351338"/>
          </a:xfrm>
        </p:spPr>
        <p:txBody>
          <a:bodyPr vert="horz" lIns="91440" tIns="45720" rIns="91440" bIns="45720" rtlCol="0" anchor="t">
            <a:normAutofit fontScale="70000" lnSpcReduction="20000"/>
          </a:bodyPr>
          <a:lstStyle/>
          <a:p>
            <a:pPr marL="0" indent="0">
              <a:buNone/>
            </a:pPr>
            <a:endParaRPr lang="en-US"/>
          </a:p>
          <a:p>
            <a:r>
              <a:rPr lang="en-US" dirty="0"/>
              <a:t>white pillow-shaped packets contain a powder composed of nicotine and flavourings in packaging typically made of organic cellulose compounds. They do not contain tobacco, unlike the similar pouch product snus, and so are sometimes referred to as “white snus”.</a:t>
            </a:r>
            <a:endParaRPr lang="en-US" dirty="0">
              <a:ea typeface="Calibri"/>
              <a:cs typeface="Calibri"/>
            </a:endParaRPr>
          </a:p>
          <a:p>
            <a:endParaRPr lang="en-US" sz="2300" dirty="0">
              <a:ea typeface="Calibri"/>
              <a:cs typeface="Calibri"/>
            </a:endParaRPr>
          </a:p>
          <a:p>
            <a:r>
              <a:rPr lang="en-US" dirty="0"/>
              <a:t>When placed between the upper lip and the gum, the powder dissolves in the mouth and delivers a quick hit of nicotine straight into the bloodstream. The effect is similar to smoking or vaping, giving users a light-headed buzz without having to inhale or swallow.</a:t>
            </a:r>
            <a:endParaRPr lang="en-US" dirty="0">
              <a:ea typeface="Calibri"/>
              <a:cs typeface="Calibri"/>
            </a:endParaRPr>
          </a:p>
          <a:p>
            <a:endParaRPr lang="en-US" sz="2300" dirty="0">
              <a:ea typeface="Calibri"/>
              <a:cs typeface="Calibri"/>
            </a:endParaRPr>
          </a:p>
          <a:p>
            <a:r>
              <a:rPr lang="en-US" dirty="0"/>
              <a:t>Common brands include Velo, produced by British American Tobacco (BAT), which makes Lucky Strike cigarettes and Vuse vapes, and Zyn, produced by Philip Morris International (PMI).</a:t>
            </a:r>
            <a:endParaRPr lang="en-US" dirty="0">
              <a:ea typeface="Calibri"/>
              <a:cs typeface="Calibri"/>
            </a:endParaRPr>
          </a:p>
          <a:p>
            <a:endParaRPr lang="en-US" sz="2300" dirty="0">
              <a:ea typeface="Calibri"/>
              <a:cs typeface="Calibri"/>
            </a:endParaRPr>
          </a:p>
          <a:p>
            <a:r>
              <a:rPr lang="en-US" dirty="0"/>
              <a:t>An average cigarette contains about 10-12mg of nicotine, of which only about 1.4mg is inhaled. But some nicotine pouches being advertised to UK buyers contain up to 150mg, which is much higher than the maximum permitted concentration of nicotine in e-liquids in the UK of 20mg/ml.</a:t>
            </a:r>
            <a:endParaRPr lang="en-US" dirty="0">
              <a:ea typeface="Calibri"/>
              <a:cs typeface="Calibri"/>
            </a:endParaRPr>
          </a:p>
        </p:txBody>
      </p:sp>
      <p:pic>
        <p:nvPicPr>
          <p:cNvPr id="5" name="Picture 4" descr="A group of round containers with text&#10;&#10;AI-generated content may be incorrect.">
            <a:extLst>
              <a:ext uri="{FF2B5EF4-FFF2-40B4-BE49-F238E27FC236}">
                <a16:creationId xmlns:a16="http://schemas.microsoft.com/office/drawing/2014/main" id="{A9093E72-96B9-25A7-D56C-A1A5758422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86874" y="648706"/>
            <a:ext cx="3983831" cy="2116633"/>
          </a:xfrm>
          <a:prstGeom prst="rect">
            <a:avLst/>
          </a:prstGeom>
        </p:spPr>
      </p:pic>
      <p:sp>
        <p:nvSpPr>
          <p:cNvPr id="8" name="Rectangle: Top Corners Rounded 7">
            <a:extLst>
              <a:ext uri="{FF2B5EF4-FFF2-40B4-BE49-F238E27FC236}">
                <a16:creationId xmlns:a16="http://schemas.microsoft.com/office/drawing/2014/main" id="{F5ADCD39-D3CD-7B0B-972D-A7F4DB6BF0F5}"/>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9" name="Picture 8" descr="A logo for a health care company&#10;&#10;AI-generated content may be incorrect.">
            <a:extLst>
              <a:ext uri="{FF2B5EF4-FFF2-40B4-BE49-F238E27FC236}">
                <a16:creationId xmlns:a16="http://schemas.microsoft.com/office/drawing/2014/main" id="{D992DA97-4FFD-BE11-D923-E798018CD4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1" name="Slide Number Placeholder 3">
            <a:extLst>
              <a:ext uri="{FF2B5EF4-FFF2-40B4-BE49-F238E27FC236}">
                <a16:creationId xmlns:a16="http://schemas.microsoft.com/office/drawing/2014/main" id="{67299CCD-2A64-3157-3905-6814563B0F2B}"/>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86</a:t>
            </a:fld>
            <a:endParaRPr lang="en-US" sz="1400" dirty="0">
              <a:ea typeface="Calibri"/>
              <a:cs typeface="Calibri"/>
            </a:endParaRPr>
          </a:p>
        </p:txBody>
      </p:sp>
    </p:spTree>
    <p:extLst>
      <p:ext uri="{BB962C8B-B14F-4D97-AF65-F5344CB8AC3E}">
        <p14:creationId xmlns:p14="http://schemas.microsoft.com/office/powerpoint/2010/main" val="15686322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ore with shelves of cigarettes and other products&#10;&#10;AI-generated content may be incorrect.">
            <a:extLst>
              <a:ext uri="{FF2B5EF4-FFF2-40B4-BE49-F238E27FC236}">
                <a16:creationId xmlns:a16="http://schemas.microsoft.com/office/drawing/2014/main" id="{05F1BE66-C70F-6353-4EB9-1F6E12069EC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908721"/>
            <a:ext cx="7772400" cy="5359151"/>
          </a:xfrm>
          <a:prstGeom prst="rect">
            <a:avLst/>
          </a:prstGeom>
        </p:spPr>
      </p:pic>
      <p:sp>
        <p:nvSpPr>
          <p:cNvPr id="6" name="Rectangle: Top Corners Rounded 5">
            <a:extLst>
              <a:ext uri="{FF2B5EF4-FFF2-40B4-BE49-F238E27FC236}">
                <a16:creationId xmlns:a16="http://schemas.microsoft.com/office/drawing/2014/main" id="{FC2C07E0-714F-ECB4-EB17-C3AB5A34AC45}"/>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4" name="Picture 3" descr="A logo for a health care company&#10;&#10;AI-generated content may be incorrect.">
            <a:extLst>
              <a:ext uri="{FF2B5EF4-FFF2-40B4-BE49-F238E27FC236}">
                <a16:creationId xmlns:a16="http://schemas.microsoft.com/office/drawing/2014/main" id="{CDD28B51-7689-B785-6C68-9EC8E2A697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9" name="Slide Number Placeholder 3">
            <a:extLst>
              <a:ext uri="{FF2B5EF4-FFF2-40B4-BE49-F238E27FC236}">
                <a16:creationId xmlns:a16="http://schemas.microsoft.com/office/drawing/2014/main" id="{C8BAFB0A-4573-6D28-8B87-2B2BE160DBFF}"/>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87</a:t>
            </a:fld>
            <a:endParaRPr lang="en-US" sz="1400" dirty="0">
              <a:ea typeface="Calibri"/>
              <a:cs typeface="Calibri"/>
            </a:endParaRPr>
          </a:p>
        </p:txBody>
      </p:sp>
    </p:spTree>
    <p:extLst>
      <p:ext uri="{BB962C8B-B14F-4D97-AF65-F5344CB8AC3E}">
        <p14:creationId xmlns:p14="http://schemas.microsoft.com/office/powerpoint/2010/main" val="11405528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ild sitting at a table with books and a book on her head&#10;&#10;AI-generated content may be incorrect.">
            <a:extLst>
              <a:ext uri="{FF2B5EF4-FFF2-40B4-BE49-F238E27FC236}">
                <a16:creationId xmlns:a16="http://schemas.microsoft.com/office/drawing/2014/main" id="{50D4E9BD-1C53-6196-6A59-2E1834E126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1504" y="576943"/>
            <a:ext cx="7772400" cy="5704114"/>
          </a:xfrm>
          <a:prstGeom prst="rect">
            <a:avLst/>
          </a:prstGeom>
        </p:spPr>
      </p:pic>
      <p:sp>
        <p:nvSpPr>
          <p:cNvPr id="6" name="Rectangle: Top Corners Rounded 5">
            <a:extLst>
              <a:ext uri="{FF2B5EF4-FFF2-40B4-BE49-F238E27FC236}">
                <a16:creationId xmlns:a16="http://schemas.microsoft.com/office/drawing/2014/main" id="{4C4B1AD9-3DC7-E044-5C5C-885EAF43F600}"/>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4" name="Picture 3" descr="A logo for a health care company&#10;&#10;AI-generated content may be incorrect.">
            <a:extLst>
              <a:ext uri="{FF2B5EF4-FFF2-40B4-BE49-F238E27FC236}">
                <a16:creationId xmlns:a16="http://schemas.microsoft.com/office/drawing/2014/main" id="{32210138-4902-867D-7DD5-184116120B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9" name="Slide Number Placeholder 3">
            <a:extLst>
              <a:ext uri="{FF2B5EF4-FFF2-40B4-BE49-F238E27FC236}">
                <a16:creationId xmlns:a16="http://schemas.microsoft.com/office/drawing/2014/main" id="{5BDCB575-7E8F-FD0F-3C7A-0BA71D09D269}"/>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88</a:t>
            </a:fld>
            <a:endParaRPr lang="en-US" sz="1400" dirty="0">
              <a:ea typeface="Calibri"/>
              <a:cs typeface="Calibri"/>
            </a:endParaRPr>
          </a:p>
        </p:txBody>
      </p:sp>
    </p:spTree>
    <p:extLst>
      <p:ext uri="{BB962C8B-B14F-4D97-AF65-F5344CB8AC3E}">
        <p14:creationId xmlns:p14="http://schemas.microsoft.com/office/powerpoint/2010/main" val="39148151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container of cotton swabs&#10;&#10;AI-generated content may be incorrect.">
            <a:extLst>
              <a:ext uri="{FF2B5EF4-FFF2-40B4-BE49-F238E27FC236}">
                <a16:creationId xmlns:a16="http://schemas.microsoft.com/office/drawing/2014/main" id="{BA3512CA-5EA2-C381-BC38-C519CEA244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91544" y="1484785"/>
            <a:ext cx="7772400" cy="4415307"/>
          </a:xfrm>
          <a:prstGeom prst="rect">
            <a:avLst/>
          </a:prstGeom>
        </p:spPr>
      </p:pic>
      <p:sp>
        <p:nvSpPr>
          <p:cNvPr id="6" name="Rectangle: Top Corners Rounded 5">
            <a:extLst>
              <a:ext uri="{FF2B5EF4-FFF2-40B4-BE49-F238E27FC236}">
                <a16:creationId xmlns:a16="http://schemas.microsoft.com/office/drawing/2014/main" id="{802F46B7-1D30-9B23-8E9E-627391AB0C9D}"/>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4" name="Picture 3" descr="A logo for a health care company&#10;&#10;AI-generated content may be incorrect.">
            <a:extLst>
              <a:ext uri="{FF2B5EF4-FFF2-40B4-BE49-F238E27FC236}">
                <a16:creationId xmlns:a16="http://schemas.microsoft.com/office/drawing/2014/main" id="{8B72E26E-CFBA-AD4F-C1CD-805C438E04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9" name="Slide Number Placeholder 3">
            <a:extLst>
              <a:ext uri="{FF2B5EF4-FFF2-40B4-BE49-F238E27FC236}">
                <a16:creationId xmlns:a16="http://schemas.microsoft.com/office/drawing/2014/main" id="{2F63DAC1-7750-D249-6D37-A4C341B45F3D}"/>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89</a:t>
            </a:fld>
            <a:endParaRPr lang="en-US" sz="1400" dirty="0">
              <a:ea typeface="Calibri"/>
              <a:cs typeface="Calibri"/>
            </a:endParaRPr>
          </a:p>
        </p:txBody>
      </p:sp>
    </p:spTree>
    <p:extLst>
      <p:ext uri="{BB962C8B-B14F-4D97-AF65-F5344CB8AC3E}">
        <p14:creationId xmlns:p14="http://schemas.microsoft.com/office/powerpoint/2010/main" val="3190968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9E7C517-E5CF-524F-935A-D99DFF9DE0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51604" y="4954205"/>
            <a:ext cx="2700419" cy="1903797"/>
          </a:xfrm>
          <a:prstGeom prst="rect">
            <a:avLst/>
          </a:prstGeom>
        </p:spPr>
      </p:pic>
      <p:sp>
        <p:nvSpPr>
          <p:cNvPr id="17" name="Bent Arrow 16"/>
          <p:cNvSpPr/>
          <p:nvPr/>
        </p:nvSpPr>
        <p:spPr>
          <a:xfrm>
            <a:off x="3458372" y="1949002"/>
            <a:ext cx="1293231" cy="1129499"/>
          </a:xfrm>
          <a:prstGeom prst="bentArrow">
            <a:avLst>
              <a:gd name="adj1" fmla="val 25000"/>
              <a:gd name="adj2" fmla="val 25484"/>
              <a:gd name="adj3" fmla="val 25000"/>
              <a:gd name="adj4" fmla="val 43750"/>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65">
              <a:defRPr/>
            </a:pPr>
            <a:endParaRPr lang="en-US" sz="1350">
              <a:solidFill>
                <a:prstClr val="black"/>
              </a:solidFill>
              <a:latin typeface="Calibri" panose="020F0502020204030204"/>
            </a:endParaRPr>
          </a:p>
        </p:txBody>
      </p:sp>
      <p:sp>
        <p:nvSpPr>
          <p:cNvPr id="18" name="Bent Arrow 17"/>
          <p:cNvSpPr/>
          <p:nvPr/>
        </p:nvSpPr>
        <p:spPr>
          <a:xfrm rot="5400000">
            <a:off x="7642043" y="1853207"/>
            <a:ext cx="985940" cy="1408464"/>
          </a:xfrm>
          <a:prstGeom prst="bentArrow">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65">
              <a:defRPr/>
            </a:pPr>
            <a:endParaRPr lang="en-US" sz="1350">
              <a:solidFill>
                <a:prstClr val="black"/>
              </a:solidFill>
              <a:latin typeface="Calibri" panose="020F0502020204030204"/>
            </a:endParaRPr>
          </a:p>
        </p:txBody>
      </p:sp>
      <p:sp>
        <p:nvSpPr>
          <p:cNvPr id="19" name="Bent Arrow 18"/>
          <p:cNvSpPr/>
          <p:nvPr/>
        </p:nvSpPr>
        <p:spPr>
          <a:xfrm rot="16200000">
            <a:off x="3588071" y="4804299"/>
            <a:ext cx="1013626" cy="1313435"/>
          </a:xfrm>
          <a:prstGeom prst="bentArrow">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65">
              <a:defRPr/>
            </a:pPr>
            <a:endParaRPr lang="en-US" sz="1350">
              <a:solidFill>
                <a:prstClr val="black"/>
              </a:solidFill>
              <a:latin typeface="Calibri" panose="020F0502020204030204"/>
            </a:endParaRPr>
          </a:p>
        </p:txBody>
      </p:sp>
      <p:sp>
        <p:nvSpPr>
          <p:cNvPr id="20" name="Bent Arrow 19"/>
          <p:cNvSpPr/>
          <p:nvPr/>
        </p:nvSpPr>
        <p:spPr>
          <a:xfrm rot="10800000">
            <a:off x="7452019" y="4954201"/>
            <a:ext cx="1281610" cy="1105165"/>
          </a:xfrm>
          <a:prstGeom prst="bentArrow">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65">
              <a:defRPr/>
            </a:pPr>
            <a:endParaRPr lang="en-US" sz="1350">
              <a:solidFill>
                <a:prstClr val="black"/>
              </a:solidFill>
              <a:latin typeface="Calibri" panose="020F0502020204030204"/>
            </a:endParaRPr>
          </a:p>
        </p:txBody>
      </p:sp>
      <p:pic>
        <p:nvPicPr>
          <p:cNvPr id="15" name="Picture 1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56411" y="1258856"/>
            <a:ext cx="2679180" cy="1819645"/>
          </a:xfrm>
          <a:prstGeom prst="rect">
            <a:avLst/>
          </a:prstGeom>
        </p:spPr>
      </p:pic>
      <p:grpSp>
        <p:nvGrpSpPr>
          <p:cNvPr id="22" name="Group 21"/>
          <p:cNvGrpSpPr/>
          <p:nvPr/>
        </p:nvGrpSpPr>
        <p:grpSpPr>
          <a:xfrm>
            <a:off x="2051184" y="3050407"/>
            <a:ext cx="2700419" cy="1903797"/>
            <a:chOff x="701274" y="2213799"/>
            <a:chExt cx="3852225" cy="2194561"/>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1274" y="2213799"/>
              <a:ext cx="3852225" cy="2194561"/>
            </a:xfrm>
            <a:prstGeom prst="rect">
              <a:avLst/>
            </a:prstGeom>
          </p:spPr>
        </p:pic>
        <p:pic>
          <p:nvPicPr>
            <p:cNvPr id="21" name="Picture 2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6378819" flipH="1" flipV="1">
              <a:off x="2524265" y="2001710"/>
              <a:ext cx="531851" cy="1879375"/>
            </a:xfrm>
            <a:prstGeom prst="rect">
              <a:avLst/>
            </a:prstGeom>
          </p:spPr>
        </p:pic>
      </p:grpSp>
      <p:pic>
        <p:nvPicPr>
          <p:cNvPr id="23" name="Picture 22">
            <a:extLst>
              <a:ext uri="{FF2B5EF4-FFF2-40B4-BE49-F238E27FC236}">
                <a16:creationId xmlns:a16="http://schemas.microsoft.com/office/drawing/2014/main" id="{506849F2-B339-6249-B57F-8C72FC56E9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35591" y="3050407"/>
            <a:ext cx="2700419" cy="1903797"/>
          </a:xfrm>
          <a:prstGeom prst="rect">
            <a:avLst/>
          </a:prstGeom>
        </p:spPr>
      </p:pic>
      <p:sp>
        <p:nvSpPr>
          <p:cNvPr id="25" name="Shape 63">
            <a:extLst>
              <a:ext uri="{FF2B5EF4-FFF2-40B4-BE49-F238E27FC236}">
                <a16:creationId xmlns:a16="http://schemas.microsoft.com/office/drawing/2014/main" id="{9950BFB4-B97A-9045-976E-B2787BCAD2E7}"/>
              </a:ext>
            </a:extLst>
          </p:cNvPr>
          <p:cNvSpPr/>
          <p:nvPr/>
        </p:nvSpPr>
        <p:spPr>
          <a:xfrm>
            <a:off x="1828800" y="908258"/>
            <a:ext cx="9144000" cy="420873"/>
          </a:xfrm>
          <a:prstGeom prst="rect">
            <a:avLst/>
          </a:prstGeom>
          <a:solidFill>
            <a:srgbClr val="219AC6"/>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defTabSz="321440">
              <a:defRPr/>
            </a:pPr>
            <a:endParaRPr sz="844">
              <a:solidFill>
                <a:sysClr val="windowText" lastClr="000000"/>
              </a:solidFill>
              <a:highlight>
                <a:srgbClr val="219AC6"/>
              </a:highlight>
              <a:latin typeface="Calibri"/>
              <a:sym typeface="Helvetica"/>
            </a:endParaRPr>
          </a:p>
        </p:txBody>
      </p:sp>
      <p:sp>
        <p:nvSpPr>
          <p:cNvPr id="24" name="TextBox 23">
            <a:extLst>
              <a:ext uri="{FF2B5EF4-FFF2-40B4-BE49-F238E27FC236}">
                <a16:creationId xmlns:a16="http://schemas.microsoft.com/office/drawing/2014/main" id="{884A30FC-F75E-D447-8F56-0BB8A6DC7396}"/>
              </a:ext>
            </a:extLst>
          </p:cNvPr>
          <p:cNvSpPr txBox="1"/>
          <p:nvPr/>
        </p:nvSpPr>
        <p:spPr>
          <a:xfrm>
            <a:off x="3899297" y="979757"/>
            <a:ext cx="4393406" cy="373628"/>
          </a:xfrm>
          <a:prstGeom prst="rect">
            <a:avLst/>
          </a:prstGeom>
          <a:noFill/>
        </p:spPr>
        <p:txBody>
          <a:bodyPr wrap="square" rtlCol="0">
            <a:spAutoFit/>
          </a:bodyPr>
          <a:lstStyle/>
          <a:p>
            <a:pPr defTabSz="321440">
              <a:defRPr/>
            </a:pPr>
            <a:r>
              <a:rPr lang="en-US" sz="1828">
                <a:solidFill>
                  <a:prstClr val="white">
                    <a:lumMod val="85000"/>
                  </a:prstClr>
                </a:solidFill>
                <a:latin typeface="Calibri"/>
                <a:sym typeface="Helvetica"/>
              </a:rPr>
              <a:t>tobaccopreventiontoolkit.stanford.edu</a:t>
            </a:r>
          </a:p>
        </p:txBody>
      </p:sp>
      <p:pic>
        <p:nvPicPr>
          <p:cNvPr id="27" name="Picture 26">
            <a:extLst>
              <a:ext uri="{FF2B5EF4-FFF2-40B4-BE49-F238E27FC236}">
                <a16:creationId xmlns:a16="http://schemas.microsoft.com/office/drawing/2014/main" id="{D5BB5F87-84B7-6844-AC29-250F51347A4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26039" y="3339977"/>
            <a:ext cx="1826414" cy="1217609"/>
          </a:xfrm>
          <a:prstGeom prst="rect">
            <a:avLst/>
          </a:prstGeom>
        </p:spPr>
      </p:pic>
      <p:pic>
        <p:nvPicPr>
          <p:cNvPr id="12" name="Picture 11"/>
          <p:cNvPicPr>
            <a:picLocks noChangeAspect="1"/>
          </p:cNvPicPr>
          <p:nvPr/>
        </p:nvPicPr>
        <p:blipFill>
          <a:blip r:embed="rId7"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212114" y="5288881"/>
            <a:ext cx="1853238" cy="1234442"/>
          </a:xfrm>
          <a:prstGeom prst="rect">
            <a:avLst/>
          </a:prstGeom>
        </p:spPr>
      </p:pic>
      <p:sp>
        <p:nvSpPr>
          <p:cNvPr id="10" name="Rectangle: Top Corners Rounded 9">
            <a:extLst>
              <a:ext uri="{FF2B5EF4-FFF2-40B4-BE49-F238E27FC236}">
                <a16:creationId xmlns:a16="http://schemas.microsoft.com/office/drawing/2014/main" id="{EF67FA29-2BEC-6F66-071F-F1EDD8441ABA}"/>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26" name="Picture 25" descr="A logo for a health care company&#10;&#10;AI-generated content may be incorrect.">
            <a:extLst>
              <a:ext uri="{FF2B5EF4-FFF2-40B4-BE49-F238E27FC236}">
                <a16:creationId xmlns:a16="http://schemas.microsoft.com/office/drawing/2014/main" id="{8D3BCE39-BA3C-8469-89B3-F749DB442B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28" name="Slide Number Placeholder 3">
            <a:extLst>
              <a:ext uri="{FF2B5EF4-FFF2-40B4-BE49-F238E27FC236}">
                <a16:creationId xmlns:a16="http://schemas.microsoft.com/office/drawing/2014/main" id="{79852072-8666-B0F1-0918-0661BD9EF258}"/>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9</a:t>
            </a:fld>
            <a:endParaRPr lang="en-US" sz="1400" dirty="0">
              <a:ea typeface="Calibri"/>
              <a:cs typeface="Calibri"/>
            </a:endParaRPr>
          </a:p>
        </p:txBody>
      </p:sp>
      <p:sp>
        <p:nvSpPr>
          <p:cNvPr id="2" name="TextBox 1">
            <a:extLst>
              <a:ext uri="{FF2B5EF4-FFF2-40B4-BE49-F238E27FC236}">
                <a16:creationId xmlns:a16="http://schemas.microsoft.com/office/drawing/2014/main" id="{49B7B0C7-90B4-F119-28A0-D1C0427CD6AA}"/>
              </a:ext>
            </a:extLst>
          </p:cNvPr>
          <p:cNvSpPr txBox="1"/>
          <p:nvPr/>
        </p:nvSpPr>
        <p:spPr>
          <a:xfrm>
            <a:off x="2932981" y="316302"/>
            <a:ext cx="824972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000000"/>
                </a:solidFill>
                <a:latin typeface="Calibri"/>
                <a:ea typeface="Calibri"/>
                <a:cs typeface="Calibri"/>
              </a:rPr>
              <a:t>Cycle of Nicotine Addiction</a:t>
            </a:r>
            <a:endParaRPr lang="en-US" sz="4400">
              <a:solidFill>
                <a:srgbClr val="000000"/>
              </a:solidFill>
              <a:latin typeface="Calibri"/>
              <a:ea typeface="Calibri"/>
              <a:cs typeface="Calibri"/>
            </a:endParaRPr>
          </a:p>
        </p:txBody>
      </p:sp>
    </p:spTree>
    <p:extLst>
      <p:ext uri="{BB962C8B-B14F-4D97-AF65-F5344CB8AC3E}">
        <p14:creationId xmlns:p14="http://schemas.microsoft.com/office/powerpoint/2010/main" val="269233008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53" presetClass="entr" presetSubtype="16"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2000" fill="hold"/>
                                        <p:tgtEl>
                                          <p:spTgt spid="27"/>
                                        </p:tgtEl>
                                        <p:attrNameLst>
                                          <p:attrName>ppt_w</p:attrName>
                                        </p:attrNameLst>
                                      </p:cBhvr>
                                      <p:tavLst>
                                        <p:tav tm="0">
                                          <p:val>
                                            <p:fltVal val="0"/>
                                          </p:val>
                                        </p:tav>
                                        <p:tav tm="100000">
                                          <p:val>
                                            <p:strVal val="#ppt_w"/>
                                          </p:val>
                                        </p:tav>
                                      </p:tavLst>
                                    </p:anim>
                                    <p:anim calcmode="lin" valueType="num">
                                      <p:cBhvr>
                                        <p:cTn id="16" dur="2000" fill="hold"/>
                                        <p:tgtEl>
                                          <p:spTgt spid="27"/>
                                        </p:tgtEl>
                                        <p:attrNameLst>
                                          <p:attrName>ppt_h</p:attrName>
                                        </p:attrNameLst>
                                      </p:cBhvr>
                                      <p:tavLst>
                                        <p:tav tm="0">
                                          <p:val>
                                            <p:fltVal val="0"/>
                                          </p:val>
                                        </p:tav>
                                        <p:tav tm="100000">
                                          <p:val>
                                            <p:strVal val="#ppt_h"/>
                                          </p:val>
                                        </p:tav>
                                      </p:tavLst>
                                    </p:anim>
                                    <p:animEffect transition="in" filter="fade">
                                      <p:cBhvr>
                                        <p:cTn id="17" dur="20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par>
                                <p:cTn id="26" presetID="6" presetClass="emph" presetSubtype="0" fill="hold" nodeType="withEffect">
                                  <p:stCondLst>
                                    <p:cond delay="0"/>
                                  </p:stCondLst>
                                  <p:childTnLst>
                                    <p:animScale>
                                      <p:cBhvr>
                                        <p:cTn id="27" dur="2000" fill="hold"/>
                                        <p:tgtEl>
                                          <p:spTgt spid="12"/>
                                        </p:tgtEl>
                                      </p:cBhvr>
                                      <p:by x="25000" y="25000"/>
                                    </p:animScale>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childTnLst>
                          </p:cTn>
                        </p:par>
                        <p:par>
                          <p:cTn id="34" fill="hold">
                            <p:stCondLst>
                              <p:cond delay="0"/>
                            </p:stCondLst>
                            <p:childTnLst>
                              <p:par>
                                <p:cTn id="35" presetID="26" presetClass="emph" presetSubtype="0" fill="hold" nodeType="afterEffect">
                                  <p:stCondLst>
                                    <p:cond delay="0"/>
                                  </p:st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childTnLst>
                          </p:cTn>
                        </p:par>
                        <p:par>
                          <p:cTn id="38" fill="hold">
                            <p:stCondLst>
                              <p:cond delay="1000"/>
                            </p:stCondLst>
                            <p:childTnLst>
                              <p:par>
                                <p:cTn id="39" presetID="1"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women standing in a truck&#10;&#10;AI-generated content may be incorrect.">
            <a:extLst>
              <a:ext uri="{FF2B5EF4-FFF2-40B4-BE49-F238E27FC236}">
                <a16:creationId xmlns:a16="http://schemas.microsoft.com/office/drawing/2014/main" id="{E7B6AC7D-AD43-0F6E-D5E7-DED6F58DBC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81200" y="927101"/>
            <a:ext cx="7772400" cy="4725811"/>
          </a:xfrm>
          <a:prstGeom prst="rect">
            <a:avLst/>
          </a:prstGeom>
        </p:spPr>
      </p:pic>
      <p:sp>
        <p:nvSpPr>
          <p:cNvPr id="6" name="Rectangle: Top Corners Rounded 5">
            <a:extLst>
              <a:ext uri="{FF2B5EF4-FFF2-40B4-BE49-F238E27FC236}">
                <a16:creationId xmlns:a16="http://schemas.microsoft.com/office/drawing/2014/main" id="{5C341FD9-8A49-84C0-63B4-BA791747EC7A}"/>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4" name="Picture 3" descr="A logo for a health care company&#10;&#10;AI-generated content may be incorrect.">
            <a:extLst>
              <a:ext uri="{FF2B5EF4-FFF2-40B4-BE49-F238E27FC236}">
                <a16:creationId xmlns:a16="http://schemas.microsoft.com/office/drawing/2014/main" id="{C1119F84-B103-C30B-B6F7-F363B6A5F7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9" name="Slide Number Placeholder 3">
            <a:extLst>
              <a:ext uri="{FF2B5EF4-FFF2-40B4-BE49-F238E27FC236}">
                <a16:creationId xmlns:a16="http://schemas.microsoft.com/office/drawing/2014/main" id="{EB7BA38C-F45F-A961-388D-4FAC46AD2132}"/>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90</a:t>
            </a:fld>
            <a:endParaRPr lang="en-US" sz="1400" dirty="0">
              <a:ea typeface="Calibri"/>
              <a:cs typeface="Calibri"/>
            </a:endParaRPr>
          </a:p>
        </p:txBody>
      </p:sp>
    </p:spTree>
    <p:extLst>
      <p:ext uri="{BB962C8B-B14F-4D97-AF65-F5344CB8AC3E}">
        <p14:creationId xmlns:p14="http://schemas.microsoft.com/office/powerpoint/2010/main" val="29130130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p:nvPr/>
        </p:nvSpPr>
        <p:spPr>
          <a:xfrm>
            <a:off x="2186144" y="1031083"/>
            <a:ext cx="8009501" cy="74924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ctr">
              <a:defRPr sz="6400">
                <a:solidFill>
                  <a:srgbClr val="FFFFFF"/>
                </a:solidFill>
                <a:latin typeface="+mj-lt"/>
                <a:ea typeface="+mj-ea"/>
                <a:cs typeface="+mj-cs"/>
                <a:sym typeface="Chalkboard"/>
              </a:defRPr>
            </a:lvl1pPr>
          </a:lstStyle>
          <a:p>
            <a:pPr lvl="0">
              <a:defRPr sz="1800">
                <a:solidFill>
                  <a:srgbClr val="000000"/>
                </a:solidFill>
              </a:defRPr>
            </a:pPr>
            <a:r>
              <a:rPr lang="en-US" sz="4400" b="1">
                <a:solidFill>
                  <a:schemeClr val="tx1"/>
                </a:solidFill>
                <a:latin typeface="Calibri"/>
                <a:ea typeface="Arial" charset="0"/>
                <a:cs typeface="Arial"/>
              </a:rPr>
              <a:t>Smokeless Tobacco Health Effects </a:t>
            </a:r>
          </a:p>
        </p:txBody>
      </p:sp>
      <p:sp>
        <p:nvSpPr>
          <p:cNvPr id="5" name="Shape 63"/>
          <p:cNvSpPr/>
          <p:nvPr/>
        </p:nvSpPr>
        <p:spPr>
          <a:xfrm>
            <a:off x="1524000" y="614414"/>
            <a:ext cx="91440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endParaRPr sz="1266"/>
          </a:p>
        </p:txBody>
      </p:sp>
      <p:sp>
        <p:nvSpPr>
          <p:cNvPr id="4" name="Rectangle 3"/>
          <p:cNvSpPr/>
          <p:nvPr/>
        </p:nvSpPr>
        <p:spPr>
          <a:xfrm>
            <a:off x="2184798" y="2089547"/>
            <a:ext cx="2250281" cy="91082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687"/>
              <a:t>Oral cancers</a:t>
            </a:r>
          </a:p>
        </p:txBody>
      </p:sp>
      <p:sp>
        <p:nvSpPr>
          <p:cNvPr id="15" name="Rectangle 14"/>
          <p:cNvSpPr/>
          <p:nvPr/>
        </p:nvSpPr>
        <p:spPr>
          <a:xfrm>
            <a:off x="4970861" y="2089547"/>
            <a:ext cx="2250281" cy="91082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687"/>
              <a:t>Oral wounds, ulcers, and tumors</a:t>
            </a:r>
          </a:p>
        </p:txBody>
      </p:sp>
      <p:sp>
        <p:nvSpPr>
          <p:cNvPr id="16" name="Rectangle 15"/>
          <p:cNvSpPr/>
          <p:nvPr/>
        </p:nvSpPr>
        <p:spPr>
          <a:xfrm>
            <a:off x="7649767" y="2089547"/>
            <a:ext cx="2250281" cy="91082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687"/>
              <a:t>Destroyed oral tissue</a:t>
            </a:r>
          </a:p>
        </p:txBody>
      </p:sp>
      <p:sp>
        <p:nvSpPr>
          <p:cNvPr id="17" name="Rectangle 16"/>
          <p:cNvSpPr/>
          <p:nvPr/>
        </p:nvSpPr>
        <p:spPr>
          <a:xfrm>
            <a:off x="2184798" y="3429000"/>
            <a:ext cx="2250281" cy="91082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87"/>
              <a:t>Gum infection</a:t>
            </a:r>
          </a:p>
        </p:txBody>
      </p:sp>
      <p:sp>
        <p:nvSpPr>
          <p:cNvPr id="18" name="Rectangle 17"/>
          <p:cNvSpPr/>
          <p:nvPr/>
        </p:nvSpPr>
        <p:spPr>
          <a:xfrm>
            <a:off x="4970861" y="3429000"/>
            <a:ext cx="2250281" cy="91082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87"/>
              <a:t>Tooth discoloration</a:t>
            </a:r>
          </a:p>
        </p:txBody>
      </p:sp>
      <p:sp>
        <p:nvSpPr>
          <p:cNvPr id="19" name="Rectangle 18"/>
          <p:cNvSpPr/>
          <p:nvPr/>
        </p:nvSpPr>
        <p:spPr>
          <a:xfrm>
            <a:off x="7649767" y="3429000"/>
            <a:ext cx="2250281" cy="91082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87"/>
              <a:t>Enamel erosion</a:t>
            </a:r>
          </a:p>
        </p:txBody>
      </p:sp>
      <p:sp>
        <p:nvSpPr>
          <p:cNvPr id="20" name="Rectangle 19"/>
          <p:cNvSpPr/>
          <p:nvPr/>
        </p:nvSpPr>
        <p:spPr>
          <a:xfrm>
            <a:off x="3363517" y="4714875"/>
            <a:ext cx="2250281" cy="91082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687"/>
              <a:t>Shrinking gums</a:t>
            </a:r>
          </a:p>
        </p:txBody>
      </p:sp>
      <p:sp>
        <p:nvSpPr>
          <p:cNvPr id="21" name="Rectangle 20"/>
          <p:cNvSpPr/>
          <p:nvPr/>
        </p:nvSpPr>
        <p:spPr>
          <a:xfrm>
            <a:off x="6310314" y="4714875"/>
            <a:ext cx="2250281" cy="91082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687"/>
              <a:t>Tooth decays</a:t>
            </a:r>
          </a:p>
        </p:txBody>
      </p:sp>
      <p:sp>
        <p:nvSpPr>
          <p:cNvPr id="7" name="Rectangle: Top Corners Rounded 6">
            <a:extLst>
              <a:ext uri="{FF2B5EF4-FFF2-40B4-BE49-F238E27FC236}">
                <a16:creationId xmlns:a16="http://schemas.microsoft.com/office/drawing/2014/main" id="{F5BA3474-12F1-2DD1-553F-AA46918EE751}"/>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3" name="Picture 2" descr="A logo for a health care company&#10;&#10;AI-generated content may be incorrect.">
            <a:extLst>
              <a:ext uri="{FF2B5EF4-FFF2-40B4-BE49-F238E27FC236}">
                <a16:creationId xmlns:a16="http://schemas.microsoft.com/office/drawing/2014/main" id="{5AA82A9E-6A94-535C-C805-358E3EF14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0" name="Slide Number Placeholder 3">
            <a:extLst>
              <a:ext uri="{FF2B5EF4-FFF2-40B4-BE49-F238E27FC236}">
                <a16:creationId xmlns:a16="http://schemas.microsoft.com/office/drawing/2014/main" id="{28C0E847-69A0-4725-2D38-FF03B784BAD4}"/>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91</a:t>
            </a:fld>
            <a:endParaRPr lang="en-US" sz="1400" dirty="0">
              <a:ea typeface="Calibri"/>
              <a:cs typeface="Calibri"/>
            </a:endParaRPr>
          </a:p>
        </p:txBody>
      </p:sp>
    </p:spTree>
    <p:extLst>
      <p:ext uri="{BB962C8B-B14F-4D97-AF65-F5344CB8AC3E}">
        <p14:creationId xmlns:p14="http://schemas.microsoft.com/office/powerpoint/2010/main" val="752632286"/>
      </p:ext>
    </p:extLst>
  </p:cSld>
  <p:clrMapOvr>
    <a:masterClrMapping/>
  </p:clrMapOvr>
  <p:transition>
    <p:wipe dir="r"/>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P spid="17" grpId="0" animBg="1"/>
      <p:bldP spid="18" grpId="0" animBg="1"/>
      <p:bldP spid="19" grpId="0" animBg="1"/>
      <p:bldP spid="20" grpId="0" animBg="1"/>
      <p:bldP spid="21"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p:nvPr/>
        </p:nvSpPr>
        <p:spPr>
          <a:xfrm>
            <a:off x="2098376" y="1011079"/>
            <a:ext cx="8009501" cy="74924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ctr">
              <a:defRPr sz="6400">
                <a:solidFill>
                  <a:srgbClr val="FFFFFF"/>
                </a:solidFill>
                <a:latin typeface="+mj-lt"/>
                <a:ea typeface="+mj-ea"/>
                <a:cs typeface="+mj-cs"/>
                <a:sym typeface="Chalkboard"/>
              </a:defRPr>
            </a:lvl1pPr>
          </a:lstStyle>
          <a:p>
            <a:pPr lvl="0">
              <a:defRPr sz="1800">
                <a:solidFill>
                  <a:srgbClr val="000000"/>
                </a:solidFill>
              </a:defRPr>
            </a:pPr>
            <a:r>
              <a:rPr lang="en-US" sz="4400" b="1">
                <a:solidFill>
                  <a:schemeClr val="tx1"/>
                </a:solidFill>
                <a:latin typeface="Calibri"/>
                <a:ea typeface="Arial" charset="0"/>
                <a:cs typeface="Arial"/>
              </a:rPr>
              <a:t>Smokeless Tobacco Health Effects </a:t>
            </a:r>
          </a:p>
        </p:txBody>
      </p:sp>
      <p:sp>
        <p:nvSpPr>
          <p:cNvPr id="5" name="Shape 63"/>
          <p:cNvSpPr/>
          <p:nvPr/>
        </p:nvSpPr>
        <p:spPr>
          <a:xfrm>
            <a:off x="1524000" y="614414"/>
            <a:ext cx="91440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endParaRPr sz="1266"/>
          </a:p>
        </p:txBody>
      </p:sp>
      <p:sp>
        <p:nvSpPr>
          <p:cNvPr id="2" name="Rounded Rectangle 1"/>
          <p:cNvSpPr/>
          <p:nvPr/>
        </p:nvSpPr>
        <p:spPr>
          <a:xfrm>
            <a:off x="3148177" y="1765000"/>
            <a:ext cx="5893594" cy="1071563"/>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250"/>
              <a:t>Smokeless tobacco can impact your entire body.</a:t>
            </a:r>
          </a:p>
        </p:txBody>
      </p:sp>
      <p:sp>
        <p:nvSpPr>
          <p:cNvPr id="4" name="Rectangle 3"/>
          <p:cNvSpPr/>
          <p:nvPr/>
        </p:nvSpPr>
        <p:spPr>
          <a:xfrm>
            <a:off x="3149203" y="3429000"/>
            <a:ext cx="2571750" cy="8572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69"/>
              <a:t>Pancreatic Cancer</a:t>
            </a:r>
          </a:p>
        </p:txBody>
      </p:sp>
      <p:sp>
        <p:nvSpPr>
          <p:cNvPr id="8" name="Rectangle 7"/>
          <p:cNvSpPr/>
          <p:nvPr/>
        </p:nvSpPr>
        <p:spPr>
          <a:xfrm>
            <a:off x="6363891" y="3429000"/>
            <a:ext cx="2571750" cy="8572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69"/>
              <a:t>Stomach Cancer</a:t>
            </a:r>
          </a:p>
        </p:txBody>
      </p:sp>
      <p:sp>
        <p:nvSpPr>
          <p:cNvPr id="9" name="Rectangle 8"/>
          <p:cNvSpPr/>
          <p:nvPr/>
        </p:nvSpPr>
        <p:spPr>
          <a:xfrm>
            <a:off x="3149203" y="4714875"/>
            <a:ext cx="2571750" cy="8572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69"/>
              <a:t>High Blood Pressure</a:t>
            </a:r>
          </a:p>
        </p:txBody>
      </p:sp>
      <p:sp>
        <p:nvSpPr>
          <p:cNvPr id="10" name="Rectangle 9"/>
          <p:cNvSpPr/>
          <p:nvPr/>
        </p:nvSpPr>
        <p:spPr>
          <a:xfrm>
            <a:off x="6363891" y="4714875"/>
            <a:ext cx="2571750" cy="8572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69"/>
              <a:t>Cardiovascular Disease</a:t>
            </a:r>
          </a:p>
        </p:txBody>
      </p:sp>
      <p:sp>
        <p:nvSpPr>
          <p:cNvPr id="11" name="Rectangle: Top Corners Rounded 10">
            <a:extLst>
              <a:ext uri="{FF2B5EF4-FFF2-40B4-BE49-F238E27FC236}">
                <a16:creationId xmlns:a16="http://schemas.microsoft.com/office/drawing/2014/main" id="{18671A97-1F2D-56AC-23CF-E5010474CF55}"/>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6" name="Picture 5" descr="A logo for a health care company&#10;&#10;AI-generated content may be incorrect.">
            <a:extLst>
              <a:ext uri="{FF2B5EF4-FFF2-40B4-BE49-F238E27FC236}">
                <a16:creationId xmlns:a16="http://schemas.microsoft.com/office/drawing/2014/main" id="{6AC3789B-4E28-4A47-5ABA-A3A34D1739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4" name="Slide Number Placeholder 3">
            <a:extLst>
              <a:ext uri="{FF2B5EF4-FFF2-40B4-BE49-F238E27FC236}">
                <a16:creationId xmlns:a16="http://schemas.microsoft.com/office/drawing/2014/main" id="{3181CBE2-3384-0346-463A-C761BCDEC9CC}"/>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92</a:t>
            </a:fld>
            <a:endParaRPr lang="en-US" sz="1400" dirty="0">
              <a:ea typeface="Calibri"/>
              <a:cs typeface="Calibri"/>
            </a:endParaRPr>
          </a:p>
        </p:txBody>
      </p:sp>
    </p:spTree>
    <p:extLst>
      <p:ext uri="{BB962C8B-B14F-4D97-AF65-F5344CB8AC3E}">
        <p14:creationId xmlns:p14="http://schemas.microsoft.com/office/powerpoint/2010/main" val="1226265581"/>
      </p:ext>
    </p:extLst>
  </p:cSld>
  <p:clrMapOvr>
    <a:masterClrMapping/>
  </p:clrMapOvr>
  <p:transition>
    <p:wipe dir="r"/>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900" decel="100000" fill="hold"/>
                                        <p:tgtEl>
                                          <p:spTgt spid="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900" decel="100000" fill="hold"/>
                                        <p:tgtEl>
                                          <p:spTgt spid="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900" decel="100000" fill="hold"/>
                                        <p:tgtEl>
                                          <p:spTgt spid="9"/>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900" decel="100000" fill="hold"/>
                                        <p:tgtEl>
                                          <p:spTgt spid="10"/>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8" grpId="0" animBg="1"/>
      <p:bldP spid="9" grpId="0" animBg="1"/>
      <p:bldP spid="10"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72CF4-8DAF-DB7E-9A9B-4E30B5429D43}"/>
              </a:ext>
            </a:extLst>
          </p:cNvPr>
          <p:cNvSpPr>
            <a:spLocks noGrp="1"/>
          </p:cNvSpPr>
          <p:nvPr>
            <p:ph type="title"/>
          </p:nvPr>
        </p:nvSpPr>
        <p:spPr/>
        <p:txBody>
          <a:bodyPr/>
          <a:lstStyle/>
          <a:p>
            <a:r>
              <a:rPr lang="en-US" b="1">
                <a:latin typeface="Calibri"/>
                <a:ea typeface="Calibri"/>
                <a:cs typeface="Calibri"/>
              </a:rPr>
              <a:t>Nicotine Pouches</a:t>
            </a:r>
          </a:p>
        </p:txBody>
      </p:sp>
      <p:sp>
        <p:nvSpPr>
          <p:cNvPr id="3" name="Text Placeholder 2">
            <a:extLst>
              <a:ext uri="{FF2B5EF4-FFF2-40B4-BE49-F238E27FC236}">
                <a16:creationId xmlns:a16="http://schemas.microsoft.com/office/drawing/2014/main" id="{6F1E0CA6-CDEB-7A3F-DDA5-161275472D45}"/>
              </a:ext>
            </a:extLst>
          </p:cNvPr>
          <p:cNvSpPr>
            <a:spLocks noGrp="1"/>
          </p:cNvSpPr>
          <p:nvPr>
            <p:ph type="body" idx="1"/>
          </p:nvPr>
        </p:nvSpPr>
        <p:spPr/>
        <p:txBody>
          <a:bodyPr/>
          <a:lstStyle/>
          <a:p>
            <a:r>
              <a:rPr lang="en-US"/>
              <a:t>At least 15 hospitals across the UK said they have seen patients admitted to A&amp;E after swallowing pouches or overdosing on nicotine, experiencing heart palpitations and allergic reactions in 2023 and 2024.</a:t>
            </a:r>
          </a:p>
          <a:p>
            <a:endParaRPr lang="en-US"/>
          </a:p>
          <a:p>
            <a:r>
              <a:rPr lang="en-US"/>
              <a:t>Oral health professionals have raised concerns that the prolonged use of snus could lead to gum recession. As snus and nicotine pouches are used in a similar manner, it is possible that the pouches carry the same risk of gum damage where the product is held, but there are no definitive studies, according to the British Dental Association.</a:t>
            </a:r>
          </a:p>
        </p:txBody>
      </p:sp>
      <p:sp>
        <p:nvSpPr>
          <p:cNvPr id="7" name="Rectangle: Top Corners Rounded 6">
            <a:extLst>
              <a:ext uri="{FF2B5EF4-FFF2-40B4-BE49-F238E27FC236}">
                <a16:creationId xmlns:a16="http://schemas.microsoft.com/office/drawing/2014/main" id="{CB2566D9-E731-E43D-004D-0F126CF9D444}"/>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8" name="Picture 7" descr="A logo for a health care company&#10;&#10;AI-generated content may be incorrect.">
            <a:extLst>
              <a:ext uri="{FF2B5EF4-FFF2-40B4-BE49-F238E27FC236}">
                <a16:creationId xmlns:a16="http://schemas.microsoft.com/office/drawing/2014/main" id="{77261945-88B9-6D14-F355-D03D114989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0" name="Slide Number Placeholder 3">
            <a:extLst>
              <a:ext uri="{FF2B5EF4-FFF2-40B4-BE49-F238E27FC236}">
                <a16:creationId xmlns:a16="http://schemas.microsoft.com/office/drawing/2014/main" id="{C9B2F351-EBD1-3D59-393E-4D488A8203A8}"/>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93</a:t>
            </a:fld>
            <a:endParaRPr lang="en-US" sz="1400" dirty="0">
              <a:ea typeface="Calibri"/>
              <a:cs typeface="Calibri"/>
            </a:endParaRPr>
          </a:p>
        </p:txBody>
      </p:sp>
    </p:spTree>
    <p:extLst>
      <p:ext uri="{BB962C8B-B14F-4D97-AF65-F5344CB8AC3E}">
        <p14:creationId xmlns:p14="http://schemas.microsoft.com/office/powerpoint/2010/main" val="8232727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72BC2-FF8F-5464-7C56-F9E6B4C6C456}"/>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C8C484E-2067-4474-69B0-A99F4D0078A4}"/>
              </a:ext>
            </a:extLst>
          </p:cNvPr>
          <p:cNvGraphicFramePr>
            <a:graphicFrameLocks noGrp="1"/>
          </p:cNvGraphicFramePr>
          <p:nvPr>
            <p:extLst>
              <p:ext uri="{D42A27DB-BD31-4B8C-83A1-F6EECF244321}">
                <p14:modId xmlns:p14="http://schemas.microsoft.com/office/powerpoint/2010/main" val="3953990159"/>
              </p:ext>
            </p:extLst>
          </p:nvPr>
        </p:nvGraphicFramePr>
        <p:xfrm>
          <a:off x="1775520" y="1569958"/>
          <a:ext cx="7920878" cy="4567120"/>
        </p:xfrm>
        <a:graphic>
          <a:graphicData uri="http://schemas.openxmlformats.org/drawingml/2006/table">
            <a:tbl>
              <a:tblPr firstRow="1" bandRow="1">
                <a:tableStyleId>{5C22544A-7EE6-4342-B048-85BDC9FD1C3A}</a:tableStyleId>
              </a:tblPr>
              <a:tblGrid>
                <a:gridCol w="1508430">
                  <a:extLst>
                    <a:ext uri="{9D8B030D-6E8A-4147-A177-3AD203B41FA5}">
                      <a16:colId xmlns:a16="http://schemas.microsoft.com/office/drawing/2014/main" val="246217774"/>
                    </a:ext>
                  </a:extLst>
                </a:gridCol>
                <a:gridCol w="1603112">
                  <a:extLst>
                    <a:ext uri="{9D8B030D-6E8A-4147-A177-3AD203B41FA5}">
                      <a16:colId xmlns:a16="http://schemas.microsoft.com/office/drawing/2014/main" val="181939060"/>
                    </a:ext>
                  </a:extLst>
                </a:gridCol>
                <a:gridCol w="1603112">
                  <a:extLst>
                    <a:ext uri="{9D8B030D-6E8A-4147-A177-3AD203B41FA5}">
                      <a16:colId xmlns:a16="http://schemas.microsoft.com/office/drawing/2014/main" val="3169685174"/>
                    </a:ext>
                  </a:extLst>
                </a:gridCol>
                <a:gridCol w="1603112">
                  <a:extLst>
                    <a:ext uri="{9D8B030D-6E8A-4147-A177-3AD203B41FA5}">
                      <a16:colId xmlns:a16="http://schemas.microsoft.com/office/drawing/2014/main" val="517772684"/>
                    </a:ext>
                  </a:extLst>
                </a:gridCol>
                <a:gridCol w="1603112">
                  <a:extLst>
                    <a:ext uri="{9D8B030D-6E8A-4147-A177-3AD203B41FA5}">
                      <a16:colId xmlns:a16="http://schemas.microsoft.com/office/drawing/2014/main" val="2369291397"/>
                    </a:ext>
                  </a:extLst>
                </a:gridCol>
              </a:tblGrid>
              <a:tr h="382065">
                <a:tc>
                  <a:txBody>
                    <a:bodyPr/>
                    <a:lstStyle/>
                    <a:p>
                      <a:endParaRPr lang="en-US"/>
                    </a:p>
                  </a:txBody>
                  <a:tcPr/>
                </a:tc>
                <a:tc>
                  <a:txBody>
                    <a:bodyPr/>
                    <a:lstStyle/>
                    <a:p>
                      <a:r>
                        <a:rPr lang="en-US"/>
                        <a:t>Legal</a:t>
                      </a:r>
                    </a:p>
                  </a:txBody>
                  <a:tcPr/>
                </a:tc>
                <a:tc>
                  <a:txBody>
                    <a:bodyPr/>
                    <a:lstStyle/>
                    <a:p>
                      <a:r>
                        <a:rPr lang="en-US"/>
                        <a:t>Age</a:t>
                      </a:r>
                    </a:p>
                  </a:txBody>
                  <a:tcPr/>
                </a:tc>
                <a:tc>
                  <a:txBody>
                    <a:bodyPr/>
                    <a:lstStyle/>
                    <a:p>
                      <a:r>
                        <a:rPr lang="en-US"/>
                        <a:t>Nicotine</a:t>
                      </a:r>
                    </a:p>
                  </a:txBody>
                  <a:tcPr/>
                </a:tc>
                <a:tc>
                  <a:txBody>
                    <a:bodyPr/>
                    <a:lstStyle/>
                    <a:p>
                      <a:r>
                        <a:rPr lang="en-US"/>
                        <a:t>Side Effects</a:t>
                      </a:r>
                    </a:p>
                  </a:txBody>
                  <a:tcPr/>
                </a:tc>
                <a:extLst>
                  <a:ext uri="{0D108BD9-81ED-4DB2-BD59-A6C34878D82A}">
                    <a16:rowId xmlns:a16="http://schemas.microsoft.com/office/drawing/2014/main" val="1276707289"/>
                  </a:ext>
                </a:extLst>
              </a:tr>
              <a:tr h="942079">
                <a:tc>
                  <a:txBody>
                    <a:bodyPr/>
                    <a:lstStyle/>
                    <a:p>
                      <a:r>
                        <a:rPr lang="en-US"/>
                        <a:t>Cigarettes</a:t>
                      </a:r>
                    </a:p>
                  </a:txBody>
                  <a:tcPr/>
                </a:tc>
                <a:tc>
                  <a:txBody>
                    <a:bodyPr/>
                    <a:lstStyle/>
                    <a:p>
                      <a:r>
                        <a:rPr lang="en-US"/>
                        <a:t>yes</a:t>
                      </a:r>
                    </a:p>
                  </a:txBody>
                  <a:tcPr/>
                </a:tc>
                <a:tc>
                  <a:txBody>
                    <a:bodyPr/>
                    <a:lstStyle/>
                    <a:p>
                      <a:r>
                        <a:rPr lang="en-US" dirty="0"/>
                        <a:t>18</a:t>
                      </a:r>
                    </a:p>
                  </a:txBody>
                  <a:tcPr/>
                </a:tc>
                <a:tc>
                  <a:txBody>
                    <a:bodyPr/>
                    <a:lstStyle/>
                    <a:p>
                      <a:r>
                        <a:rPr lang="en-US" dirty="0"/>
                        <a:t>++</a:t>
                      </a:r>
                    </a:p>
                  </a:txBody>
                  <a:tcPr/>
                </a:tc>
                <a:tc>
                  <a:txBody>
                    <a:bodyPr/>
                    <a:lstStyle/>
                    <a:p>
                      <a:r>
                        <a:rPr lang="en-US"/>
                        <a:t>Cancer, COPD, Heart Disease, Stroke, Leg ischemia</a:t>
                      </a:r>
                    </a:p>
                  </a:txBody>
                  <a:tcPr/>
                </a:tc>
                <a:extLst>
                  <a:ext uri="{0D108BD9-81ED-4DB2-BD59-A6C34878D82A}">
                    <a16:rowId xmlns:a16="http://schemas.microsoft.com/office/drawing/2014/main" val="726728105"/>
                  </a:ext>
                </a:extLst>
              </a:tr>
              <a:tr h="942079">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622467215"/>
                  </a:ext>
                </a:extLst>
              </a:tr>
              <a:tr h="115404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598209299"/>
                  </a:ext>
                </a:extLst>
              </a:tr>
              <a:tr h="38206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845714861"/>
                  </a:ext>
                </a:extLst>
              </a:tr>
              <a:tr h="51814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544364230"/>
                  </a:ext>
                </a:extLst>
              </a:tr>
            </a:tbl>
          </a:graphicData>
        </a:graphic>
      </p:graphicFrame>
      <p:sp>
        <p:nvSpPr>
          <p:cNvPr id="3" name="TextBox 2">
            <a:extLst>
              <a:ext uri="{FF2B5EF4-FFF2-40B4-BE49-F238E27FC236}">
                <a16:creationId xmlns:a16="http://schemas.microsoft.com/office/drawing/2014/main" id="{A29EA68E-A23D-EB0E-E0E6-EEF654CFE9E4}"/>
              </a:ext>
            </a:extLst>
          </p:cNvPr>
          <p:cNvSpPr txBox="1"/>
          <p:nvPr/>
        </p:nvSpPr>
        <p:spPr>
          <a:xfrm>
            <a:off x="1660865" y="733245"/>
            <a:ext cx="3816424" cy="769441"/>
          </a:xfrm>
          <a:prstGeom prst="rect">
            <a:avLst/>
          </a:prstGeom>
          <a:noFill/>
        </p:spPr>
        <p:txBody>
          <a:bodyPr wrap="square" lIns="91440" tIns="45720" rIns="91440" bIns="45720" rtlCol="0" anchor="t">
            <a:spAutoFit/>
          </a:bodyPr>
          <a:lstStyle/>
          <a:p>
            <a:r>
              <a:rPr lang="en-US" sz="4400" b="1"/>
              <a:t>In Summary</a:t>
            </a:r>
            <a:endParaRPr lang="en-US" sz="4400" b="1">
              <a:ea typeface="Calibri"/>
              <a:cs typeface="Calibri"/>
            </a:endParaRPr>
          </a:p>
        </p:txBody>
      </p:sp>
      <p:sp>
        <p:nvSpPr>
          <p:cNvPr id="9" name="Rectangle: Top Corners Rounded 8">
            <a:extLst>
              <a:ext uri="{FF2B5EF4-FFF2-40B4-BE49-F238E27FC236}">
                <a16:creationId xmlns:a16="http://schemas.microsoft.com/office/drawing/2014/main" id="{44743CAA-E21A-4714-2886-52DC3E1F87C2}"/>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5" name="Picture 4" descr="A logo for a health care company&#10;&#10;AI-generated content may be incorrect.">
            <a:extLst>
              <a:ext uri="{FF2B5EF4-FFF2-40B4-BE49-F238E27FC236}">
                <a16:creationId xmlns:a16="http://schemas.microsoft.com/office/drawing/2014/main" id="{C4F0855B-3842-A090-6930-9AA20711B0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0" name="Slide Number Placeholder 3">
            <a:extLst>
              <a:ext uri="{FF2B5EF4-FFF2-40B4-BE49-F238E27FC236}">
                <a16:creationId xmlns:a16="http://schemas.microsoft.com/office/drawing/2014/main" id="{9D5BFFA2-B924-648D-627C-265B31D432A7}"/>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94</a:t>
            </a:fld>
            <a:endParaRPr lang="en-US" sz="1400" dirty="0">
              <a:ea typeface="Calibri"/>
              <a:cs typeface="Calibri"/>
            </a:endParaRPr>
          </a:p>
        </p:txBody>
      </p:sp>
    </p:spTree>
    <p:extLst>
      <p:ext uri="{BB962C8B-B14F-4D97-AF65-F5344CB8AC3E}">
        <p14:creationId xmlns:p14="http://schemas.microsoft.com/office/powerpoint/2010/main" val="410095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A6542-EA18-4A91-9F2A-5C8E665A0992}"/>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460AAA9-DC2D-DE19-EB57-637E7368F416}"/>
              </a:ext>
            </a:extLst>
          </p:cNvPr>
          <p:cNvGraphicFramePr>
            <a:graphicFrameLocks noGrp="1"/>
          </p:cNvGraphicFramePr>
          <p:nvPr>
            <p:extLst>
              <p:ext uri="{D42A27DB-BD31-4B8C-83A1-F6EECF244321}">
                <p14:modId xmlns:p14="http://schemas.microsoft.com/office/powerpoint/2010/main" val="556766314"/>
              </p:ext>
            </p:extLst>
          </p:nvPr>
        </p:nvGraphicFramePr>
        <p:xfrm>
          <a:off x="1775520" y="836713"/>
          <a:ext cx="7920878" cy="4813761"/>
        </p:xfrm>
        <a:graphic>
          <a:graphicData uri="http://schemas.openxmlformats.org/drawingml/2006/table">
            <a:tbl>
              <a:tblPr firstRow="1" bandRow="1">
                <a:tableStyleId>{5C22544A-7EE6-4342-B048-85BDC9FD1C3A}</a:tableStyleId>
              </a:tblPr>
              <a:tblGrid>
                <a:gridCol w="1508430">
                  <a:extLst>
                    <a:ext uri="{9D8B030D-6E8A-4147-A177-3AD203B41FA5}">
                      <a16:colId xmlns:a16="http://schemas.microsoft.com/office/drawing/2014/main" val="246217774"/>
                    </a:ext>
                  </a:extLst>
                </a:gridCol>
                <a:gridCol w="1603112">
                  <a:extLst>
                    <a:ext uri="{9D8B030D-6E8A-4147-A177-3AD203B41FA5}">
                      <a16:colId xmlns:a16="http://schemas.microsoft.com/office/drawing/2014/main" val="181939060"/>
                    </a:ext>
                  </a:extLst>
                </a:gridCol>
                <a:gridCol w="1603112">
                  <a:extLst>
                    <a:ext uri="{9D8B030D-6E8A-4147-A177-3AD203B41FA5}">
                      <a16:colId xmlns:a16="http://schemas.microsoft.com/office/drawing/2014/main" val="3169685174"/>
                    </a:ext>
                  </a:extLst>
                </a:gridCol>
                <a:gridCol w="1603112">
                  <a:extLst>
                    <a:ext uri="{9D8B030D-6E8A-4147-A177-3AD203B41FA5}">
                      <a16:colId xmlns:a16="http://schemas.microsoft.com/office/drawing/2014/main" val="517772684"/>
                    </a:ext>
                  </a:extLst>
                </a:gridCol>
                <a:gridCol w="1603112">
                  <a:extLst>
                    <a:ext uri="{9D8B030D-6E8A-4147-A177-3AD203B41FA5}">
                      <a16:colId xmlns:a16="http://schemas.microsoft.com/office/drawing/2014/main" val="2369291397"/>
                    </a:ext>
                  </a:extLst>
                </a:gridCol>
              </a:tblGrid>
              <a:tr h="382065">
                <a:tc>
                  <a:txBody>
                    <a:bodyPr/>
                    <a:lstStyle/>
                    <a:p>
                      <a:endParaRPr lang="en-US"/>
                    </a:p>
                  </a:txBody>
                  <a:tcPr/>
                </a:tc>
                <a:tc>
                  <a:txBody>
                    <a:bodyPr/>
                    <a:lstStyle/>
                    <a:p>
                      <a:r>
                        <a:rPr lang="en-US"/>
                        <a:t>Legal</a:t>
                      </a:r>
                    </a:p>
                  </a:txBody>
                  <a:tcPr/>
                </a:tc>
                <a:tc>
                  <a:txBody>
                    <a:bodyPr/>
                    <a:lstStyle/>
                    <a:p>
                      <a:r>
                        <a:rPr lang="en-US"/>
                        <a:t>Age</a:t>
                      </a:r>
                    </a:p>
                  </a:txBody>
                  <a:tcPr/>
                </a:tc>
                <a:tc>
                  <a:txBody>
                    <a:bodyPr/>
                    <a:lstStyle/>
                    <a:p>
                      <a:r>
                        <a:rPr lang="en-US"/>
                        <a:t>Nicotine</a:t>
                      </a:r>
                    </a:p>
                  </a:txBody>
                  <a:tcPr/>
                </a:tc>
                <a:tc>
                  <a:txBody>
                    <a:bodyPr/>
                    <a:lstStyle/>
                    <a:p>
                      <a:r>
                        <a:rPr lang="en-US"/>
                        <a:t>Side Effects</a:t>
                      </a:r>
                    </a:p>
                  </a:txBody>
                  <a:tcPr/>
                </a:tc>
                <a:extLst>
                  <a:ext uri="{0D108BD9-81ED-4DB2-BD59-A6C34878D82A}">
                    <a16:rowId xmlns:a16="http://schemas.microsoft.com/office/drawing/2014/main" val="1276707289"/>
                  </a:ext>
                </a:extLst>
              </a:tr>
              <a:tr h="942079">
                <a:tc>
                  <a:txBody>
                    <a:bodyPr/>
                    <a:lstStyle/>
                    <a:p>
                      <a:r>
                        <a:rPr lang="en-US"/>
                        <a:t>Cigarettes</a:t>
                      </a:r>
                    </a:p>
                  </a:txBody>
                  <a:tcPr/>
                </a:tc>
                <a:tc>
                  <a:txBody>
                    <a:bodyPr/>
                    <a:lstStyle/>
                    <a:p>
                      <a:r>
                        <a:rPr lang="en-US"/>
                        <a:t>yes</a:t>
                      </a:r>
                    </a:p>
                  </a:txBody>
                  <a:tcPr/>
                </a:tc>
                <a:tc>
                  <a:txBody>
                    <a:bodyPr/>
                    <a:lstStyle/>
                    <a:p>
                      <a:r>
                        <a:rPr lang="en-US" dirty="0"/>
                        <a:t>18</a:t>
                      </a:r>
                    </a:p>
                  </a:txBody>
                  <a:tcPr/>
                </a:tc>
                <a:tc>
                  <a:txBody>
                    <a:bodyPr/>
                    <a:lstStyle/>
                    <a:p>
                      <a:r>
                        <a:rPr lang="en-US" dirty="0"/>
                        <a:t>++</a:t>
                      </a:r>
                    </a:p>
                  </a:txBody>
                  <a:tcPr/>
                </a:tc>
                <a:tc>
                  <a:txBody>
                    <a:bodyPr/>
                    <a:lstStyle/>
                    <a:p>
                      <a:r>
                        <a:rPr lang="en-US"/>
                        <a:t>Cancer, COPD, Heart Disease, Stroke, Leg ischemia</a:t>
                      </a:r>
                    </a:p>
                  </a:txBody>
                  <a:tcPr/>
                </a:tc>
                <a:extLst>
                  <a:ext uri="{0D108BD9-81ED-4DB2-BD59-A6C34878D82A}">
                    <a16:rowId xmlns:a16="http://schemas.microsoft.com/office/drawing/2014/main" val="726728105"/>
                  </a:ext>
                </a:extLst>
              </a:tr>
              <a:tr h="942079">
                <a:tc>
                  <a:txBody>
                    <a:bodyPr/>
                    <a:lstStyle/>
                    <a:p>
                      <a:r>
                        <a:rPr lang="en-US"/>
                        <a:t>Vapes</a:t>
                      </a:r>
                    </a:p>
                  </a:txBody>
                  <a:tcPr/>
                </a:tc>
                <a:tc>
                  <a:txBody>
                    <a:bodyPr/>
                    <a:lstStyle/>
                    <a:p>
                      <a:r>
                        <a:rPr lang="en-US"/>
                        <a:t>yes</a:t>
                      </a:r>
                    </a:p>
                  </a:txBody>
                  <a:tcPr/>
                </a:tc>
                <a:tc>
                  <a:txBody>
                    <a:bodyPr/>
                    <a:lstStyle/>
                    <a:p>
                      <a:r>
                        <a:rPr lang="en-US" dirty="0"/>
                        <a:t>18</a:t>
                      </a:r>
                    </a:p>
                  </a:txBody>
                  <a:tcPr/>
                </a:tc>
                <a:tc>
                  <a:txBody>
                    <a:bodyPr/>
                    <a:lstStyle/>
                    <a:p>
                      <a:r>
                        <a:rPr lang="en-US" dirty="0"/>
                        <a:t>+++</a:t>
                      </a:r>
                    </a:p>
                    <a:p>
                      <a:r>
                        <a:rPr lang="en-US"/>
                        <a:t>(poisoning)</a:t>
                      </a:r>
                    </a:p>
                  </a:txBody>
                  <a:tcPr/>
                </a:tc>
                <a:tc>
                  <a:txBody>
                    <a:bodyPr/>
                    <a:lstStyle/>
                    <a:p>
                      <a:r>
                        <a:rPr lang="en-US"/>
                        <a:t>Lung diseases, cardiac diseases</a:t>
                      </a:r>
                    </a:p>
                    <a:p>
                      <a:r>
                        <a:rPr lang="en-US"/>
                        <a:t>??</a:t>
                      </a:r>
                    </a:p>
                  </a:txBody>
                  <a:tcPr/>
                </a:tc>
                <a:extLst>
                  <a:ext uri="{0D108BD9-81ED-4DB2-BD59-A6C34878D82A}">
                    <a16:rowId xmlns:a16="http://schemas.microsoft.com/office/drawing/2014/main" val="622467215"/>
                  </a:ext>
                </a:extLst>
              </a:tr>
              <a:tr h="115404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598209299"/>
                  </a:ext>
                </a:extLst>
              </a:tr>
              <a:tr h="38206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845714861"/>
                  </a:ext>
                </a:extLst>
              </a:tr>
              <a:tr h="51814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544364230"/>
                  </a:ext>
                </a:extLst>
              </a:tr>
            </a:tbl>
          </a:graphicData>
        </a:graphic>
      </p:graphicFrame>
      <p:sp>
        <p:nvSpPr>
          <p:cNvPr id="6" name="Rectangle: Top Corners Rounded 5">
            <a:extLst>
              <a:ext uri="{FF2B5EF4-FFF2-40B4-BE49-F238E27FC236}">
                <a16:creationId xmlns:a16="http://schemas.microsoft.com/office/drawing/2014/main" id="{7AC2294A-227B-97A1-932C-6255C58F1845}"/>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bg1"/>
                </a:solidFill>
                <a:latin typeface="Calibri Light"/>
                <a:ea typeface="Calibri Light"/>
                <a:cs typeface="Arial"/>
              </a:rPr>
              <a:t>In Summary</a:t>
            </a:r>
          </a:p>
        </p:txBody>
      </p:sp>
      <p:pic>
        <p:nvPicPr>
          <p:cNvPr id="4" name="Picture 3" descr="A logo for a health care company&#10;&#10;AI-generated content may be incorrect.">
            <a:extLst>
              <a:ext uri="{FF2B5EF4-FFF2-40B4-BE49-F238E27FC236}">
                <a16:creationId xmlns:a16="http://schemas.microsoft.com/office/drawing/2014/main" id="{3617BF58-4C90-DEEF-E9C9-0F9F497427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9" name="Slide Number Placeholder 3">
            <a:extLst>
              <a:ext uri="{FF2B5EF4-FFF2-40B4-BE49-F238E27FC236}">
                <a16:creationId xmlns:a16="http://schemas.microsoft.com/office/drawing/2014/main" id="{ABB5FDC2-26FF-644D-2169-06D1F962B456}"/>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95</a:t>
            </a:fld>
            <a:endParaRPr lang="en-US" sz="1400" dirty="0">
              <a:ea typeface="Calibri"/>
              <a:cs typeface="Calibri"/>
            </a:endParaRPr>
          </a:p>
        </p:txBody>
      </p:sp>
    </p:spTree>
    <p:extLst>
      <p:ext uri="{BB962C8B-B14F-4D97-AF65-F5344CB8AC3E}">
        <p14:creationId xmlns:p14="http://schemas.microsoft.com/office/powerpoint/2010/main" val="404067896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EC24D-37CB-396C-9FD9-FB0B6D3A9C88}"/>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9A00356-FBE2-5DE5-728E-EC6F2FD0EB7E}"/>
              </a:ext>
            </a:extLst>
          </p:cNvPr>
          <p:cNvGraphicFramePr>
            <a:graphicFrameLocks noGrp="1"/>
          </p:cNvGraphicFramePr>
          <p:nvPr>
            <p:extLst>
              <p:ext uri="{D42A27DB-BD31-4B8C-83A1-F6EECF244321}">
                <p14:modId xmlns:p14="http://schemas.microsoft.com/office/powerpoint/2010/main" val="2294809597"/>
              </p:ext>
            </p:extLst>
          </p:nvPr>
        </p:nvGraphicFramePr>
        <p:xfrm>
          <a:off x="1775520" y="836713"/>
          <a:ext cx="7920878" cy="5122754"/>
        </p:xfrm>
        <a:graphic>
          <a:graphicData uri="http://schemas.openxmlformats.org/drawingml/2006/table">
            <a:tbl>
              <a:tblPr firstRow="1" bandRow="1">
                <a:tableStyleId>{5C22544A-7EE6-4342-B048-85BDC9FD1C3A}</a:tableStyleId>
              </a:tblPr>
              <a:tblGrid>
                <a:gridCol w="1508430">
                  <a:extLst>
                    <a:ext uri="{9D8B030D-6E8A-4147-A177-3AD203B41FA5}">
                      <a16:colId xmlns:a16="http://schemas.microsoft.com/office/drawing/2014/main" val="246217774"/>
                    </a:ext>
                  </a:extLst>
                </a:gridCol>
                <a:gridCol w="1603112">
                  <a:extLst>
                    <a:ext uri="{9D8B030D-6E8A-4147-A177-3AD203B41FA5}">
                      <a16:colId xmlns:a16="http://schemas.microsoft.com/office/drawing/2014/main" val="181939060"/>
                    </a:ext>
                  </a:extLst>
                </a:gridCol>
                <a:gridCol w="1603112">
                  <a:extLst>
                    <a:ext uri="{9D8B030D-6E8A-4147-A177-3AD203B41FA5}">
                      <a16:colId xmlns:a16="http://schemas.microsoft.com/office/drawing/2014/main" val="3169685174"/>
                    </a:ext>
                  </a:extLst>
                </a:gridCol>
                <a:gridCol w="1603112">
                  <a:extLst>
                    <a:ext uri="{9D8B030D-6E8A-4147-A177-3AD203B41FA5}">
                      <a16:colId xmlns:a16="http://schemas.microsoft.com/office/drawing/2014/main" val="517772684"/>
                    </a:ext>
                  </a:extLst>
                </a:gridCol>
                <a:gridCol w="1603112">
                  <a:extLst>
                    <a:ext uri="{9D8B030D-6E8A-4147-A177-3AD203B41FA5}">
                      <a16:colId xmlns:a16="http://schemas.microsoft.com/office/drawing/2014/main" val="2369291397"/>
                    </a:ext>
                  </a:extLst>
                </a:gridCol>
              </a:tblGrid>
              <a:tr h="382065">
                <a:tc>
                  <a:txBody>
                    <a:bodyPr/>
                    <a:lstStyle/>
                    <a:p>
                      <a:endParaRPr lang="en-US"/>
                    </a:p>
                  </a:txBody>
                  <a:tcPr/>
                </a:tc>
                <a:tc>
                  <a:txBody>
                    <a:bodyPr/>
                    <a:lstStyle/>
                    <a:p>
                      <a:r>
                        <a:rPr lang="en-US"/>
                        <a:t>Legal</a:t>
                      </a:r>
                    </a:p>
                  </a:txBody>
                  <a:tcPr/>
                </a:tc>
                <a:tc>
                  <a:txBody>
                    <a:bodyPr/>
                    <a:lstStyle/>
                    <a:p>
                      <a:r>
                        <a:rPr lang="en-US"/>
                        <a:t>Age</a:t>
                      </a:r>
                    </a:p>
                  </a:txBody>
                  <a:tcPr/>
                </a:tc>
                <a:tc>
                  <a:txBody>
                    <a:bodyPr/>
                    <a:lstStyle/>
                    <a:p>
                      <a:r>
                        <a:rPr lang="en-US"/>
                        <a:t>Nicotine</a:t>
                      </a:r>
                    </a:p>
                  </a:txBody>
                  <a:tcPr/>
                </a:tc>
                <a:tc>
                  <a:txBody>
                    <a:bodyPr/>
                    <a:lstStyle/>
                    <a:p>
                      <a:r>
                        <a:rPr lang="en-US"/>
                        <a:t>Side Effects</a:t>
                      </a:r>
                    </a:p>
                  </a:txBody>
                  <a:tcPr/>
                </a:tc>
                <a:extLst>
                  <a:ext uri="{0D108BD9-81ED-4DB2-BD59-A6C34878D82A}">
                    <a16:rowId xmlns:a16="http://schemas.microsoft.com/office/drawing/2014/main" val="1276707289"/>
                  </a:ext>
                </a:extLst>
              </a:tr>
              <a:tr h="942079">
                <a:tc>
                  <a:txBody>
                    <a:bodyPr/>
                    <a:lstStyle/>
                    <a:p>
                      <a:r>
                        <a:rPr lang="en-US"/>
                        <a:t>Cigarettes</a:t>
                      </a:r>
                    </a:p>
                  </a:txBody>
                  <a:tcPr/>
                </a:tc>
                <a:tc>
                  <a:txBody>
                    <a:bodyPr/>
                    <a:lstStyle/>
                    <a:p>
                      <a:r>
                        <a:rPr lang="en-US"/>
                        <a:t>yes</a:t>
                      </a:r>
                    </a:p>
                  </a:txBody>
                  <a:tcPr/>
                </a:tc>
                <a:tc>
                  <a:txBody>
                    <a:bodyPr/>
                    <a:lstStyle/>
                    <a:p>
                      <a:r>
                        <a:rPr lang="en-US" dirty="0"/>
                        <a:t>18</a:t>
                      </a:r>
                    </a:p>
                  </a:txBody>
                  <a:tcPr/>
                </a:tc>
                <a:tc>
                  <a:txBody>
                    <a:bodyPr/>
                    <a:lstStyle/>
                    <a:p>
                      <a:r>
                        <a:rPr lang="en-US" dirty="0"/>
                        <a:t>++</a:t>
                      </a:r>
                    </a:p>
                  </a:txBody>
                  <a:tcPr/>
                </a:tc>
                <a:tc>
                  <a:txBody>
                    <a:bodyPr/>
                    <a:lstStyle/>
                    <a:p>
                      <a:r>
                        <a:rPr lang="en-US"/>
                        <a:t>Cancer, COPD, Heart Disease, Stroke, Leg ischemia</a:t>
                      </a:r>
                    </a:p>
                  </a:txBody>
                  <a:tcPr/>
                </a:tc>
                <a:extLst>
                  <a:ext uri="{0D108BD9-81ED-4DB2-BD59-A6C34878D82A}">
                    <a16:rowId xmlns:a16="http://schemas.microsoft.com/office/drawing/2014/main" val="726728105"/>
                  </a:ext>
                </a:extLst>
              </a:tr>
              <a:tr h="942079">
                <a:tc>
                  <a:txBody>
                    <a:bodyPr/>
                    <a:lstStyle/>
                    <a:p>
                      <a:r>
                        <a:rPr lang="en-US"/>
                        <a:t>Vapes</a:t>
                      </a:r>
                    </a:p>
                  </a:txBody>
                  <a:tcPr/>
                </a:tc>
                <a:tc>
                  <a:txBody>
                    <a:bodyPr/>
                    <a:lstStyle/>
                    <a:p>
                      <a:r>
                        <a:rPr lang="en-US"/>
                        <a:t>yes</a:t>
                      </a:r>
                    </a:p>
                  </a:txBody>
                  <a:tcPr/>
                </a:tc>
                <a:tc>
                  <a:txBody>
                    <a:bodyPr/>
                    <a:lstStyle/>
                    <a:p>
                      <a:r>
                        <a:rPr lang="en-US" dirty="0"/>
                        <a:t>18</a:t>
                      </a:r>
                    </a:p>
                  </a:txBody>
                  <a:tcPr/>
                </a:tc>
                <a:tc>
                  <a:txBody>
                    <a:bodyPr/>
                    <a:lstStyle/>
                    <a:p>
                      <a:r>
                        <a:rPr lang="en-US" dirty="0"/>
                        <a:t>+++</a:t>
                      </a:r>
                    </a:p>
                    <a:p>
                      <a:r>
                        <a:rPr lang="en-US"/>
                        <a:t>(poisoning)</a:t>
                      </a:r>
                    </a:p>
                  </a:txBody>
                  <a:tcPr/>
                </a:tc>
                <a:tc>
                  <a:txBody>
                    <a:bodyPr/>
                    <a:lstStyle/>
                    <a:p>
                      <a:r>
                        <a:rPr lang="en-US"/>
                        <a:t>Lung diseases, cardiac diseases</a:t>
                      </a:r>
                    </a:p>
                    <a:p>
                      <a:r>
                        <a:rPr lang="en-US"/>
                        <a:t>??</a:t>
                      </a:r>
                    </a:p>
                  </a:txBody>
                  <a:tcPr/>
                </a:tc>
                <a:extLst>
                  <a:ext uri="{0D108BD9-81ED-4DB2-BD59-A6C34878D82A}">
                    <a16:rowId xmlns:a16="http://schemas.microsoft.com/office/drawing/2014/main" val="622467215"/>
                  </a:ext>
                </a:extLst>
              </a:tr>
              <a:tr h="1154047">
                <a:tc>
                  <a:txBody>
                    <a:bodyPr/>
                    <a:lstStyle/>
                    <a:p>
                      <a:r>
                        <a:rPr lang="en-US"/>
                        <a:t>Disposable Vapes</a:t>
                      </a:r>
                    </a:p>
                  </a:txBody>
                  <a:tcPr/>
                </a:tc>
                <a:tc>
                  <a:txBody>
                    <a:bodyPr/>
                    <a:lstStyle/>
                    <a:p>
                      <a:r>
                        <a:rPr lang="en-US"/>
                        <a:t>no</a:t>
                      </a:r>
                    </a:p>
                  </a:txBody>
                  <a:tcPr/>
                </a:tc>
                <a:tc>
                  <a:txBody>
                    <a:bodyPr/>
                    <a:lstStyle/>
                    <a:p>
                      <a:r>
                        <a:rPr lang="en-US"/>
                        <a:t>X</a:t>
                      </a:r>
                    </a:p>
                  </a:txBody>
                  <a:tcPr/>
                </a:tc>
                <a:tc>
                  <a:txBody>
                    <a:bodyPr/>
                    <a:lstStyle/>
                    <a:p>
                      <a:r>
                        <a:rPr lang="en-US" dirty="0"/>
                        <a:t>+++</a:t>
                      </a:r>
                    </a:p>
                  </a:txBody>
                  <a:tcPr/>
                </a:tc>
                <a:tc>
                  <a:txBody>
                    <a:bodyPr/>
                    <a:lstStyle/>
                    <a:p>
                      <a:r>
                        <a:rPr lang="en-US"/>
                        <a:t>Lung diseases, cardiac diseases</a:t>
                      </a:r>
                    </a:p>
                    <a:p>
                      <a:r>
                        <a:rPr lang="en-US"/>
                        <a:t>??</a:t>
                      </a:r>
                    </a:p>
                    <a:p>
                      <a:endParaRPr lang="en-US"/>
                    </a:p>
                  </a:txBody>
                  <a:tcPr/>
                </a:tc>
                <a:extLst>
                  <a:ext uri="{0D108BD9-81ED-4DB2-BD59-A6C34878D82A}">
                    <a16:rowId xmlns:a16="http://schemas.microsoft.com/office/drawing/2014/main" val="3598209299"/>
                  </a:ext>
                </a:extLst>
              </a:tr>
              <a:tr h="38206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845714861"/>
                  </a:ext>
                </a:extLst>
              </a:tr>
              <a:tr h="51814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544364230"/>
                  </a:ext>
                </a:extLst>
              </a:tr>
            </a:tbl>
          </a:graphicData>
        </a:graphic>
      </p:graphicFrame>
      <p:sp>
        <p:nvSpPr>
          <p:cNvPr id="6" name="Rectangle: Top Corners Rounded 5">
            <a:extLst>
              <a:ext uri="{FF2B5EF4-FFF2-40B4-BE49-F238E27FC236}">
                <a16:creationId xmlns:a16="http://schemas.microsoft.com/office/drawing/2014/main" id="{6055A5E7-5F63-ED19-35FC-C80234DA4553}"/>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bg1"/>
                </a:solidFill>
                <a:latin typeface="Calibri Light"/>
                <a:ea typeface="Calibri Light"/>
                <a:cs typeface="Arial"/>
              </a:rPr>
              <a:t>In Summary</a:t>
            </a:r>
          </a:p>
        </p:txBody>
      </p:sp>
      <p:pic>
        <p:nvPicPr>
          <p:cNvPr id="4" name="Picture 3" descr="A logo for a health care company&#10;&#10;AI-generated content may be incorrect.">
            <a:extLst>
              <a:ext uri="{FF2B5EF4-FFF2-40B4-BE49-F238E27FC236}">
                <a16:creationId xmlns:a16="http://schemas.microsoft.com/office/drawing/2014/main" id="{8C4606CB-DF9E-960D-EE28-70655792F6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9" name="Slide Number Placeholder 3">
            <a:extLst>
              <a:ext uri="{FF2B5EF4-FFF2-40B4-BE49-F238E27FC236}">
                <a16:creationId xmlns:a16="http://schemas.microsoft.com/office/drawing/2014/main" id="{4692E89C-C0D8-2332-2AD9-9A93A927B85E}"/>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96</a:t>
            </a:fld>
            <a:endParaRPr lang="en-US" sz="1400" dirty="0">
              <a:ea typeface="Calibri"/>
              <a:cs typeface="Calibri"/>
            </a:endParaRPr>
          </a:p>
        </p:txBody>
      </p:sp>
    </p:spTree>
    <p:extLst>
      <p:ext uri="{BB962C8B-B14F-4D97-AF65-F5344CB8AC3E}">
        <p14:creationId xmlns:p14="http://schemas.microsoft.com/office/powerpoint/2010/main" val="15113782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225FB-947E-2085-76AD-EB36D440337A}"/>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B3A163E-ACA2-AE99-C3C7-5A79541D398C}"/>
              </a:ext>
            </a:extLst>
          </p:cNvPr>
          <p:cNvGraphicFramePr>
            <a:graphicFrameLocks noGrp="1"/>
          </p:cNvGraphicFramePr>
          <p:nvPr>
            <p:extLst>
              <p:ext uri="{D42A27DB-BD31-4B8C-83A1-F6EECF244321}">
                <p14:modId xmlns:p14="http://schemas.microsoft.com/office/powerpoint/2010/main" val="2592540219"/>
              </p:ext>
            </p:extLst>
          </p:nvPr>
        </p:nvGraphicFramePr>
        <p:xfrm>
          <a:off x="1775520" y="836712"/>
          <a:ext cx="7920878" cy="5929409"/>
        </p:xfrm>
        <a:graphic>
          <a:graphicData uri="http://schemas.openxmlformats.org/drawingml/2006/table">
            <a:tbl>
              <a:tblPr firstRow="1" bandRow="1">
                <a:tableStyleId>{5C22544A-7EE6-4342-B048-85BDC9FD1C3A}</a:tableStyleId>
              </a:tblPr>
              <a:tblGrid>
                <a:gridCol w="1508430">
                  <a:extLst>
                    <a:ext uri="{9D8B030D-6E8A-4147-A177-3AD203B41FA5}">
                      <a16:colId xmlns:a16="http://schemas.microsoft.com/office/drawing/2014/main" val="246217774"/>
                    </a:ext>
                  </a:extLst>
                </a:gridCol>
                <a:gridCol w="1603112">
                  <a:extLst>
                    <a:ext uri="{9D8B030D-6E8A-4147-A177-3AD203B41FA5}">
                      <a16:colId xmlns:a16="http://schemas.microsoft.com/office/drawing/2014/main" val="181939060"/>
                    </a:ext>
                  </a:extLst>
                </a:gridCol>
                <a:gridCol w="1603112">
                  <a:extLst>
                    <a:ext uri="{9D8B030D-6E8A-4147-A177-3AD203B41FA5}">
                      <a16:colId xmlns:a16="http://schemas.microsoft.com/office/drawing/2014/main" val="3169685174"/>
                    </a:ext>
                  </a:extLst>
                </a:gridCol>
                <a:gridCol w="1603112">
                  <a:extLst>
                    <a:ext uri="{9D8B030D-6E8A-4147-A177-3AD203B41FA5}">
                      <a16:colId xmlns:a16="http://schemas.microsoft.com/office/drawing/2014/main" val="517772684"/>
                    </a:ext>
                  </a:extLst>
                </a:gridCol>
                <a:gridCol w="1603112">
                  <a:extLst>
                    <a:ext uri="{9D8B030D-6E8A-4147-A177-3AD203B41FA5}">
                      <a16:colId xmlns:a16="http://schemas.microsoft.com/office/drawing/2014/main" val="2369291397"/>
                    </a:ext>
                  </a:extLst>
                </a:gridCol>
              </a:tblGrid>
              <a:tr h="382065">
                <a:tc>
                  <a:txBody>
                    <a:bodyPr/>
                    <a:lstStyle/>
                    <a:p>
                      <a:endParaRPr lang="en-US"/>
                    </a:p>
                  </a:txBody>
                  <a:tcPr/>
                </a:tc>
                <a:tc>
                  <a:txBody>
                    <a:bodyPr/>
                    <a:lstStyle/>
                    <a:p>
                      <a:r>
                        <a:rPr lang="en-US"/>
                        <a:t>Legal</a:t>
                      </a:r>
                    </a:p>
                  </a:txBody>
                  <a:tcPr/>
                </a:tc>
                <a:tc>
                  <a:txBody>
                    <a:bodyPr/>
                    <a:lstStyle/>
                    <a:p>
                      <a:r>
                        <a:rPr lang="en-US"/>
                        <a:t>Age</a:t>
                      </a:r>
                    </a:p>
                  </a:txBody>
                  <a:tcPr/>
                </a:tc>
                <a:tc>
                  <a:txBody>
                    <a:bodyPr/>
                    <a:lstStyle/>
                    <a:p>
                      <a:r>
                        <a:rPr lang="en-US"/>
                        <a:t>Nicotine</a:t>
                      </a:r>
                    </a:p>
                  </a:txBody>
                  <a:tcPr/>
                </a:tc>
                <a:tc>
                  <a:txBody>
                    <a:bodyPr/>
                    <a:lstStyle/>
                    <a:p>
                      <a:r>
                        <a:rPr lang="en-US"/>
                        <a:t>Side Effects</a:t>
                      </a:r>
                    </a:p>
                  </a:txBody>
                  <a:tcPr/>
                </a:tc>
                <a:extLst>
                  <a:ext uri="{0D108BD9-81ED-4DB2-BD59-A6C34878D82A}">
                    <a16:rowId xmlns:a16="http://schemas.microsoft.com/office/drawing/2014/main" val="1276707289"/>
                  </a:ext>
                </a:extLst>
              </a:tr>
              <a:tr h="942079">
                <a:tc>
                  <a:txBody>
                    <a:bodyPr/>
                    <a:lstStyle/>
                    <a:p>
                      <a:r>
                        <a:rPr lang="en-US"/>
                        <a:t>Cigarettes</a:t>
                      </a:r>
                    </a:p>
                  </a:txBody>
                  <a:tcPr/>
                </a:tc>
                <a:tc>
                  <a:txBody>
                    <a:bodyPr/>
                    <a:lstStyle/>
                    <a:p>
                      <a:r>
                        <a:rPr lang="en-US"/>
                        <a:t>yes</a:t>
                      </a:r>
                    </a:p>
                  </a:txBody>
                  <a:tcPr/>
                </a:tc>
                <a:tc>
                  <a:txBody>
                    <a:bodyPr/>
                    <a:lstStyle/>
                    <a:p>
                      <a:r>
                        <a:rPr lang="en-US" dirty="0"/>
                        <a:t>18</a:t>
                      </a:r>
                    </a:p>
                  </a:txBody>
                  <a:tcPr/>
                </a:tc>
                <a:tc>
                  <a:txBody>
                    <a:bodyPr/>
                    <a:lstStyle/>
                    <a:p>
                      <a:r>
                        <a:rPr lang="en-US" dirty="0"/>
                        <a:t>++</a:t>
                      </a:r>
                    </a:p>
                  </a:txBody>
                  <a:tcPr/>
                </a:tc>
                <a:tc>
                  <a:txBody>
                    <a:bodyPr/>
                    <a:lstStyle/>
                    <a:p>
                      <a:r>
                        <a:rPr lang="en-US"/>
                        <a:t>Cancer, COPD, Heart Disease, Stroke, Leg ischemia</a:t>
                      </a:r>
                    </a:p>
                  </a:txBody>
                  <a:tcPr/>
                </a:tc>
                <a:extLst>
                  <a:ext uri="{0D108BD9-81ED-4DB2-BD59-A6C34878D82A}">
                    <a16:rowId xmlns:a16="http://schemas.microsoft.com/office/drawing/2014/main" val="726728105"/>
                  </a:ext>
                </a:extLst>
              </a:tr>
              <a:tr h="942079">
                <a:tc>
                  <a:txBody>
                    <a:bodyPr/>
                    <a:lstStyle/>
                    <a:p>
                      <a:r>
                        <a:rPr lang="en-US"/>
                        <a:t>Vapes</a:t>
                      </a:r>
                    </a:p>
                  </a:txBody>
                  <a:tcPr/>
                </a:tc>
                <a:tc>
                  <a:txBody>
                    <a:bodyPr/>
                    <a:lstStyle/>
                    <a:p>
                      <a:r>
                        <a:rPr lang="en-US"/>
                        <a:t>yes</a:t>
                      </a:r>
                    </a:p>
                  </a:txBody>
                  <a:tcPr/>
                </a:tc>
                <a:tc>
                  <a:txBody>
                    <a:bodyPr/>
                    <a:lstStyle/>
                    <a:p>
                      <a:r>
                        <a:rPr lang="en-US" dirty="0"/>
                        <a:t>18</a:t>
                      </a:r>
                    </a:p>
                  </a:txBody>
                  <a:tcPr/>
                </a:tc>
                <a:tc>
                  <a:txBody>
                    <a:bodyPr/>
                    <a:lstStyle/>
                    <a:p>
                      <a:r>
                        <a:rPr lang="en-US" dirty="0"/>
                        <a:t>+++</a:t>
                      </a:r>
                    </a:p>
                    <a:p>
                      <a:r>
                        <a:rPr lang="en-US"/>
                        <a:t>(poisoning)</a:t>
                      </a:r>
                    </a:p>
                  </a:txBody>
                  <a:tcPr/>
                </a:tc>
                <a:tc>
                  <a:txBody>
                    <a:bodyPr/>
                    <a:lstStyle/>
                    <a:p>
                      <a:r>
                        <a:rPr lang="en-US"/>
                        <a:t>Lung diseases, cardiac diseases</a:t>
                      </a:r>
                    </a:p>
                    <a:p>
                      <a:r>
                        <a:rPr lang="en-US"/>
                        <a:t>??</a:t>
                      </a:r>
                    </a:p>
                  </a:txBody>
                  <a:tcPr/>
                </a:tc>
                <a:extLst>
                  <a:ext uri="{0D108BD9-81ED-4DB2-BD59-A6C34878D82A}">
                    <a16:rowId xmlns:a16="http://schemas.microsoft.com/office/drawing/2014/main" val="622467215"/>
                  </a:ext>
                </a:extLst>
              </a:tr>
              <a:tr h="1154047">
                <a:tc>
                  <a:txBody>
                    <a:bodyPr/>
                    <a:lstStyle/>
                    <a:p>
                      <a:r>
                        <a:rPr lang="en-US"/>
                        <a:t>Disposable Vapes</a:t>
                      </a:r>
                    </a:p>
                  </a:txBody>
                  <a:tcPr/>
                </a:tc>
                <a:tc>
                  <a:txBody>
                    <a:bodyPr/>
                    <a:lstStyle/>
                    <a:p>
                      <a:r>
                        <a:rPr lang="en-US"/>
                        <a:t>no</a:t>
                      </a:r>
                    </a:p>
                  </a:txBody>
                  <a:tcPr/>
                </a:tc>
                <a:tc>
                  <a:txBody>
                    <a:bodyPr/>
                    <a:lstStyle/>
                    <a:p>
                      <a:r>
                        <a:rPr lang="en-US"/>
                        <a:t>X</a:t>
                      </a:r>
                    </a:p>
                  </a:txBody>
                  <a:tcPr/>
                </a:tc>
                <a:tc>
                  <a:txBody>
                    <a:bodyPr/>
                    <a:lstStyle/>
                    <a:p>
                      <a:r>
                        <a:rPr lang="en-US" dirty="0"/>
                        <a:t>+++</a:t>
                      </a:r>
                    </a:p>
                  </a:txBody>
                  <a:tcPr/>
                </a:tc>
                <a:tc>
                  <a:txBody>
                    <a:bodyPr/>
                    <a:lstStyle/>
                    <a:p>
                      <a:r>
                        <a:rPr lang="en-US"/>
                        <a:t>Lung diseases, cardiac diseases</a:t>
                      </a:r>
                    </a:p>
                    <a:p>
                      <a:r>
                        <a:rPr lang="en-US"/>
                        <a:t>??</a:t>
                      </a:r>
                    </a:p>
                    <a:p>
                      <a:endParaRPr lang="en-US"/>
                    </a:p>
                  </a:txBody>
                  <a:tcPr/>
                </a:tc>
                <a:extLst>
                  <a:ext uri="{0D108BD9-81ED-4DB2-BD59-A6C34878D82A}">
                    <a16:rowId xmlns:a16="http://schemas.microsoft.com/office/drawing/2014/main" val="3598209299"/>
                  </a:ext>
                </a:extLst>
              </a:tr>
              <a:tr h="382065">
                <a:tc>
                  <a:txBody>
                    <a:bodyPr/>
                    <a:lstStyle/>
                    <a:p>
                      <a:r>
                        <a:rPr lang="en-US"/>
                        <a:t>SNUS</a:t>
                      </a:r>
                    </a:p>
                  </a:txBody>
                  <a:tcPr/>
                </a:tc>
                <a:tc>
                  <a:txBody>
                    <a:bodyPr/>
                    <a:lstStyle/>
                    <a:p>
                      <a:r>
                        <a:rPr lang="en-US"/>
                        <a:t>no</a:t>
                      </a:r>
                    </a:p>
                  </a:txBody>
                  <a:tcPr/>
                </a:tc>
                <a:tc>
                  <a:txBody>
                    <a:bodyPr/>
                    <a:lstStyle/>
                    <a:p>
                      <a:r>
                        <a:rPr lang="en-US"/>
                        <a:t>X</a:t>
                      </a:r>
                    </a:p>
                  </a:txBody>
                  <a:tcPr/>
                </a:tc>
                <a:tc>
                  <a:txBody>
                    <a:bodyPr/>
                    <a:lstStyle/>
                    <a:p>
                      <a:r>
                        <a:rPr lang="en-US" dirty="0"/>
                        <a:t>++</a:t>
                      </a:r>
                    </a:p>
                  </a:txBody>
                  <a:tcPr/>
                </a:tc>
                <a:tc>
                  <a:txBody>
                    <a:bodyPr/>
                    <a:lstStyle/>
                    <a:p>
                      <a:r>
                        <a:rPr lang="en-US"/>
                        <a:t>Mouth cancer, poor dentition, absorbed- other cancer</a:t>
                      </a:r>
                    </a:p>
                  </a:txBody>
                  <a:tcPr/>
                </a:tc>
                <a:extLst>
                  <a:ext uri="{0D108BD9-81ED-4DB2-BD59-A6C34878D82A}">
                    <a16:rowId xmlns:a16="http://schemas.microsoft.com/office/drawing/2014/main" val="2845714861"/>
                  </a:ext>
                </a:extLst>
              </a:tr>
              <a:tr h="51814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544364230"/>
                  </a:ext>
                </a:extLst>
              </a:tr>
            </a:tbl>
          </a:graphicData>
        </a:graphic>
      </p:graphicFrame>
      <p:sp>
        <p:nvSpPr>
          <p:cNvPr id="6" name="Rectangle: Top Corners Rounded 5">
            <a:extLst>
              <a:ext uri="{FF2B5EF4-FFF2-40B4-BE49-F238E27FC236}">
                <a16:creationId xmlns:a16="http://schemas.microsoft.com/office/drawing/2014/main" id="{10EB8F3B-4A17-E164-D3BD-E8EBD2517270}"/>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bg1"/>
                </a:solidFill>
                <a:latin typeface="Calibri Light"/>
                <a:ea typeface="Calibri Light"/>
                <a:cs typeface="Arial"/>
              </a:rPr>
              <a:t>In Summary</a:t>
            </a:r>
          </a:p>
        </p:txBody>
      </p:sp>
      <p:pic>
        <p:nvPicPr>
          <p:cNvPr id="4" name="Picture 3" descr="A logo for a health care company&#10;&#10;AI-generated content may be incorrect.">
            <a:extLst>
              <a:ext uri="{FF2B5EF4-FFF2-40B4-BE49-F238E27FC236}">
                <a16:creationId xmlns:a16="http://schemas.microsoft.com/office/drawing/2014/main" id="{7325467F-8862-E68C-34D2-8D69DA76E8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9" name="Slide Number Placeholder 3">
            <a:extLst>
              <a:ext uri="{FF2B5EF4-FFF2-40B4-BE49-F238E27FC236}">
                <a16:creationId xmlns:a16="http://schemas.microsoft.com/office/drawing/2014/main" id="{4F89C11F-90ED-8B56-DCA5-E0EBA0FE998F}"/>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97</a:t>
            </a:fld>
            <a:endParaRPr lang="en-US" sz="1400" dirty="0">
              <a:ea typeface="Calibri"/>
              <a:cs typeface="Calibri"/>
            </a:endParaRPr>
          </a:p>
        </p:txBody>
      </p:sp>
    </p:spTree>
    <p:extLst>
      <p:ext uri="{BB962C8B-B14F-4D97-AF65-F5344CB8AC3E}">
        <p14:creationId xmlns:p14="http://schemas.microsoft.com/office/powerpoint/2010/main" val="5504925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3AE0F-C1E4-4B3F-7DA3-A8D5F0E2CE64}"/>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661223D-E5F1-2BA6-5F45-F0DD2310D4F3}"/>
              </a:ext>
            </a:extLst>
          </p:cNvPr>
          <p:cNvGraphicFramePr>
            <a:graphicFrameLocks noGrp="1"/>
          </p:cNvGraphicFramePr>
          <p:nvPr>
            <p:extLst>
              <p:ext uri="{D42A27DB-BD31-4B8C-83A1-F6EECF244321}">
                <p14:modId xmlns:p14="http://schemas.microsoft.com/office/powerpoint/2010/main" val="2891768502"/>
              </p:ext>
            </p:extLst>
          </p:nvPr>
        </p:nvGraphicFramePr>
        <p:xfrm>
          <a:off x="1695309" y="515870"/>
          <a:ext cx="8797929" cy="6353344"/>
        </p:xfrm>
        <a:graphic>
          <a:graphicData uri="http://schemas.openxmlformats.org/drawingml/2006/table">
            <a:tbl>
              <a:tblPr firstRow="1" bandRow="1">
                <a:tableStyleId>{5C22544A-7EE6-4342-B048-85BDC9FD1C3A}</a:tableStyleId>
              </a:tblPr>
              <a:tblGrid>
                <a:gridCol w="1675453">
                  <a:extLst>
                    <a:ext uri="{9D8B030D-6E8A-4147-A177-3AD203B41FA5}">
                      <a16:colId xmlns:a16="http://schemas.microsoft.com/office/drawing/2014/main" val="246217774"/>
                    </a:ext>
                  </a:extLst>
                </a:gridCol>
                <a:gridCol w="1780619">
                  <a:extLst>
                    <a:ext uri="{9D8B030D-6E8A-4147-A177-3AD203B41FA5}">
                      <a16:colId xmlns:a16="http://schemas.microsoft.com/office/drawing/2014/main" val="181939060"/>
                    </a:ext>
                  </a:extLst>
                </a:gridCol>
                <a:gridCol w="1780619">
                  <a:extLst>
                    <a:ext uri="{9D8B030D-6E8A-4147-A177-3AD203B41FA5}">
                      <a16:colId xmlns:a16="http://schemas.microsoft.com/office/drawing/2014/main" val="3169685174"/>
                    </a:ext>
                  </a:extLst>
                </a:gridCol>
                <a:gridCol w="1780619">
                  <a:extLst>
                    <a:ext uri="{9D8B030D-6E8A-4147-A177-3AD203B41FA5}">
                      <a16:colId xmlns:a16="http://schemas.microsoft.com/office/drawing/2014/main" val="517772684"/>
                    </a:ext>
                  </a:extLst>
                </a:gridCol>
                <a:gridCol w="1780619">
                  <a:extLst>
                    <a:ext uri="{9D8B030D-6E8A-4147-A177-3AD203B41FA5}">
                      <a16:colId xmlns:a16="http://schemas.microsoft.com/office/drawing/2014/main" val="2369291397"/>
                    </a:ext>
                  </a:extLst>
                </a:gridCol>
              </a:tblGrid>
              <a:tr h="382065">
                <a:tc>
                  <a:txBody>
                    <a:bodyPr/>
                    <a:lstStyle/>
                    <a:p>
                      <a:endParaRPr lang="en-US"/>
                    </a:p>
                  </a:txBody>
                  <a:tcPr/>
                </a:tc>
                <a:tc>
                  <a:txBody>
                    <a:bodyPr/>
                    <a:lstStyle/>
                    <a:p>
                      <a:r>
                        <a:rPr lang="en-US"/>
                        <a:t>Legal</a:t>
                      </a:r>
                    </a:p>
                  </a:txBody>
                  <a:tcPr/>
                </a:tc>
                <a:tc>
                  <a:txBody>
                    <a:bodyPr/>
                    <a:lstStyle/>
                    <a:p>
                      <a:r>
                        <a:rPr lang="en-US"/>
                        <a:t>Age</a:t>
                      </a:r>
                    </a:p>
                  </a:txBody>
                  <a:tcPr/>
                </a:tc>
                <a:tc>
                  <a:txBody>
                    <a:bodyPr/>
                    <a:lstStyle/>
                    <a:p>
                      <a:r>
                        <a:rPr lang="en-US"/>
                        <a:t>Nicotine</a:t>
                      </a:r>
                    </a:p>
                  </a:txBody>
                  <a:tcPr/>
                </a:tc>
                <a:tc>
                  <a:txBody>
                    <a:bodyPr/>
                    <a:lstStyle/>
                    <a:p>
                      <a:r>
                        <a:rPr lang="en-US"/>
                        <a:t>Side Effects</a:t>
                      </a:r>
                    </a:p>
                  </a:txBody>
                  <a:tcPr/>
                </a:tc>
                <a:extLst>
                  <a:ext uri="{0D108BD9-81ED-4DB2-BD59-A6C34878D82A}">
                    <a16:rowId xmlns:a16="http://schemas.microsoft.com/office/drawing/2014/main" val="1276707289"/>
                  </a:ext>
                </a:extLst>
              </a:tr>
              <a:tr h="942079">
                <a:tc>
                  <a:txBody>
                    <a:bodyPr/>
                    <a:lstStyle/>
                    <a:p>
                      <a:r>
                        <a:rPr lang="en-US"/>
                        <a:t>Cigarettes</a:t>
                      </a:r>
                    </a:p>
                  </a:txBody>
                  <a:tcPr/>
                </a:tc>
                <a:tc>
                  <a:txBody>
                    <a:bodyPr/>
                    <a:lstStyle/>
                    <a:p>
                      <a:r>
                        <a:rPr lang="en-US"/>
                        <a:t>yes</a:t>
                      </a:r>
                    </a:p>
                  </a:txBody>
                  <a:tcPr/>
                </a:tc>
                <a:tc>
                  <a:txBody>
                    <a:bodyPr/>
                    <a:lstStyle/>
                    <a:p>
                      <a:r>
                        <a:rPr lang="en-US" dirty="0"/>
                        <a:t>18</a:t>
                      </a:r>
                    </a:p>
                  </a:txBody>
                  <a:tcPr/>
                </a:tc>
                <a:tc>
                  <a:txBody>
                    <a:bodyPr/>
                    <a:lstStyle/>
                    <a:p>
                      <a:r>
                        <a:rPr lang="en-US" dirty="0"/>
                        <a:t>++</a:t>
                      </a:r>
                    </a:p>
                  </a:txBody>
                  <a:tcPr/>
                </a:tc>
                <a:tc>
                  <a:txBody>
                    <a:bodyPr/>
                    <a:lstStyle/>
                    <a:p>
                      <a:r>
                        <a:rPr lang="en-US"/>
                        <a:t>Cancer, COPD, Heart Disease, Stroke, Leg ischemia</a:t>
                      </a:r>
                    </a:p>
                  </a:txBody>
                  <a:tcPr/>
                </a:tc>
                <a:extLst>
                  <a:ext uri="{0D108BD9-81ED-4DB2-BD59-A6C34878D82A}">
                    <a16:rowId xmlns:a16="http://schemas.microsoft.com/office/drawing/2014/main" val="726728105"/>
                  </a:ext>
                </a:extLst>
              </a:tr>
              <a:tr h="942079">
                <a:tc>
                  <a:txBody>
                    <a:bodyPr/>
                    <a:lstStyle/>
                    <a:p>
                      <a:r>
                        <a:rPr lang="en-US"/>
                        <a:t>Vapes</a:t>
                      </a:r>
                    </a:p>
                  </a:txBody>
                  <a:tcPr/>
                </a:tc>
                <a:tc>
                  <a:txBody>
                    <a:bodyPr/>
                    <a:lstStyle/>
                    <a:p>
                      <a:r>
                        <a:rPr lang="en-US"/>
                        <a:t>yes</a:t>
                      </a:r>
                    </a:p>
                  </a:txBody>
                  <a:tcPr/>
                </a:tc>
                <a:tc>
                  <a:txBody>
                    <a:bodyPr/>
                    <a:lstStyle/>
                    <a:p>
                      <a:r>
                        <a:rPr lang="en-US" dirty="0"/>
                        <a:t>18</a:t>
                      </a:r>
                    </a:p>
                  </a:txBody>
                  <a:tcPr/>
                </a:tc>
                <a:tc>
                  <a:txBody>
                    <a:bodyPr/>
                    <a:lstStyle/>
                    <a:p>
                      <a:r>
                        <a:rPr lang="en-US" dirty="0"/>
                        <a:t>+++</a:t>
                      </a:r>
                    </a:p>
                    <a:p>
                      <a:r>
                        <a:rPr lang="en-US"/>
                        <a:t>(poisoning)</a:t>
                      </a:r>
                    </a:p>
                  </a:txBody>
                  <a:tcPr/>
                </a:tc>
                <a:tc>
                  <a:txBody>
                    <a:bodyPr/>
                    <a:lstStyle/>
                    <a:p>
                      <a:r>
                        <a:rPr lang="en-US"/>
                        <a:t>Lung diseases, cardiac diseases</a:t>
                      </a:r>
                    </a:p>
                    <a:p>
                      <a:r>
                        <a:rPr lang="en-US"/>
                        <a:t>??</a:t>
                      </a:r>
                    </a:p>
                  </a:txBody>
                  <a:tcPr/>
                </a:tc>
                <a:extLst>
                  <a:ext uri="{0D108BD9-81ED-4DB2-BD59-A6C34878D82A}">
                    <a16:rowId xmlns:a16="http://schemas.microsoft.com/office/drawing/2014/main" val="622467215"/>
                  </a:ext>
                </a:extLst>
              </a:tr>
              <a:tr h="1154047">
                <a:tc>
                  <a:txBody>
                    <a:bodyPr/>
                    <a:lstStyle/>
                    <a:p>
                      <a:r>
                        <a:rPr lang="en-US"/>
                        <a:t>Disposable Vapes</a:t>
                      </a:r>
                    </a:p>
                  </a:txBody>
                  <a:tcPr/>
                </a:tc>
                <a:tc>
                  <a:txBody>
                    <a:bodyPr/>
                    <a:lstStyle/>
                    <a:p>
                      <a:r>
                        <a:rPr lang="en-US"/>
                        <a:t>no</a:t>
                      </a:r>
                    </a:p>
                  </a:txBody>
                  <a:tcPr/>
                </a:tc>
                <a:tc>
                  <a:txBody>
                    <a:bodyPr/>
                    <a:lstStyle/>
                    <a:p>
                      <a:r>
                        <a:rPr lang="en-US"/>
                        <a:t>X</a:t>
                      </a:r>
                    </a:p>
                  </a:txBody>
                  <a:tcPr/>
                </a:tc>
                <a:tc>
                  <a:txBody>
                    <a:bodyPr/>
                    <a:lstStyle/>
                    <a:p>
                      <a:r>
                        <a:rPr lang="en-US" dirty="0"/>
                        <a:t>+++</a:t>
                      </a:r>
                    </a:p>
                  </a:txBody>
                  <a:tcPr/>
                </a:tc>
                <a:tc>
                  <a:txBody>
                    <a:bodyPr/>
                    <a:lstStyle/>
                    <a:p>
                      <a:r>
                        <a:rPr lang="en-US"/>
                        <a:t>Lung diseases, cardiac diseases</a:t>
                      </a:r>
                    </a:p>
                    <a:p>
                      <a:r>
                        <a:rPr lang="en-US"/>
                        <a:t>??</a:t>
                      </a:r>
                    </a:p>
                    <a:p>
                      <a:endParaRPr lang="en-US"/>
                    </a:p>
                  </a:txBody>
                  <a:tcPr/>
                </a:tc>
                <a:extLst>
                  <a:ext uri="{0D108BD9-81ED-4DB2-BD59-A6C34878D82A}">
                    <a16:rowId xmlns:a16="http://schemas.microsoft.com/office/drawing/2014/main" val="3598209299"/>
                  </a:ext>
                </a:extLst>
              </a:tr>
              <a:tr h="382065">
                <a:tc>
                  <a:txBody>
                    <a:bodyPr/>
                    <a:lstStyle/>
                    <a:p>
                      <a:r>
                        <a:rPr lang="en-US"/>
                        <a:t>SNUS</a:t>
                      </a:r>
                    </a:p>
                  </a:txBody>
                  <a:tcPr/>
                </a:tc>
                <a:tc>
                  <a:txBody>
                    <a:bodyPr/>
                    <a:lstStyle/>
                    <a:p>
                      <a:r>
                        <a:rPr lang="en-US"/>
                        <a:t>no</a:t>
                      </a:r>
                    </a:p>
                  </a:txBody>
                  <a:tcPr/>
                </a:tc>
                <a:tc>
                  <a:txBody>
                    <a:bodyPr/>
                    <a:lstStyle/>
                    <a:p>
                      <a:r>
                        <a:rPr lang="en-US"/>
                        <a:t>X</a:t>
                      </a:r>
                    </a:p>
                  </a:txBody>
                  <a:tcPr/>
                </a:tc>
                <a:tc>
                  <a:txBody>
                    <a:bodyPr/>
                    <a:lstStyle/>
                    <a:p>
                      <a:r>
                        <a:rPr lang="en-US" dirty="0"/>
                        <a:t>++</a:t>
                      </a:r>
                    </a:p>
                  </a:txBody>
                  <a:tcPr/>
                </a:tc>
                <a:tc>
                  <a:txBody>
                    <a:bodyPr/>
                    <a:lstStyle/>
                    <a:p>
                      <a:r>
                        <a:rPr lang="en-US"/>
                        <a:t>Mouth cancer, poor dentition, absorbed- other cancer</a:t>
                      </a:r>
                    </a:p>
                  </a:txBody>
                  <a:tcPr/>
                </a:tc>
                <a:extLst>
                  <a:ext uri="{0D108BD9-81ED-4DB2-BD59-A6C34878D82A}">
                    <a16:rowId xmlns:a16="http://schemas.microsoft.com/office/drawing/2014/main" val="2845714861"/>
                  </a:ext>
                </a:extLst>
              </a:tr>
              <a:tr h="518144">
                <a:tc>
                  <a:txBody>
                    <a:bodyPr/>
                    <a:lstStyle/>
                    <a:p>
                      <a:r>
                        <a:rPr lang="en-US"/>
                        <a:t>Nicotine Pouches</a:t>
                      </a:r>
                    </a:p>
                  </a:txBody>
                  <a:tcPr/>
                </a:tc>
                <a:tc>
                  <a:txBody>
                    <a:bodyPr/>
                    <a:lstStyle/>
                    <a:p>
                      <a:r>
                        <a:rPr lang="en-US"/>
                        <a:t>yes</a:t>
                      </a:r>
                    </a:p>
                  </a:txBody>
                  <a:tcPr/>
                </a:tc>
                <a:tc>
                  <a:txBody>
                    <a:bodyPr/>
                    <a:lstStyle/>
                    <a:p>
                      <a:r>
                        <a:rPr lang="en-US"/>
                        <a:t>No limit</a:t>
                      </a:r>
                    </a:p>
                  </a:txBody>
                  <a:tcPr/>
                </a:tc>
                <a:tc>
                  <a:txBody>
                    <a:bodyPr/>
                    <a:lstStyle/>
                    <a:p>
                      <a:r>
                        <a:rPr lang="en-US" dirty="0"/>
                        <a:t>+++</a:t>
                      </a:r>
                    </a:p>
                    <a:p>
                      <a:r>
                        <a:rPr lang="en-US"/>
                        <a:t>(poisoning)</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t>Mouth cancer, poor dentition, absorbed- other cancer</a:t>
                      </a:r>
                    </a:p>
                    <a:p>
                      <a:endParaRPr lang="en-US"/>
                    </a:p>
                  </a:txBody>
                  <a:tcPr/>
                </a:tc>
                <a:extLst>
                  <a:ext uri="{0D108BD9-81ED-4DB2-BD59-A6C34878D82A}">
                    <a16:rowId xmlns:a16="http://schemas.microsoft.com/office/drawing/2014/main" val="544364230"/>
                  </a:ext>
                </a:extLst>
              </a:tr>
            </a:tbl>
          </a:graphicData>
        </a:graphic>
      </p:graphicFrame>
      <p:sp>
        <p:nvSpPr>
          <p:cNvPr id="6" name="Rectangle: Top Corners Rounded 5">
            <a:extLst>
              <a:ext uri="{FF2B5EF4-FFF2-40B4-BE49-F238E27FC236}">
                <a16:creationId xmlns:a16="http://schemas.microsoft.com/office/drawing/2014/main" id="{06071B7A-A116-73F0-1910-621EA2FBA35D}"/>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bg1"/>
                </a:solidFill>
                <a:latin typeface="Calibri Light"/>
                <a:ea typeface="Calibri Light"/>
                <a:cs typeface="Arial"/>
              </a:rPr>
              <a:t>In Summary</a:t>
            </a:r>
          </a:p>
        </p:txBody>
      </p:sp>
      <p:pic>
        <p:nvPicPr>
          <p:cNvPr id="4" name="Picture 3" descr="A logo for a health care company&#10;&#10;AI-generated content may be incorrect.">
            <a:extLst>
              <a:ext uri="{FF2B5EF4-FFF2-40B4-BE49-F238E27FC236}">
                <a16:creationId xmlns:a16="http://schemas.microsoft.com/office/drawing/2014/main" id="{E5121E94-E545-6FB8-1D53-163479A9D0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9" name="Slide Number Placeholder 3">
            <a:extLst>
              <a:ext uri="{FF2B5EF4-FFF2-40B4-BE49-F238E27FC236}">
                <a16:creationId xmlns:a16="http://schemas.microsoft.com/office/drawing/2014/main" id="{F5347F44-583E-AC26-017F-9BA7AEC83B8E}"/>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98</a:t>
            </a:fld>
            <a:endParaRPr lang="en-US" sz="1400" dirty="0">
              <a:ea typeface="Calibri"/>
              <a:cs typeface="Calibri"/>
            </a:endParaRPr>
          </a:p>
        </p:txBody>
      </p:sp>
    </p:spTree>
    <p:extLst>
      <p:ext uri="{BB962C8B-B14F-4D97-AF65-F5344CB8AC3E}">
        <p14:creationId xmlns:p14="http://schemas.microsoft.com/office/powerpoint/2010/main" val="317157539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81CC-23BF-5234-14C1-B82964DA27E4}"/>
              </a:ext>
            </a:extLst>
          </p:cNvPr>
          <p:cNvSpPr>
            <a:spLocks noGrp="1"/>
          </p:cNvSpPr>
          <p:nvPr>
            <p:ph type="title"/>
          </p:nvPr>
        </p:nvSpPr>
        <p:spPr>
          <a:xfrm>
            <a:off x="2032002" y="1117381"/>
            <a:ext cx="6447501" cy="990600"/>
          </a:xfrm>
        </p:spPr>
        <p:txBody>
          <a:bodyPr anchor="t">
            <a:normAutofit fontScale="90000"/>
          </a:bodyPr>
          <a:lstStyle/>
          <a:p>
            <a:r>
              <a:rPr lang="en-IE" b="1">
                <a:latin typeface="Calibri"/>
                <a:ea typeface="Calibri"/>
                <a:cs typeface="Calibri"/>
              </a:rPr>
              <a:t>Current resources for parents and teachers</a:t>
            </a:r>
          </a:p>
        </p:txBody>
      </p:sp>
      <p:sp>
        <p:nvSpPr>
          <p:cNvPr id="3" name="Content Placeholder 2">
            <a:extLst>
              <a:ext uri="{FF2B5EF4-FFF2-40B4-BE49-F238E27FC236}">
                <a16:creationId xmlns:a16="http://schemas.microsoft.com/office/drawing/2014/main" id="{0087F0D5-9581-4F16-CF5F-5E602988FEB6}"/>
              </a:ext>
            </a:extLst>
          </p:cNvPr>
          <p:cNvSpPr>
            <a:spLocks noGrp="1"/>
          </p:cNvSpPr>
          <p:nvPr>
            <p:ph idx="1"/>
          </p:nvPr>
        </p:nvSpPr>
        <p:spPr>
          <a:xfrm>
            <a:off x="2032002" y="2477692"/>
            <a:ext cx="3402755" cy="2811992"/>
          </a:xfrm>
        </p:spPr>
        <p:txBody>
          <a:bodyPr vert="horz" lIns="91440" tIns="45720" rIns="91440" bIns="45720" rtlCol="0" anchor="t">
            <a:normAutofit/>
          </a:bodyPr>
          <a:lstStyle/>
          <a:p>
            <a:r>
              <a:rPr lang="en-GB" sz="2400" kern="100">
                <a:latin typeface="Calibri"/>
                <a:ea typeface="Calibri"/>
                <a:cs typeface="Times New Roman"/>
              </a:rPr>
              <a:t>There are now several resources available nationally through the HSE to give teachers and their students information on vaping</a:t>
            </a:r>
          </a:p>
          <a:p>
            <a:endParaRPr lang="en-GB" sz="1800" kern="100">
              <a:latin typeface="Calibri" panose="020F0502020204030204" pitchFamily="34" charset="0"/>
              <a:ea typeface="Calibri" panose="020F0502020204030204" pitchFamily="34" charset="0"/>
              <a:cs typeface="Times New Roman" panose="02020603050405020304" pitchFamily="18" charset="0"/>
            </a:endParaRPr>
          </a:p>
          <a:p>
            <a:endParaRPr lang="en-IE" sz="1800"/>
          </a:p>
        </p:txBody>
      </p:sp>
      <p:pic>
        <p:nvPicPr>
          <p:cNvPr id="4" name="Content Placeholder 3" descr="A qr code with a dinosaur&#10;&#10;Description automatically generated">
            <a:extLst>
              <a:ext uri="{FF2B5EF4-FFF2-40B4-BE49-F238E27FC236}">
                <a16:creationId xmlns:a16="http://schemas.microsoft.com/office/drawing/2014/main" id="{D0B60431-8B48-6AA1-14B5-5394A5CDC2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34756" y="2345370"/>
            <a:ext cx="2812936" cy="2812936"/>
          </a:xfrm>
          <a:prstGeom prst="rect">
            <a:avLst/>
          </a:prstGeom>
        </p:spPr>
      </p:pic>
      <p:sp>
        <p:nvSpPr>
          <p:cNvPr id="8" name="Rectangle: Top Corners Rounded 7">
            <a:extLst>
              <a:ext uri="{FF2B5EF4-FFF2-40B4-BE49-F238E27FC236}">
                <a16:creationId xmlns:a16="http://schemas.microsoft.com/office/drawing/2014/main" id="{A4FFD223-62B6-4E67-2AB3-E04C674DD984}"/>
              </a:ext>
            </a:extLst>
          </p:cNvPr>
          <p:cNvSpPr/>
          <p:nvPr/>
        </p:nvSpPr>
        <p:spPr>
          <a:xfrm>
            <a:off x="-6567" y="-3741"/>
            <a:ext cx="12193311" cy="500980"/>
          </a:xfrm>
          <a:prstGeom prst="round2SameRect">
            <a:avLst/>
          </a:prstGeom>
          <a:solidFill>
            <a:srgbClr val="219A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bg1"/>
              </a:solidFill>
              <a:latin typeface="Calibri Light"/>
              <a:ea typeface="Calibri Light"/>
              <a:cs typeface="Arial"/>
            </a:endParaRPr>
          </a:p>
        </p:txBody>
      </p:sp>
      <p:pic>
        <p:nvPicPr>
          <p:cNvPr id="6" name="Picture 5" descr="A logo for a health care company&#10;&#10;AI-generated content may be incorrect.">
            <a:extLst>
              <a:ext uri="{FF2B5EF4-FFF2-40B4-BE49-F238E27FC236}">
                <a16:creationId xmlns:a16="http://schemas.microsoft.com/office/drawing/2014/main" id="{976A82B1-907B-5D5F-B902-2F88163499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2683" y="6320603"/>
            <a:ext cx="545625" cy="385575"/>
          </a:xfrm>
          <a:prstGeom prst="rect">
            <a:avLst/>
          </a:prstGeom>
        </p:spPr>
      </p:pic>
      <p:sp>
        <p:nvSpPr>
          <p:cNvPr id="11" name="Slide Number Placeholder 3">
            <a:extLst>
              <a:ext uri="{FF2B5EF4-FFF2-40B4-BE49-F238E27FC236}">
                <a16:creationId xmlns:a16="http://schemas.microsoft.com/office/drawing/2014/main" id="{B685F031-4CCF-88EA-F095-B691A4E8F6B1}"/>
              </a:ext>
            </a:extLst>
          </p:cNvPr>
          <p:cNvSpPr txBox="1">
            <a:spLocks/>
          </p:cNvSpPr>
          <p:nvPr/>
        </p:nvSpPr>
        <p:spPr>
          <a:xfrm>
            <a:off x="10856494" y="6329614"/>
            <a:ext cx="550779" cy="37849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9ABB4-C550-4256-8EB2-9F841FFBC642}" type="slidenum">
              <a:rPr lang="de-DE" sz="1400" dirty="0" smtClean="0"/>
              <a:pPr/>
              <a:t>99</a:t>
            </a:fld>
            <a:endParaRPr lang="en-US" sz="1400" dirty="0">
              <a:ea typeface="Calibri"/>
              <a:cs typeface="Calibri"/>
            </a:endParaRPr>
          </a:p>
        </p:txBody>
      </p:sp>
    </p:spTree>
    <p:extLst>
      <p:ext uri="{BB962C8B-B14F-4D97-AF65-F5344CB8AC3E}">
        <p14:creationId xmlns:p14="http://schemas.microsoft.com/office/powerpoint/2010/main" val="9330066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776F2437BFAC64CB1670F0A1E7E5AC1" ma:contentTypeVersion="15" ma:contentTypeDescription="Create a new document." ma:contentTypeScope="" ma:versionID="23b70930bef91e7a36d32e7eb5006e6e">
  <xsd:schema xmlns:xsd="http://www.w3.org/2001/XMLSchema" xmlns:xs="http://www.w3.org/2001/XMLSchema" xmlns:p="http://schemas.microsoft.com/office/2006/metadata/properties" xmlns:ns2="2f850be8-be2a-4935-9990-c03ea8db0d5f" xmlns:ns3="d5c5d721-8509-48fa-8317-9c20e5505827" targetNamespace="http://schemas.microsoft.com/office/2006/metadata/properties" ma:root="true" ma:fieldsID="3226ec5c051e1bf8c579eba207ab4931" ns2:_="" ns3:_="">
    <xsd:import namespace="2f850be8-be2a-4935-9990-c03ea8db0d5f"/>
    <xsd:import namespace="d5c5d721-8509-48fa-8317-9c20e5505827"/>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850be8-be2a-4935-9990-c03ea8db0d5f"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b8137178-8ca9-4cf4-850c-f3adef658db5"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5c5d721-8509-48fa-8317-9c20e5505827"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8d62edf0-6149-49ae-b7b7-67c796a18a1f}" ma:internalName="TaxCatchAll" ma:showField="CatchAllData" ma:web="d5c5d721-8509-48fa-8317-9c20e5505827">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f850be8-be2a-4935-9990-c03ea8db0d5f">
      <Terms xmlns="http://schemas.microsoft.com/office/infopath/2007/PartnerControls"/>
    </lcf76f155ced4ddcb4097134ff3c332f>
    <TaxCatchAll xmlns="d5c5d721-8509-48fa-8317-9c20e5505827" xsi:nil="true"/>
  </documentManagement>
</p:properties>
</file>

<file path=customXml/itemProps1.xml><?xml version="1.0" encoding="utf-8"?>
<ds:datastoreItem xmlns:ds="http://schemas.openxmlformats.org/officeDocument/2006/customXml" ds:itemID="{421CCD0F-49AF-44F5-BEBE-02693806CB1A}">
  <ds:schemaRefs>
    <ds:schemaRef ds:uri="http://schemas.microsoft.com/sharepoint/v3/contenttype/forms"/>
  </ds:schemaRefs>
</ds:datastoreItem>
</file>

<file path=customXml/itemProps2.xml><?xml version="1.0" encoding="utf-8"?>
<ds:datastoreItem xmlns:ds="http://schemas.openxmlformats.org/officeDocument/2006/customXml" ds:itemID="{CC501D7A-5822-4FEA-9341-58C51F61AB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850be8-be2a-4935-9990-c03ea8db0d5f"/>
    <ds:schemaRef ds:uri="d5c5d721-8509-48fa-8317-9c20e55058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914D5C4-F42D-4029-A4EB-0E1692DA0AE2}">
  <ds:schemaRefs>
    <ds:schemaRef ds:uri="2f850be8-be2a-4935-9990-c03ea8db0d5f"/>
    <ds:schemaRef ds:uri="d5c5d721-8509-48fa-8317-9c20e5505827"/>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TotalTime>
  <Words>12191</Words>
  <Application>Microsoft Office PowerPoint</Application>
  <PresentationFormat>Widescreen</PresentationFormat>
  <Paragraphs>1260</Paragraphs>
  <Slides>103</Slides>
  <Notes>65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103</vt:i4>
      </vt:variant>
    </vt:vector>
  </HeadingPairs>
  <TitlesOfParts>
    <vt:vector size="116" baseType="lpstr">
      <vt:lpstr>Aptos</vt:lpstr>
      <vt:lpstr>Arial</vt:lpstr>
      <vt:lpstr>Arial</vt:lpstr>
      <vt:lpstr>Calibri</vt:lpstr>
      <vt:lpstr>Calibri Light</vt:lpstr>
      <vt:lpstr>Garamond</vt:lpstr>
      <vt:lpstr>Lucida Grande</vt:lpstr>
      <vt:lpstr>Montserrat</vt:lpstr>
      <vt:lpstr>Nunito Sans</vt:lpstr>
      <vt:lpstr>Poppins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COPD= chronic obstructive pulmonary disease- 40-50% smokers</vt:lpstr>
      <vt:lpstr>Smoking is a disease – not a life-style choice Tobacco (nicotine) dependence is a chronic relapsing disease   WHO (ICD-10) classification               </vt:lpstr>
      <vt:lpstr>HSE website: www.quit.ie</vt:lpstr>
      <vt:lpstr>Regulated Licensed Nicotine Replacement Therapy- 2 modalities for at least 3 months</vt:lpstr>
      <vt:lpstr>Tobacco Tactics : create doubt, identify advertise and pay scientists to generate pro-tobacco research </vt:lpstr>
      <vt:lpstr>RICO Case</vt:lpstr>
      <vt:lpstr>PowerPoint Presentation</vt:lpstr>
      <vt:lpstr>PowerPoint Presentation</vt:lpstr>
      <vt:lpstr>Increasing Addictiveness</vt:lpstr>
      <vt:lpstr>PowerPoint Presentation</vt:lpstr>
      <vt:lpstr>PowerPoint Presentation</vt:lpstr>
      <vt:lpstr>Electronic Cigarettes</vt:lpstr>
      <vt:lpstr>PowerPoint Presentation</vt:lpstr>
      <vt:lpstr>It’s an Aerosol, Not a Vapor</vt:lpstr>
      <vt:lpstr>PowerPoint Presentation</vt:lpstr>
      <vt:lpstr>Heated tobacco device</vt:lpstr>
      <vt:lpstr>PowerPoint Presentation</vt:lpstr>
      <vt:lpstr>PowerPoint Presentation</vt:lpstr>
      <vt:lpstr>PowerPoint Presentation</vt:lpstr>
      <vt:lpstr>PowerPoint Presentation</vt:lpstr>
      <vt:lpstr>PowerPoint Presentation</vt:lpstr>
      <vt:lpstr>Tobacco + e-cigarettes: packaging</vt:lpstr>
      <vt:lpstr>Youth-friendly designs and flavors</vt:lpstr>
      <vt:lpstr>Social media marketing- not tv/print</vt:lpstr>
      <vt:lpstr>Social media posts and JUUL</vt:lpstr>
      <vt:lpstr>PowerPoint Presentation</vt:lpstr>
      <vt:lpstr>PowerPoint Presentation</vt:lpstr>
      <vt:lpstr>PowerPoint Presentation</vt:lpstr>
      <vt:lpstr>Why teens vape</vt:lpstr>
      <vt:lpstr>Market size</vt:lpstr>
      <vt:lpstr>PowerPoint Presentation</vt:lpstr>
      <vt:lpstr>PowerPoint Presentation</vt:lpstr>
      <vt:lpstr>Where</vt:lpstr>
      <vt:lpstr>How do youth get vaping products?</vt:lpstr>
      <vt:lpstr>Where students  buy them</vt:lpstr>
      <vt:lpstr>PowerPoint Presentation</vt:lpstr>
      <vt:lpstr>Are E-cigarettes safer- especially compared to standard cigarettes?</vt:lpstr>
      <vt:lpstr>Where Else Can You Find These Chemicals?</vt:lpstr>
      <vt:lpstr>PowerPoint Presentation</vt:lpstr>
      <vt:lpstr>PowerPoint Presentation</vt:lpstr>
      <vt:lpstr>The Nicotine “arms race”</vt:lpstr>
      <vt:lpstr>How Much is That?</vt:lpstr>
      <vt:lpstr>PowerPoint Presentation</vt:lpstr>
      <vt:lpstr>PowerPoint Presentation</vt:lpstr>
      <vt:lpstr>PowerPoint Presentation</vt:lpstr>
      <vt:lpstr>PowerPoint Presentation</vt:lpstr>
      <vt:lpstr>PowerPoint Presentation</vt:lpstr>
      <vt:lpstr>Are people who vape more likely to move onto smoking?</vt:lpstr>
      <vt:lpstr>Device Explosion</vt:lpstr>
      <vt:lpstr>PowerPoint Presentation</vt:lpstr>
      <vt:lpstr>What the Industry Isn’t Telling Us</vt:lpstr>
      <vt:lpstr>Environmental effects of disposable vapes</vt:lpstr>
      <vt:lpstr>Regulation of Cigarettes and E-Cigarettes: Ireland have been global leaders</vt:lpstr>
      <vt:lpstr>PowerPoint Presentation</vt:lpstr>
      <vt:lpstr>PowerPoint Presentation</vt:lpstr>
      <vt:lpstr>PowerPoint Presentation</vt:lpstr>
      <vt:lpstr>PowerPoint Presentation</vt:lpstr>
      <vt:lpstr>Increase Age of Purchasing Tobacco and Nicotine Products to 21</vt:lpstr>
      <vt:lpstr>What else can be vaped- be careful taking a drug from someone else</vt:lpstr>
      <vt:lpstr>PowerPoint Presentation</vt:lpstr>
      <vt:lpstr>PowerPoint Presentation</vt:lpstr>
      <vt:lpstr>Nicotine Pouches</vt:lpstr>
      <vt:lpstr>PowerPoint Presentation</vt:lpstr>
      <vt:lpstr>PowerPoint Presentation</vt:lpstr>
      <vt:lpstr>PowerPoint Presentation</vt:lpstr>
      <vt:lpstr>PowerPoint Presentation</vt:lpstr>
      <vt:lpstr>PowerPoint Presentation</vt:lpstr>
      <vt:lpstr>PowerPoint Presentation</vt:lpstr>
      <vt:lpstr>Nicotine Pouches</vt:lpstr>
      <vt:lpstr>PowerPoint Presentation</vt:lpstr>
      <vt:lpstr>PowerPoint Presentation</vt:lpstr>
      <vt:lpstr>PowerPoint Presentation</vt:lpstr>
      <vt:lpstr>PowerPoint Presentation</vt:lpstr>
      <vt:lpstr>PowerPoint Presentation</vt:lpstr>
      <vt:lpstr>Current resources for parents and teachers</vt:lpstr>
      <vt:lpstr>What should happen in schools?</vt:lpstr>
      <vt:lpstr>Quit4Youth</vt:lpstr>
      <vt:lpstr>Other resources</vt:lpstr>
      <vt:lpstr>Final Helpful messages for students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Leda Medrano</dc:creator>
  <cp:lastModifiedBy>Orla Veale</cp:lastModifiedBy>
  <cp:revision>991</cp:revision>
  <cp:lastPrinted>2024-04-10T15:41:21Z</cp:lastPrinted>
  <dcterms:created xsi:type="dcterms:W3CDTF">2023-09-01T17:04:18Z</dcterms:created>
  <dcterms:modified xsi:type="dcterms:W3CDTF">2025-11-11T21:39:50Z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0x010100C776F2437BFAC64CB1670F0A1E7E5AC1</vt:lpwstr>
  </property>
  <property fmtid="{D5CDD505-2E9C-101B-9397-08002B2CF9AE}" pid="3" name="MediaServiceImageTags">
    <vt:lpwstr/>
  </property>
</Properties>
</file>